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14" r:id="rId1"/>
  </p:sldMasterIdLst>
  <p:notesMasterIdLst>
    <p:notesMasterId r:id="rId144"/>
  </p:notesMasterIdLst>
  <p:handoutMasterIdLst>
    <p:handoutMasterId r:id="rId145"/>
  </p:handoutMasterIdLst>
  <p:sldIdLst>
    <p:sldId id="826" r:id="rId2"/>
    <p:sldId id="940" r:id="rId3"/>
    <p:sldId id="1119" r:id="rId4"/>
    <p:sldId id="1120" r:id="rId5"/>
    <p:sldId id="1121" r:id="rId6"/>
    <p:sldId id="656" r:id="rId7"/>
    <p:sldId id="951" r:id="rId8"/>
    <p:sldId id="952" r:id="rId9"/>
    <p:sldId id="1122" r:id="rId10"/>
    <p:sldId id="953" r:id="rId11"/>
    <p:sldId id="954" r:id="rId12"/>
    <p:sldId id="976" r:id="rId13"/>
    <p:sldId id="977" r:id="rId14"/>
    <p:sldId id="978" r:id="rId15"/>
    <p:sldId id="955" r:id="rId16"/>
    <p:sldId id="986" r:id="rId17"/>
    <p:sldId id="956" r:id="rId18"/>
    <p:sldId id="987" r:id="rId19"/>
    <p:sldId id="979" r:id="rId20"/>
    <p:sldId id="980" r:id="rId21"/>
    <p:sldId id="1103" r:id="rId22"/>
    <p:sldId id="1104" r:id="rId23"/>
    <p:sldId id="981" r:id="rId24"/>
    <p:sldId id="1056" r:id="rId25"/>
    <p:sldId id="982" r:id="rId26"/>
    <p:sldId id="1105" r:id="rId27"/>
    <p:sldId id="1106" r:id="rId28"/>
    <p:sldId id="1082" r:id="rId29"/>
    <p:sldId id="983" r:id="rId30"/>
    <p:sldId id="1015" r:id="rId31"/>
    <p:sldId id="1016" r:id="rId32"/>
    <p:sldId id="1020" r:id="rId33"/>
    <p:sldId id="1018" r:id="rId34"/>
    <p:sldId id="1021" r:id="rId35"/>
    <p:sldId id="1107" r:id="rId36"/>
    <p:sldId id="1108" r:id="rId37"/>
    <p:sldId id="1109" r:id="rId38"/>
    <p:sldId id="1110" r:id="rId39"/>
    <p:sldId id="1111" r:id="rId40"/>
    <p:sldId id="1060" r:id="rId41"/>
    <p:sldId id="1023" r:id="rId42"/>
    <p:sldId id="1022" r:id="rId43"/>
    <p:sldId id="1024" r:id="rId44"/>
    <p:sldId id="1112" r:id="rId45"/>
    <p:sldId id="1113" r:id="rId46"/>
    <p:sldId id="985" r:id="rId47"/>
    <p:sldId id="988" r:id="rId48"/>
    <p:sldId id="1086" r:id="rId49"/>
    <p:sldId id="994" r:id="rId50"/>
    <p:sldId id="1057" r:id="rId51"/>
    <p:sldId id="1058" r:id="rId52"/>
    <p:sldId id="1059" r:id="rId53"/>
    <p:sldId id="1002" r:id="rId54"/>
    <p:sldId id="1026" r:id="rId55"/>
    <p:sldId id="1027" r:id="rId56"/>
    <p:sldId id="1028" r:id="rId57"/>
    <p:sldId id="1029" r:id="rId58"/>
    <p:sldId id="1063" r:id="rId59"/>
    <p:sldId id="984" r:id="rId60"/>
    <p:sldId id="989" r:id="rId61"/>
    <p:sldId id="990" r:id="rId62"/>
    <p:sldId id="998" r:id="rId63"/>
    <p:sldId id="999" r:id="rId64"/>
    <p:sldId id="1000" r:id="rId65"/>
    <p:sldId id="991" r:id="rId66"/>
    <p:sldId id="993" r:id="rId67"/>
    <p:sldId id="1003" r:id="rId68"/>
    <p:sldId id="1004" r:id="rId69"/>
    <p:sldId id="1087" r:id="rId70"/>
    <p:sldId id="995" r:id="rId71"/>
    <p:sldId id="1005" r:id="rId72"/>
    <p:sldId id="1006" r:id="rId73"/>
    <p:sldId id="1007" r:id="rId74"/>
    <p:sldId id="1088" r:id="rId75"/>
    <p:sldId id="996" r:id="rId76"/>
    <p:sldId id="997" r:id="rId77"/>
    <p:sldId id="1008" r:id="rId78"/>
    <p:sldId id="1009" r:id="rId79"/>
    <p:sldId id="1012" r:id="rId80"/>
    <p:sldId id="1010" r:id="rId81"/>
    <p:sldId id="1011" r:id="rId82"/>
    <p:sldId id="1013" r:id="rId83"/>
    <p:sldId id="1083" r:id="rId84"/>
    <p:sldId id="1084" r:id="rId85"/>
    <p:sldId id="1014" r:id="rId86"/>
    <p:sldId id="1030" r:id="rId87"/>
    <p:sldId id="1031" r:id="rId88"/>
    <p:sldId id="1032" r:id="rId89"/>
    <p:sldId id="1033" r:id="rId90"/>
    <p:sldId id="1034" r:id="rId91"/>
    <p:sldId id="1035" r:id="rId92"/>
    <p:sldId id="1036" r:id="rId93"/>
    <p:sldId id="949" r:id="rId94"/>
    <p:sldId id="1049" r:id="rId95"/>
    <p:sldId id="1050" r:id="rId96"/>
    <p:sldId id="1118" r:id="rId97"/>
    <p:sldId id="1051" r:id="rId98"/>
    <p:sldId id="1052" r:id="rId99"/>
    <p:sldId id="1114" r:id="rId100"/>
    <p:sldId id="1064" r:id="rId101"/>
    <p:sldId id="1115" r:id="rId102"/>
    <p:sldId id="1116" r:id="rId103"/>
    <p:sldId id="1065" r:id="rId104"/>
    <p:sldId id="1054" r:id="rId105"/>
    <p:sldId id="1055" r:id="rId106"/>
    <p:sldId id="1044" r:id="rId107"/>
    <p:sldId id="1053" r:id="rId108"/>
    <p:sldId id="1043" r:id="rId109"/>
    <p:sldId id="1067" r:id="rId110"/>
    <p:sldId id="1045" r:id="rId111"/>
    <p:sldId id="1047" r:id="rId112"/>
    <p:sldId id="1089" r:id="rId113"/>
    <p:sldId id="1090" r:id="rId114"/>
    <p:sldId id="1091" r:id="rId115"/>
    <p:sldId id="1092" r:id="rId116"/>
    <p:sldId id="1093" r:id="rId117"/>
    <p:sldId id="1094" r:id="rId118"/>
    <p:sldId id="1095" r:id="rId119"/>
    <p:sldId id="1096" r:id="rId120"/>
    <p:sldId id="1097" r:id="rId121"/>
    <p:sldId id="1098" r:id="rId122"/>
    <p:sldId id="1099" r:id="rId123"/>
    <p:sldId id="1100" r:id="rId124"/>
    <p:sldId id="1101" r:id="rId125"/>
    <p:sldId id="1048" r:id="rId126"/>
    <p:sldId id="1038" r:id="rId127"/>
    <p:sldId id="1039" r:id="rId128"/>
    <p:sldId id="1040" r:id="rId129"/>
    <p:sldId id="1041" r:id="rId130"/>
    <p:sldId id="942" r:id="rId131"/>
    <p:sldId id="943" r:id="rId132"/>
    <p:sldId id="944" r:id="rId133"/>
    <p:sldId id="1076" r:id="rId134"/>
    <p:sldId id="1079" r:id="rId135"/>
    <p:sldId id="1080" r:id="rId136"/>
    <p:sldId id="941" r:id="rId137"/>
    <p:sldId id="1077" r:id="rId138"/>
    <p:sldId id="945" r:id="rId139"/>
    <p:sldId id="946" r:id="rId140"/>
    <p:sldId id="1078" r:id="rId141"/>
    <p:sldId id="1081" r:id="rId142"/>
    <p:sldId id="842" r:id="rId143"/>
  </p:sldIdLst>
  <p:sldSz cx="9144000" cy="6858000" type="screen4x3"/>
  <p:notesSz cx="7104063" cy="10234613"/>
  <p:embeddedFontLst>
    <p:embeddedFont>
      <p:font typeface="Cambria Math" panose="02040503050406030204" pitchFamily="18" charset="0"/>
      <p:regular r:id="rId146"/>
    </p:embeddedFont>
    <p:embeddedFont>
      <p:font typeface="Tw Cen MT" panose="020B0602020104020603" pitchFamily="34" charset="0"/>
      <p:regular r:id="rId147"/>
      <p:bold r:id="rId148"/>
      <p:italic r:id="rId149"/>
      <p:boldItalic r:id="rId150"/>
    </p:embeddedFont>
    <p:embeddedFont>
      <p:font typeface="Wingdings 2" panose="05020102010507070707" pitchFamily="18" charset="2"/>
      <p:regular r:id="rId151"/>
    </p:embeddedFont>
    <p:embeddedFont>
      <p:font typeface="黑体" panose="02010609060101010101" pitchFamily="49" charset="-122"/>
      <p:regular r:id="rId152"/>
    </p:embeddedFont>
    <p:embeddedFont>
      <p:font typeface="华文新魏" panose="02010800040101010101" pitchFamily="2" charset="-122"/>
      <p:regular r:id="rId153"/>
    </p:embeddedFont>
    <p:embeddedFont>
      <p:font typeface="华文中宋" panose="02010600040101010101" pitchFamily="2" charset="-122"/>
      <p:regular r:id="rId154"/>
    </p:embeddedFont>
    <p:embeddedFont>
      <p:font typeface="微软雅黑" panose="020B0503020204020204" pitchFamily="34" charset="-122"/>
      <p:regular r:id="rId155"/>
      <p:bold r:id="rId156"/>
    </p:embeddedFont>
  </p:embeddedFontLst>
  <p:defaultTextStyle>
    <a:defPPr>
      <a:defRPr lang="zh-CN"/>
    </a:defPPr>
    <a:lvl1pPr algn="l" defTabSz="457200" rtl="0" eaLnBrk="0" fontAlgn="base" hangingPunct="0">
      <a:spcBef>
        <a:spcPct val="0"/>
      </a:spcBef>
      <a:spcAft>
        <a:spcPct val="0"/>
      </a:spcAft>
      <a:defRPr kern="1200">
        <a:solidFill>
          <a:schemeClr val="tx1"/>
        </a:solidFill>
        <a:latin typeface="Arial" charset="0"/>
        <a:ea typeface="宋体" charset="-122"/>
        <a:cs typeface="+mn-cs"/>
      </a:defRPr>
    </a:lvl1pPr>
    <a:lvl2pPr marL="457200" algn="l" defTabSz="457200" rtl="0" eaLnBrk="0" fontAlgn="base" hangingPunct="0">
      <a:spcBef>
        <a:spcPct val="0"/>
      </a:spcBef>
      <a:spcAft>
        <a:spcPct val="0"/>
      </a:spcAft>
      <a:defRPr kern="1200">
        <a:solidFill>
          <a:schemeClr val="tx1"/>
        </a:solidFill>
        <a:latin typeface="Arial" charset="0"/>
        <a:ea typeface="宋体" charset="-122"/>
        <a:cs typeface="+mn-cs"/>
      </a:defRPr>
    </a:lvl2pPr>
    <a:lvl3pPr marL="914400" algn="l" defTabSz="457200" rtl="0" eaLnBrk="0" fontAlgn="base" hangingPunct="0">
      <a:spcBef>
        <a:spcPct val="0"/>
      </a:spcBef>
      <a:spcAft>
        <a:spcPct val="0"/>
      </a:spcAft>
      <a:defRPr kern="1200">
        <a:solidFill>
          <a:schemeClr val="tx1"/>
        </a:solidFill>
        <a:latin typeface="Arial" charset="0"/>
        <a:ea typeface="宋体" charset="-122"/>
        <a:cs typeface="+mn-cs"/>
      </a:defRPr>
    </a:lvl3pPr>
    <a:lvl4pPr marL="1371600" algn="l" defTabSz="457200" rtl="0" eaLnBrk="0" fontAlgn="base" hangingPunct="0">
      <a:spcBef>
        <a:spcPct val="0"/>
      </a:spcBef>
      <a:spcAft>
        <a:spcPct val="0"/>
      </a:spcAft>
      <a:defRPr kern="1200">
        <a:solidFill>
          <a:schemeClr val="tx1"/>
        </a:solidFill>
        <a:latin typeface="Arial" charset="0"/>
        <a:ea typeface="宋体" charset="-122"/>
        <a:cs typeface="+mn-cs"/>
      </a:defRPr>
    </a:lvl4pPr>
    <a:lvl5pPr marL="1828800" algn="l" defTabSz="457200" rtl="0" eaLnBrk="0" fontAlgn="base" hangingPunct="0">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extLst>
    <p:ext uri="{EFAFB233-063F-42B5-8137-9DF3F51BA10A}">
      <p15:sldGuideLst xmlns:p15="http://schemas.microsoft.com/office/powerpoint/2012/main">
        <p15:guide id="1" orient="horz" pos="2215">
          <p15:clr>
            <a:srgbClr val="A4A3A4"/>
          </p15:clr>
        </p15:guide>
        <p15:guide id="2" pos="2880">
          <p15:clr>
            <a:srgbClr val="A4A3A4"/>
          </p15:clr>
        </p15:guide>
      </p15:sldGuideLst>
    </p:ext>
    <p:ext uri="{2D200454-40CA-4A62-9FC3-DE9A4176ACB9}">
      <p15:notesGuideLst xmlns:p15="http://schemas.microsoft.com/office/powerpoint/2012/main">
        <p15:guide id="1" orient="horz" pos="3223">
          <p15:clr>
            <a:srgbClr val="A4A3A4"/>
          </p15:clr>
        </p15:guide>
        <p15:guide id="2" pos="2237">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333CC"/>
    <a:srgbClr val="FFFFFF"/>
    <a:srgbClr val="FCA6B8"/>
    <a:srgbClr val="9FF587"/>
    <a:srgbClr val="BC8AF2"/>
    <a:srgbClr val="F4B2F6"/>
    <a:srgbClr val="F575E3"/>
    <a:srgbClr val="FF0066"/>
    <a:srgbClr val="BD4DDB"/>
    <a:srgbClr val="FFE69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1892" autoAdjust="0"/>
  </p:normalViewPr>
  <p:slideViewPr>
    <p:cSldViewPr snapToGrid="0" snapToObjects="1">
      <p:cViewPr varScale="1">
        <p:scale>
          <a:sx n="85" d="100"/>
          <a:sy n="85" d="100"/>
        </p:scale>
        <p:origin x="1406" y="34"/>
      </p:cViewPr>
      <p:guideLst>
        <p:guide orient="horz" pos="2215"/>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p:cViewPr varScale="1">
        <p:scale>
          <a:sx n="48" d="100"/>
          <a:sy n="48" d="100"/>
        </p:scale>
        <p:origin x="2898" y="60"/>
      </p:cViewPr>
      <p:guideLst>
        <p:guide orient="horz" pos="3223"/>
        <p:guide pos="2237"/>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font" Target="fonts/font9.fntdata"/><Relationship Id="rId159" Type="http://schemas.openxmlformats.org/officeDocument/2006/relationships/theme" Target="theme/theme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notesMaster" Target="notesMasters/notesMaster1.xml"/><Relationship Id="rId149" Type="http://schemas.openxmlformats.org/officeDocument/2006/relationships/font" Target="fonts/font4.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font" Target="fonts/font5.fntdata"/><Relationship Id="rId155" Type="http://schemas.openxmlformats.org/officeDocument/2006/relationships/font" Target="fonts/font10.fntdata"/><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slide" Target="slides/slide131.xml"/><Relationship Id="rId140" Type="http://schemas.openxmlformats.org/officeDocument/2006/relationships/slide" Target="slides/slide139.xml"/><Relationship Id="rId145" Type="http://schemas.openxmlformats.org/officeDocument/2006/relationships/handoutMaster" Target="handoutMasters/handoutMaster1.xml"/><Relationship Id="rId153"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font" Target="fonts/font3.fntdata"/><Relationship Id="rId151" Type="http://schemas.openxmlformats.org/officeDocument/2006/relationships/font" Target="fonts/font6.fntdata"/><Relationship Id="rId156"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font" Target="fonts/font1.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font" Target="fonts/font7.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font" Target="fonts/font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117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4024313" y="0"/>
            <a:ext cx="3078162" cy="511175"/>
          </a:xfrm>
          <a:prstGeom prst="rect">
            <a:avLst/>
          </a:prstGeom>
        </p:spPr>
        <p:txBody>
          <a:bodyPr vert="horz" lIns="91440" tIns="45720" rIns="91440" bIns="45720" rtlCol="0"/>
          <a:lstStyle>
            <a:lvl1pPr algn="r">
              <a:defRPr sz="1200"/>
            </a:lvl1pPr>
          </a:lstStyle>
          <a:p>
            <a:fld id="{EC8C3D9F-D0A5-4920-BECA-4AD106AB0C5B}" type="datetime1">
              <a:rPr lang="zh-CN" altLang="en-US" smtClean="0"/>
              <a:pPr/>
              <a:t>2022/10/9</a:t>
            </a:fld>
            <a:endParaRPr lang="zh-CN" altLang="en-US"/>
          </a:p>
        </p:txBody>
      </p:sp>
      <p:sp>
        <p:nvSpPr>
          <p:cNvPr id="4" name="页脚占位符 3"/>
          <p:cNvSpPr>
            <a:spLocks noGrp="1"/>
          </p:cNvSpPr>
          <p:nvPr>
            <p:ph type="ftr" sz="quarter" idx="2"/>
          </p:nvPr>
        </p:nvSpPr>
        <p:spPr>
          <a:xfrm>
            <a:off x="0" y="9721850"/>
            <a:ext cx="3078163" cy="511175"/>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4024313" y="9721850"/>
            <a:ext cx="3078162" cy="511175"/>
          </a:xfrm>
          <a:prstGeom prst="rect">
            <a:avLst/>
          </a:prstGeom>
        </p:spPr>
        <p:txBody>
          <a:bodyPr vert="horz" lIns="91440" tIns="45720" rIns="91440" bIns="45720" rtlCol="0" anchor="b"/>
          <a:lstStyle>
            <a:lvl1pPr algn="r">
              <a:defRPr sz="1200"/>
            </a:lvl1pPr>
          </a:lstStyle>
          <a:p>
            <a:fld id="{657C22B4-6110-42E6-869B-62F9A6C65CE5}" type="slidenum">
              <a:rPr lang="zh-CN" altLang="en-US" smtClean="0"/>
              <a:pPr/>
              <a:t>‹#›</a:t>
            </a:fld>
            <a:endParaRPr lang="zh-CN" altLang="en-US"/>
          </a:p>
        </p:txBody>
      </p:sp>
    </p:spTree>
    <p:extLst>
      <p:ext uri="{BB962C8B-B14F-4D97-AF65-F5344CB8AC3E}">
        <p14:creationId xmlns:p14="http://schemas.microsoft.com/office/powerpoint/2010/main" val="4007948615"/>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2.png>
</file>

<file path=ppt/media/image3.png>
</file>

<file path=ppt/media/image30.png>
</file>

<file path=ppt/media/image4.png>
</file>

<file path=ppt/media/image5.jpeg>
</file>

<file path=ppt/media/image7.png>
</file>

<file path=ppt/media/image8.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页眉占位符 1"/>
          <p:cNvSpPr>
            <a:spLocks noGrp="1" noChangeArrowheads="1"/>
          </p:cNvSpPr>
          <p:nvPr>
            <p:ph type="hdr" sz="quarter" idx="4294967295"/>
          </p:nvPr>
        </p:nvSpPr>
        <p:spPr bwMode="auto">
          <a:xfrm>
            <a:off x="0" y="0"/>
            <a:ext cx="3078163" cy="511175"/>
          </a:xfrm>
          <a:prstGeom prst="rect">
            <a:avLst/>
          </a:prstGeom>
          <a:noFill/>
          <a:ln>
            <a:noFill/>
          </a:ln>
        </p:spPr>
        <p:txBody>
          <a:bodyPr vert="horz" wrap="square" lIns="99075" tIns="49538" rIns="99075" bIns="49538" numCol="1" anchor="t" anchorCtr="0" compatLnSpc="1">
            <a:prstTxWarp prst="textNoShape">
              <a:avLst/>
            </a:prstTxWarp>
          </a:bodyPr>
          <a:lstStyle>
            <a:lvl1pPr eaLnBrk="1" hangingPunct="1">
              <a:buFont typeface="Arial" panose="020B0604020202020204" pitchFamily="34" charset="0"/>
              <a:buNone/>
              <a:defRPr sz="1300">
                <a:latin typeface="Arial" panose="020B0604020202020204" pitchFamily="34" charset="0"/>
                <a:ea typeface="宋体" panose="02010600030101010101" pitchFamily="2" charset="-122"/>
              </a:defRPr>
            </a:lvl1pPr>
          </a:lstStyle>
          <a:p>
            <a:pPr>
              <a:defRPr/>
            </a:pPr>
            <a:endParaRPr lang="zh-CN" altLang="zh-CN"/>
          </a:p>
        </p:txBody>
      </p:sp>
      <p:sp>
        <p:nvSpPr>
          <p:cNvPr id="2051" name="日期占位符 2"/>
          <p:cNvSpPr>
            <a:spLocks noGrp="1" noChangeArrowheads="1"/>
          </p:cNvSpPr>
          <p:nvPr>
            <p:ph type="dt" idx="1"/>
          </p:nvPr>
        </p:nvSpPr>
        <p:spPr bwMode="auto">
          <a:xfrm>
            <a:off x="4022725" y="0"/>
            <a:ext cx="3079750" cy="511175"/>
          </a:xfrm>
          <a:prstGeom prst="rect">
            <a:avLst/>
          </a:prstGeom>
          <a:noFill/>
          <a:ln>
            <a:noFill/>
          </a:ln>
        </p:spPr>
        <p:txBody>
          <a:bodyPr vert="horz" wrap="square" lIns="99075" tIns="49538" rIns="99075" bIns="49538" numCol="1" anchor="t" anchorCtr="0" compatLnSpc="1">
            <a:prstTxWarp prst="textNoShape">
              <a:avLst/>
            </a:prstTxWarp>
          </a:bodyPr>
          <a:lstStyle>
            <a:lvl1pPr algn="r" eaLnBrk="1" hangingPunct="1">
              <a:buFont typeface="Arial" panose="020B0604020202020204" pitchFamily="34" charset="0"/>
              <a:buNone/>
              <a:defRPr>
                <a:latin typeface="Arial" panose="020B0604020202020204" pitchFamily="34" charset="0"/>
                <a:ea typeface="宋体" panose="02010600030101010101" pitchFamily="2" charset="-122"/>
              </a:defRPr>
            </a:lvl1pPr>
          </a:lstStyle>
          <a:p>
            <a:pPr>
              <a:defRPr/>
            </a:pPr>
            <a:fld id="{B662E01E-1AD3-4B02-9BDE-E94A407B85F1}" type="datetime1">
              <a:rPr lang="zh-CN" altLang="en-US" smtClean="0"/>
              <a:pPr>
                <a:defRPr/>
              </a:pPr>
              <a:t>2022/10/9</a:t>
            </a:fld>
            <a:endParaRPr lang="zh-CN" altLang="en-US" sz="1300"/>
          </a:p>
        </p:txBody>
      </p:sp>
      <p:sp>
        <p:nvSpPr>
          <p:cNvPr id="58372" name="幻灯片图像占位符 3"/>
          <p:cNvSpPr>
            <a:spLocks noGrp="1" noRot="1" noChangeAspect="1" noChangeArrowheads="1"/>
          </p:cNvSpPr>
          <p:nvPr>
            <p:ph type="sldImg" idx="2"/>
          </p:nvPr>
        </p:nvSpPr>
        <p:spPr bwMode="auto">
          <a:xfrm>
            <a:off x="995363" y="768350"/>
            <a:ext cx="5113337" cy="383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3" name="备注占位符 4"/>
          <p:cNvSpPr>
            <a:spLocks noGrp="1" noRot="1" noChangeAspect="1" noChangeArrowheads="1"/>
          </p:cNvSpPr>
          <p:nvPr/>
        </p:nvSpPr>
        <p:spPr bwMode="auto">
          <a:xfrm>
            <a:off x="709613" y="4860925"/>
            <a:ext cx="5683250" cy="4605338"/>
          </a:xfrm>
          <a:prstGeom prst="rect">
            <a:avLst/>
          </a:prstGeom>
          <a:noFill/>
          <a:ln>
            <a:noFill/>
          </a:ln>
        </p:spPr>
        <p:txBody>
          <a:bodyPr lIns="99075" tIns="49538" rIns="99075" bIns="49538"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a:defRPr/>
            </a:pPr>
            <a:r>
              <a:rPr lang="zh-CN" altLang="en-US">
                <a:ea typeface="宋体" panose="02010600030101010101" pitchFamily="2" charset="-122"/>
              </a:rPr>
              <a:t>单击此处编辑母版文本样式</a:t>
            </a:r>
          </a:p>
          <a:p>
            <a:pPr>
              <a:defRPr/>
            </a:pPr>
            <a:r>
              <a:rPr lang="zh-CN" altLang="en-US">
                <a:ea typeface="宋体" panose="02010600030101010101" pitchFamily="2" charset="-122"/>
              </a:rPr>
              <a:t>二级</a:t>
            </a:r>
          </a:p>
          <a:p>
            <a:pPr>
              <a:defRPr/>
            </a:pPr>
            <a:r>
              <a:rPr lang="zh-CN" altLang="en-US">
                <a:ea typeface="宋体" panose="02010600030101010101" pitchFamily="2" charset="-122"/>
              </a:rPr>
              <a:t>三级</a:t>
            </a:r>
          </a:p>
          <a:p>
            <a:pPr>
              <a:defRPr/>
            </a:pPr>
            <a:r>
              <a:rPr lang="zh-CN" altLang="en-US">
                <a:ea typeface="宋体" panose="02010600030101010101" pitchFamily="2" charset="-122"/>
              </a:rPr>
              <a:t>四级</a:t>
            </a:r>
          </a:p>
          <a:p>
            <a:pPr>
              <a:defRPr/>
            </a:pPr>
            <a:r>
              <a:rPr lang="zh-CN" altLang="en-US">
                <a:ea typeface="宋体" panose="02010600030101010101" pitchFamily="2" charset="-122"/>
              </a:rPr>
              <a:t>五级</a:t>
            </a:r>
          </a:p>
        </p:txBody>
      </p:sp>
      <p:sp>
        <p:nvSpPr>
          <p:cNvPr id="2054" name="页脚占位符 5"/>
          <p:cNvSpPr>
            <a:spLocks noGrp="1" noChangeArrowheads="1"/>
          </p:cNvSpPr>
          <p:nvPr>
            <p:ph type="ftr" sz="quarter" idx="4"/>
          </p:nvPr>
        </p:nvSpPr>
        <p:spPr bwMode="auto">
          <a:xfrm>
            <a:off x="0" y="9720263"/>
            <a:ext cx="3078163" cy="512762"/>
          </a:xfrm>
          <a:prstGeom prst="rect">
            <a:avLst/>
          </a:prstGeom>
          <a:noFill/>
          <a:ln>
            <a:noFill/>
          </a:ln>
        </p:spPr>
        <p:txBody>
          <a:bodyPr vert="horz" wrap="square" lIns="99075" tIns="49538" rIns="99075" bIns="49538" numCol="1" anchor="b" anchorCtr="0" compatLnSpc="1">
            <a:prstTxWarp prst="textNoShape">
              <a:avLst/>
            </a:prstTxWarp>
          </a:bodyPr>
          <a:lstStyle>
            <a:lvl1pPr eaLnBrk="1" hangingPunct="1">
              <a:buFont typeface="Arial" panose="020B0604020202020204" pitchFamily="34" charset="0"/>
              <a:buNone/>
              <a:defRPr sz="1300">
                <a:latin typeface="Arial" panose="020B0604020202020204" pitchFamily="34" charset="0"/>
                <a:ea typeface="宋体" panose="02010600030101010101" pitchFamily="2" charset="-122"/>
              </a:defRPr>
            </a:lvl1pPr>
          </a:lstStyle>
          <a:p>
            <a:pPr>
              <a:defRPr/>
            </a:pPr>
            <a:endParaRPr lang="zh-CN" altLang="zh-CN"/>
          </a:p>
        </p:txBody>
      </p:sp>
      <p:sp>
        <p:nvSpPr>
          <p:cNvPr id="2055" name="幻灯片编号占位符 6"/>
          <p:cNvSpPr>
            <a:spLocks noGrp="1" noChangeArrowheads="1"/>
          </p:cNvSpPr>
          <p:nvPr>
            <p:ph type="sldNum" sz="quarter" idx="5"/>
          </p:nvPr>
        </p:nvSpPr>
        <p:spPr bwMode="auto">
          <a:xfrm>
            <a:off x="4022725" y="9720263"/>
            <a:ext cx="3079750" cy="512762"/>
          </a:xfrm>
          <a:prstGeom prst="rect">
            <a:avLst/>
          </a:prstGeom>
          <a:noFill/>
          <a:ln>
            <a:noFill/>
          </a:ln>
        </p:spPr>
        <p:txBody>
          <a:bodyPr vert="horz" wrap="square" lIns="99075" tIns="49538" rIns="99075" bIns="49538" numCol="1" anchor="b" anchorCtr="0" compatLnSpc="1">
            <a:prstTxWarp prst="textNoShape">
              <a:avLst/>
            </a:prstTxWarp>
          </a:bodyPr>
          <a:lstStyle>
            <a:lvl1pPr algn="r" eaLnBrk="1" hangingPunct="1">
              <a:buFont typeface="Arial" charset="0"/>
              <a:buNone/>
              <a:defRPr smtClean="0"/>
            </a:lvl1pPr>
          </a:lstStyle>
          <a:p>
            <a:pPr>
              <a:defRPr/>
            </a:pPr>
            <a:fld id="{97D78B0D-C5B9-4CCF-AA9D-27E9940E5644}" type="slidenum">
              <a:rPr lang="zh-CN" altLang="en-US"/>
              <a:pPr>
                <a:defRPr/>
              </a:pPr>
              <a:t>‹#›</a:t>
            </a:fld>
            <a:endParaRPr lang="zh-CN" altLang="en-US" sz="1300"/>
          </a:p>
        </p:txBody>
      </p:sp>
    </p:spTree>
    <p:extLst>
      <p:ext uri="{BB962C8B-B14F-4D97-AF65-F5344CB8AC3E}">
        <p14:creationId xmlns:p14="http://schemas.microsoft.com/office/powerpoint/2010/main" val="495302404"/>
      </p:ext>
    </p:extLst>
  </p:cSld>
  <p:clrMap bg1="lt1" tx1="dk1" bg2="lt2" tx2="dk2" accent1="accent1" accent2="accent2" accent3="accent3" accent4="accent4" accent5="accent5" accent6="accent6" hlink="hlink" folHlink="folHlink"/>
  <p:hf hdr="0" ftr="0" dt="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860925"/>
            <a:ext cx="5683250" cy="4605338"/>
          </a:xfrm>
          <a:prstGeom prst="rect">
            <a:avLst/>
          </a:prstGeom>
        </p:spPr>
        <p:txBody>
          <a:bodyPr>
            <a:normAutofit/>
          </a:bodyPr>
          <a:lstStyle/>
          <a:p>
            <a:endParaRPr lang="zh-CN" altLang="en-US" sz="2000" kern="1200" dirty="0">
              <a:solidFill>
                <a:srgbClr val="F9F9F9"/>
              </a:solidFill>
              <a:latin typeface="Tw Cen MT"/>
              <a:ea typeface="宋体" charset="-122"/>
              <a:cs typeface="+mn-cs"/>
              <a:sym typeface="Tw Cen MT"/>
            </a:endParaRPr>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1</a:t>
            </a:fld>
            <a:endParaRPr lang="zh-CN" altLang="en-US" sz="1300"/>
          </a:p>
        </p:txBody>
      </p:sp>
    </p:spTree>
    <p:extLst>
      <p:ext uri="{BB962C8B-B14F-4D97-AF65-F5344CB8AC3E}">
        <p14:creationId xmlns:p14="http://schemas.microsoft.com/office/powerpoint/2010/main" val="20773986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58</a:t>
            </a:fld>
            <a:endParaRPr lang="zh-CN" altLang="en-US" sz="1300"/>
          </a:p>
        </p:txBody>
      </p:sp>
    </p:spTree>
    <p:extLst>
      <p:ext uri="{BB962C8B-B14F-4D97-AF65-F5344CB8AC3E}">
        <p14:creationId xmlns:p14="http://schemas.microsoft.com/office/powerpoint/2010/main" val="35548746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r>
              <a:rPr lang="zh-CN" altLang="en-US" dirty="0"/>
              <a:t>周游序列：</a:t>
            </a:r>
            <a:r>
              <a:rPr lang="en-US" altLang="zh-CN" dirty="0"/>
              <a:t>ACGIFBEHD</a:t>
            </a:r>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83</a:t>
            </a:fld>
            <a:endParaRPr lang="zh-CN" altLang="en-US" sz="1300"/>
          </a:p>
        </p:txBody>
      </p:sp>
    </p:spTree>
    <p:extLst>
      <p:ext uri="{BB962C8B-B14F-4D97-AF65-F5344CB8AC3E}">
        <p14:creationId xmlns:p14="http://schemas.microsoft.com/office/powerpoint/2010/main" val="36575315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86</a:t>
            </a:fld>
            <a:endParaRPr lang="zh-CN" altLang="en-US" sz="1300"/>
          </a:p>
        </p:txBody>
      </p:sp>
    </p:spTree>
    <p:extLst>
      <p:ext uri="{BB962C8B-B14F-4D97-AF65-F5344CB8AC3E}">
        <p14:creationId xmlns:p14="http://schemas.microsoft.com/office/powerpoint/2010/main" val="13862699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87</a:t>
            </a:fld>
            <a:endParaRPr lang="zh-CN" altLang="en-US" sz="1300"/>
          </a:p>
        </p:txBody>
      </p:sp>
    </p:spTree>
    <p:extLst>
      <p:ext uri="{BB962C8B-B14F-4D97-AF65-F5344CB8AC3E}">
        <p14:creationId xmlns:p14="http://schemas.microsoft.com/office/powerpoint/2010/main" val="2650363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93</a:t>
            </a:fld>
            <a:endParaRPr lang="zh-CN" altLang="en-US" sz="1300"/>
          </a:p>
        </p:txBody>
      </p:sp>
    </p:spTree>
    <p:extLst>
      <p:ext uri="{BB962C8B-B14F-4D97-AF65-F5344CB8AC3E}">
        <p14:creationId xmlns:p14="http://schemas.microsoft.com/office/powerpoint/2010/main" val="15761959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103</a:t>
            </a:fld>
            <a:endParaRPr lang="zh-CN" altLang="en-US" sz="1300"/>
          </a:p>
        </p:txBody>
      </p:sp>
    </p:spTree>
    <p:extLst>
      <p:ext uri="{BB962C8B-B14F-4D97-AF65-F5344CB8AC3E}">
        <p14:creationId xmlns:p14="http://schemas.microsoft.com/office/powerpoint/2010/main" val="40628335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109</a:t>
            </a:fld>
            <a:endParaRPr lang="zh-CN" altLang="en-US" sz="1300"/>
          </a:p>
        </p:txBody>
      </p:sp>
    </p:spTree>
    <p:extLst>
      <p:ext uri="{BB962C8B-B14F-4D97-AF65-F5344CB8AC3E}">
        <p14:creationId xmlns:p14="http://schemas.microsoft.com/office/powerpoint/2010/main" val="24896232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118</a:t>
            </a:fld>
            <a:endParaRPr lang="zh-CN" altLang="en-US" sz="1300"/>
          </a:p>
        </p:txBody>
      </p:sp>
    </p:spTree>
    <p:extLst>
      <p:ext uri="{BB962C8B-B14F-4D97-AF65-F5344CB8AC3E}">
        <p14:creationId xmlns:p14="http://schemas.microsoft.com/office/powerpoint/2010/main" val="12242233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0407" y="4861441"/>
            <a:ext cx="5683250" cy="4605576"/>
          </a:xfrm>
          <a:prstGeom prst="rect">
            <a:avLst/>
          </a:prstGeom>
        </p:spPr>
        <p:txBody>
          <a:bodyPr lIns="99075" tIns="49538" rIns="99075" bIns="49538">
            <a:normAutofit/>
          </a:bodyPr>
          <a:lstStyle/>
          <a:p>
            <a:endParaRPr lang="zh-CN" altLang="en-US" dirty="0"/>
          </a:p>
        </p:txBody>
      </p:sp>
      <p:sp>
        <p:nvSpPr>
          <p:cNvPr id="4" name="灯片编号占位符 3"/>
          <p:cNvSpPr>
            <a:spLocks noGrp="1"/>
          </p:cNvSpPr>
          <p:nvPr>
            <p:ph type="sldNum" sz="quarter" idx="10"/>
          </p:nvPr>
        </p:nvSpPr>
        <p:spPr/>
        <p:txBody>
          <a:bodyPr/>
          <a:lstStyle/>
          <a:p>
            <a:fld id="{83D9780C-AFBC-4539-B6C5-A1462A4D3D28}" type="slidenum">
              <a:rPr lang="zh-CN" altLang="en-US" smtClean="0">
                <a:solidFill>
                  <a:prstClr val="black"/>
                </a:solidFill>
              </a:rPr>
              <a:pPr/>
              <a:t>142</a:t>
            </a:fld>
            <a:endParaRPr lang="zh-CN" altLang="en-US">
              <a:solidFill>
                <a:prstClr val="black"/>
              </a:solidFill>
            </a:endParaRPr>
          </a:p>
        </p:txBody>
      </p:sp>
    </p:spTree>
    <p:extLst>
      <p:ext uri="{BB962C8B-B14F-4D97-AF65-F5344CB8AC3E}">
        <p14:creationId xmlns:p14="http://schemas.microsoft.com/office/powerpoint/2010/main" val="283599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6</a:t>
            </a:fld>
            <a:endParaRPr lang="zh-CN" altLang="en-US" sz="1300"/>
          </a:p>
        </p:txBody>
      </p:sp>
    </p:spTree>
    <p:extLst>
      <p:ext uri="{BB962C8B-B14F-4D97-AF65-F5344CB8AC3E}">
        <p14:creationId xmlns:p14="http://schemas.microsoft.com/office/powerpoint/2010/main" val="3993815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pPr marL="0" marR="0" indent="0" algn="l" defTabSz="0" rtl="0" eaLnBrk="0" fontAlgn="base" latinLnBrk="0" hangingPunct="0">
              <a:lnSpc>
                <a:spcPct val="100000"/>
              </a:lnSpc>
              <a:spcBef>
                <a:spcPct val="30000"/>
              </a:spcBef>
              <a:spcAft>
                <a:spcPct val="0"/>
              </a:spcAft>
              <a:buClrTx/>
              <a:buSzTx/>
              <a:buFontTx/>
              <a:buNone/>
              <a:tabLst/>
              <a:defRPr/>
            </a:pPr>
            <a:r>
              <a:rPr lang="zh-CN" altLang="en-US" dirty="0"/>
              <a:t>二叉树的递归定义</a:t>
            </a:r>
          </a:p>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7</a:t>
            </a:fld>
            <a:endParaRPr lang="zh-CN" altLang="en-US" sz="1300"/>
          </a:p>
        </p:txBody>
      </p:sp>
    </p:spTree>
    <p:extLst>
      <p:ext uri="{BB962C8B-B14F-4D97-AF65-F5344CB8AC3E}">
        <p14:creationId xmlns:p14="http://schemas.microsoft.com/office/powerpoint/2010/main" val="3520580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r>
              <a:rPr lang="zh-CN" altLang="en-US" dirty="0"/>
              <a:t>父结点、子结点：若</a:t>
            </a:r>
            <a:r>
              <a:rPr lang="en-US" altLang="zh-CN" dirty="0"/>
              <a:t>x</a:t>
            </a:r>
            <a:r>
              <a:rPr lang="zh-CN" altLang="en-US" dirty="0"/>
              <a:t>是某二叉树的根结点，结点</a:t>
            </a:r>
            <a:r>
              <a:rPr lang="en-US" altLang="zh-CN" dirty="0"/>
              <a:t>y</a:t>
            </a:r>
            <a:r>
              <a:rPr lang="zh-CN" altLang="en-US" dirty="0"/>
              <a:t>是</a:t>
            </a:r>
            <a:r>
              <a:rPr lang="en-US" altLang="zh-CN" dirty="0"/>
              <a:t>x</a:t>
            </a:r>
            <a:r>
              <a:rPr lang="zh-CN" altLang="en-US" dirty="0"/>
              <a:t>的左（右）子树的根，则称</a:t>
            </a:r>
            <a:r>
              <a:rPr lang="en-US" altLang="zh-CN" dirty="0"/>
              <a:t>x</a:t>
            </a:r>
            <a:r>
              <a:rPr lang="zh-CN" altLang="en-US" dirty="0"/>
              <a:t>是</a:t>
            </a:r>
            <a:r>
              <a:rPr lang="en-US" altLang="zh-CN" dirty="0"/>
              <a:t>y</a:t>
            </a:r>
            <a:r>
              <a:rPr lang="zh-CN" altLang="en-US" dirty="0"/>
              <a:t>的父结点，</a:t>
            </a:r>
            <a:r>
              <a:rPr lang="en-US" altLang="zh-CN" dirty="0"/>
              <a:t>y</a:t>
            </a:r>
            <a:r>
              <a:rPr lang="zh-CN" altLang="en-US" dirty="0"/>
              <a:t>是</a:t>
            </a:r>
            <a:r>
              <a:rPr lang="en-US" altLang="zh-CN" dirty="0"/>
              <a:t>x</a:t>
            </a:r>
            <a:r>
              <a:rPr lang="zh-CN" altLang="en-US" dirty="0"/>
              <a:t>的左（右）子结点。（</a:t>
            </a:r>
            <a:r>
              <a:rPr lang="en-US" altLang="zh-CN" dirty="0"/>
              <a:t>x</a:t>
            </a:r>
            <a:r>
              <a:rPr lang="zh-CN" altLang="en-US" dirty="0"/>
              <a:t>是</a:t>
            </a:r>
            <a:r>
              <a:rPr lang="en-US" altLang="zh-CN" dirty="0"/>
              <a:t>y</a:t>
            </a:r>
            <a:r>
              <a:rPr lang="zh-CN" altLang="en-US" dirty="0"/>
              <a:t>的前驱，</a:t>
            </a:r>
            <a:r>
              <a:rPr lang="en-US" altLang="zh-CN" dirty="0"/>
              <a:t>y</a:t>
            </a:r>
            <a:r>
              <a:rPr lang="zh-CN" altLang="en-US" dirty="0"/>
              <a:t>是</a:t>
            </a:r>
            <a:r>
              <a:rPr lang="en-US" altLang="zh-CN" dirty="0"/>
              <a:t>x</a:t>
            </a:r>
            <a:r>
              <a:rPr lang="zh-CN" altLang="en-US" dirty="0"/>
              <a:t>的后继）</a:t>
            </a:r>
            <a:endParaRPr lang="en-US" altLang="zh-CN" dirty="0"/>
          </a:p>
          <a:p>
            <a:r>
              <a:rPr lang="zh-CN" altLang="en-US" dirty="0"/>
              <a:t>兄弟：具有同一父结点的结点彼此称为兄弟</a:t>
            </a:r>
            <a:endParaRPr lang="en-US" altLang="zh-CN" dirty="0"/>
          </a:p>
          <a:p>
            <a:r>
              <a:rPr lang="zh-CN" altLang="en-US" dirty="0"/>
              <a:t>祖先、子孙：若结点</a:t>
            </a:r>
            <a:r>
              <a:rPr lang="en-US" altLang="zh-CN" dirty="0"/>
              <a:t>y</a:t>
            </a:r>
            <a:r>
              <a:rPr lang="zh-CN" altLang="en-US" dirty="0"/>
              <a:t>在以</a:t>
            </a:r>
            <a:r>
              <a:rPr lang="en-US" altLang="zh-CN" dirty="0"/>
              <a:t>x</a:t>
            </a:r>
            <a:r>
              <a:rPr lang="zh-CN" altLang="en-US" dirty="0"/>
              <a:t>为根的左（右）子树中，且</a:t>
            </a:r>
            <a:r>
              <a:rPr lang="en-US" altLang="zh-CN" dirty="0"/>
              <a:t>y</a:t>
            </a:r>
            <a:r>
              <a:rPr lang="zh-CN" altLang="en-US" dirty="0"/>
              <a:t>不是</a:t>
            </a:r>
            <a:r>
              <a:rPr lang="en-US" altLang="zh-CN" dirty="0"/>
              <a:t>x</a:t>
            </a:r>
            <a:r>
              <a:rPr lang="zh-CN" altLang="en-US" dirty="0"/>
              <a:t>，则称</a:t>
            </a:r>
            <a:r>
              <a:rPr lang="en-US" altLang="zh-CN" dirty="0"/>
              <a:t>x</a:t>
            </a:r>
            <a:r>
              <a:rPr lang="zh-CN" altLang="en-US" dirty="0"/>
              <a:t>是</a:t>
            </a:r>
            <a:r>
              <a:rPr lang="en-US" altLang="zh-CN" dirty="0"/>
              <a:t>y</a:t>
            </a:r>
            <a:r>
              <a:rPr lang="zh-CN" altLang="en-US" dirty="0"/>
              <a:t>的祖先，</a:t>
            </a:r>
            <a:r>
              <a:rPr lang="en-US" altLang="zh-CN" dirty="0"/>
              <a:t>y</a:t>
            </a:r>
            <a:r>
              <a:rPr lang="zh-CN" altLang="en-US" dirty="0"/>
              <a:t>是</a:t>
            </a:r>
            <a:r>
              <a:rPr lang="en-US" altLang="zh-CN" dirty="0"/>
              <a:t>x</a:t>
            </a:r>
            <a:r>
              <a:rPr lang="zh-CN" altLang="en-US" dirty="0"/>
              <a:t>的子孙。</a:t>
            </a:r>
            <a:endParaRPr lang="en-US" altLang="zh-CN" dirty="0"/>
          </a:p>
          <a:p>
            <a:r>
              <a:rPr lang="zh-CN" altLang="en-US" dirty="0"/>
              <a:t>叶子结点：若</a:t>
            </a:r>
            <a:r>
              <a:rPr lang="en-US" altLang="zh-CN" dirty="0"/>
              <a:t>x</a:t>
            </a:r>
            <a:r>
              <a:rPr lang="zh-CN" altLang="en-US" dirty="0"/>
              <a:t>是二叉树的结点，且其左右子树均为空二叉树，则称结点</a:t>
            </a:r>
            <a:r>
              <a:rPr lang="en-US" altLang="zh-CN" dirty="0"/>
              <a:t>x</a:t>
            </a:r>
            <a:r>
              <a:rPr lang="zh-CN" altLang="en-US" dirty="0"/>
              <a:t>是叶子结点，否则称</a:t>
            </a:r>
            <a:r>
              <a:rPr lang="en-US" altLang="zh-CN" dirty="0"/>
              <a:t>x</a:t>
            </a:r>
            <a:r>
              <a:rPr lang="zh-CN" altLang="en-US" dirty="0"/>
              <a:t>为分支结点。</a:t>
            </a:r>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10</a:t>
            </a:fld>
            <a:endParaRPr lang="zh-CN" altLang="en-US" sz="1300"/>
          </a:p>
        </p:txBody>
      </p:sp>
    </p:spTree>
    <p:extLst>
      <p:ext uri="{BB962C8B-B14F-4D97-AF65-F5344CB8AC3E}">
        <p14:creationId xmlns:p14="http://schemas.microsoft.com/office/powerpoint/2010/main" val="8538937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r>
              <a:rPr lang="zh-CN" altLang="en-US" dirty="0"/>
              <a:t>结点的层数：根结点的层数是</a:t>
            </a:r>
            <a:r>
              <a:rPr lang="en-US" altLang="zh-CN" dirty="0"/>
              <a:t>0</a:t>
            </a:r>
            <a:r>
              <a:rPr lang="zh-CN" altLang="en-US" dirty="0"/>
              <a:t>，其余结点的层数是其父结点的层数加</a:t>
            </a:r>
            <a:r>
              <a:rPr lang="en-US" altLang="zh-CN" dirty="0"/>
              <a:t>1</a:t>
            </a:r>
          </a:p>
          <a:p>
            <a:r>
              <a:rPr lang="zh-CN" altLang="en-US" dirty="0"/>
              <a:t>结点的度数：结点的非空子树的个数</a:t>
            </a:r>
            <a:endParaRPr lang="en-US" altLang="zh-CN" dirty="0"/>
          </a:p>
          <a:p>
            <a:r>
              <a:rPr lang="zh-CN" altLang="en-US" dirty="0"/>
              <a:t>二叉树的高度（或深度）：二叉树中结点的最大层数。空二叉树的高度定义为为</a:t>
            </a:r>
            <a:r>
              <a:rPr lang="en-US" altLang="zh-CN" dirty="0"/>
              <a:t>-1</a:t>
            </a:r>
            <a:r>
              <a:rPr lang="zh-CN" altLang="en-US" dirty="0"/>
              <a:t>。</a:t>
            </a:r>
            <a:endParaRPr lang="en-US" altLang="zh-CN"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13</a:t>
            </a:fld>
            <a:endParaRPr lang="zh-CN" altLang="en-US" sz="1300"/>
          </a:p>
        </p:txBody>
      </p:sp>
    </p:spTree>
    <p:extLst>
      <p:ext uri="{BB962C8B-B14F-4D97-AF65-F5344CB8AC3E}">
        <p14:creationId xmlns:p14="http://schemas.microsoft.com/office/powerpoint/2010/main" val="26813624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r>
              <a:rPr lang="zh-CN" altLang="en-US" dirty="0"/>
              <a:t>边：若</a:t>
            </a:r>
            <a:r>
              <a:rPr lang="en-US" altLang="zh-CN" dirty="0" err="1"/>
              <a:t>x,y</a:t>
            </a:r>
            <a:r>
              <a:rPr lang="zh-CN" altLang="en-US" dirty="0"/>
              <a:t>是二叉树中结点，且</a:t>
            </a:r>
            <a:r>
              <a:rPr lang="en-US" altLang="zh-CN" dirty="0"/>
              <a:t>x</a:t>
            </a:r>
            <a:r>
              <a:rPr lang="zh-CN" altLang="en-US" dirty="0"/>
              <a:t>是</a:t>
            </a:r>
            <a:r>
              <a:rPr lang="en-US" altLang="zh-CN" dirty="0"/>
              <a:t>y</a:t>
            </a:r>
            <a:r>
              <a:rPr lang="zh-CN" altLang="en-US" dirty="0"/>
              <a:t>的父结点，则有序偶对</a:t>
            </a:r>
            <a:r>
              <a:rPr lang="en-US" altLang="zh-CN" dirty="0"/>
              <a:t>&lt;</a:t>
            </a:r>
            <a:r>
              <a:rPr lang="en-US" altLang="zh-CN" dirty="0" err="1"/>
              <a:t>x,y</a:t>
            </a:r>
            <a:r>
              <a:rPr lang="en-US" altLang="zh-CN" dirty="0"/>
              <a:t>&gt;</a:t>
            </a:r>
            <a:r>
              <a:rPr lang="zh-CN" altLang="en-US" dirty="0"/>
              <a:t>表示从结点</a:t>
            </a:r>
            <a:r>
              <a:rPr lang="en-US" altLang="zh-CN" dirty="0"/>
              <a:t>x</a:t>
            </a:r>
            <a:r>
              <a:rPr lang="zh-CN" altLang="en-US" dirty="0"/>
              <a:t>到结点</a:t>
            </a:r>
            <a:r>
              <a:rPr lang="en-US" altLang="zh-CN" dirty="0"/>
              <a:t>y</a:t>
            </a:r>
            <a:r>
              <a:rPr lang="zh-CN" altLang="en-US" dirty="0"/>
              <a:t>的边。</a:t>
            </a:r>
            <a:endParaRPr lang="en-US" altLang="zh-CN" dirty="0"/>
          </a:p>
          <a:p>
            <a:r>
              <a:rPr lang="zh-CN" altLang="en-US" dirty="0"/>
              <a:t>路径：若</a:t>
            </a:r>
            <a:r>
              <a:rPr lang="en-US" altLang="zh-CN" dirty="0"/>
              <a:t>x</a:t>
            </a:r>
            <a:r>
              <a:rPr lang="zh-CN" altLang="en-US" dirty="0"/>
              <a:t>是</a:t>
            </a:r>
            <a:r>
              <a:rPr lang="en-US" altLang="zh-CN" dirty="0"/>
              <a:t>y</a:t>
            </a:r>
            <a:r>
              <a:rPr lang="zh-CN" altLang="en-US" dirty="0"/>
              <a:t>的一个祖先，存在一个二叉树中的结点序列</a:t>
            </a:r>
            <a:r>
              <a:rPr lang="en-US" altLang="zh-CN" dirty="0"/>
              <a:t>x</a:t>
            </a:r>
            <a:r>
              <a:rPr lang="en-US" altLang="zh-CN" baseline="-25000" dirty="0"/>
              <a:t>0</a:t>
            </a:r>
            <a:r>
              <a:rPr lang="en-US" altLang="zh-CN" dirty="0"/>
              <a:t>,x</a:t>
            </a:r>
            <a:r>
              <a:rPr lang="en-US" altLang="zh-CN" baseline="-25000" dirty="0"/>
              <a:t>1</a:t>
            </a:r>
            <a:r>
              <a:rPr lang="en-US" altLang="zh-CN" dirty="0"/>
              <a:t>, …, </a:t>
            </a:r>
            <a:r>
              <a:rPr lang="en-US" altLang="zh-CN" dirty="0" err="1"/>
              <a:t>x</a:t>
            </a:r>
            <a:r>
              <a:rPr lang="en-US" altLang="zh-CN" baseline="-25000" dirty="0" err="1"/>
              <a:t>n</a:t>
            </a:r>
            <a:r>
              <a:rPr lang="en-US" altLang="zh-CN" dirty="0"/>
              <a:t>, </a:t>
            </a:r>
            <a:r>
              <a:rPr lang="zh-CN" altLang="en-US" dirty="0"/>
              <a:t>满足</a:t>
            </a:r>
            <a:r>
              <a:rPr lang="en-US" altLang="zh-CN" dirty="0"/>
              <a:t>x=x</a:t>
            </a:r>
            <a:r>
              <a:rPr lang="en-US" altLang="zh-CN" baseline="-25000" dirty="0"/>
              <a:t>0</a:t>
            </a:r>
            <a:r>
              <a:rPr lang="en-US" altLang="zh-CN" dirty="0"/>
              <a:t>,</a:t>
            </a:r>
            <a:r>
              <a:rPr lang="en-US" altLang="zh-CN" baseline="0" dirty="0"/>
              <a:t> y=</a:t>
            </a:r>
            <a:r>
              <a:rPr lang="en-US" altLang="zh-CN" baseline="0" dirty="0" err="1"/>
              <a:t>x</a:t>
            </a:r>
            <a:r>
              <a:rPr lang="en-US" altLang="zh-CN" baseline="-25000" dirty="0" err="1"/>
              <a:t>n</a:t>
            </a:r>
            <a:r>
              <a:rPr lang="zh-CN" altLang="en-US" baseline="0" dirty="0"/>
              <a:t>，并且每个</a:t>
            </a:r>
            <a:r>
              <a:rPr lang="en-US" altLang="zh-CN" baseline="0" dirty="0"/>
              <a:t>x</a:t>
            </a:r>
            <a:r>
              <a:rPr lang="en-US" altLang="zh-CN" baseline="-25000" dirty="0"/>
              <a:t>i</a:t>
            </a:r>
            <a:r>
              <a:rPr lang="zh-CN" altLang="en-US" baseline="0" dirty="0"/>
              <a:t>为</a:t>
            </a:r>
            <a:r>
              <a:rPr lang="en-US" altLang="zh-CN" baseline="0" dirty="0"/>
              <a:t>x</a:t>
            </a:r>
            <a:r>
              <a:rPr lang="en-US" altLang="zh-CN" baseline="-25000" dirty="0"/>
              <a:t>i+1</a:t>
            </a:r>
            <a:r>
              <a:rPr lang="zh-CN" altLang="en-US" baseline="0" dirty="0"/>
              <a:t>的父结点，则称为从</a:t>
            </a:r>
            <a:r>
              <a:rPr lang="en-US" altLang="zh-CN" baseline="0" dirty="0"/>
              <a:t>x</a:t>
            </a:r>
            <a:r>
              <a:rPr lang="zh-CN" altLang="en-US" baseline="0" dirty="0"/>
              <a:t>到</a:t>
            </a:r>
            <a:r>
              <a:rPr lang="en-US" altLang="zh-CN" baseline="0" dirty="0"/>
              <a:t>y</a:t>
            </a:r>
            <a:r>
              <a:rPr lang="zh-CN" altLang="en-US" baseline="0" dirty="0"/>
              <a:t>的一条路径，</a:t>
            </a:r>
            <a:r>
              <a:rPr lang="en-US" altLang="zh-CN" baseline="0" dirty="0"/>
              <a:t>n</a:t>
            </a:r>
            <a:r>
              <a:rPr lang="zh-CN" altLang="en-US" baseline="0" dirty="0"/>
              <a:t>称为路径长度。</a:t>
            </a:r>
            <a:endParaRPr lang="en-US" altLang="zh-CN"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14</a:t>
            </a:fld>
            <a:endParaRPr lang="zh-CN" altLang="en-US" sz="1300"/>
          </a:p>
        </p:txBody>
      </p:sp>
    </p:spTree>
    <p:extLst>
      <p:ext uri="{BB962C8B-B14F-4D97-AF65-F5344CB8AC3E}">
        <p14:creationId xmlns:p14="http://schemas.microsoft.com/office/powerpoint/2010/main" val="24987382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r>
              <a:rPr lang="zh-CN" altLang="en-US" dirty="0"/>
              <a:t>性质</a:t>
            </a:r>
            <a:r>
              <a:rPr lang="en-US" altLang="zh-CN" dirty="0"/>
              <a:t>8</a:t>
            </a:r>
            <a:r>
              <a:rPr lang="zh-CN" altLang="en-US" dirty="0"/>
              <a:t>证明思路：假设</a:t>
            </a:r>
            <a:r>
              <a:rPr lang="en-US" altLang="zh-CN" dirty="0"/>
              <a:t>n</a:t>
            </a:r>
            <a:r>
              <a:rPr lang="zh-CN" altLang="en-US" dirty="0"/>
              <a:t>个内部结点的扩充二叉树满足</a:t>
            </a:r>
            <a:r>
              <a:rPr lang="en-US" altLang="zh-CN" dirty="0" err="1"/>
              <a:t>En</a:t>
            </a:r>
            <a:r>
              <a:rPr lang="en-US" altLang="zh-CN" dirty="0"/>
              <a:t>=In+2n</a:t>
            </a:r>
            <a:r>
              <a:rPr lang="zh-CN" altLang="en-US" dirty="0"/>
              <a:t>。将具有</a:t>
            </a:r>
            <a:r>
              <a:rPr lang="en-US" altLang="zh-CN" dirty="0"/>
              <a:t>n</a:t>
            </a:r>
            <a:r>
              <a:rPr lang="zh-CN" altLang="en-US" dirty="0"/>
              <a:t>个内部结点的扩充二叉树中的一个外部结点（设为</a:t>
            </a:r>
            <a:r>
              <a:rPr lang="en-US" altLang="zh-CN" dirty="0"/>
              <a:t>H</a:t>
            </a:r>
            <a:r>
              <a:rPr lang="zh-CN" altLang="en-US" dirty="0"/>
              <a:t>）假设成内部结点（即从</a:t>
            </a:r>
            <a:r>
              <a:rPr lang="en-US" altLang="zh-CN" dirty="0"/>
              <a:t>n</a:t>
            </a:r>
            <a:r>
              <a:rPr lang="zh-CN" altLang="en-US" dirty="0"/>
              <a:t>个内部结点的二叉树变换到了</a:t>
            </a:r>
            <a:r>
              <a:rPr lang="en-US" altLang="zh-CN" dirty="0"/>
              <a:t>n+1</a:t>
            </a:r>
            <a:r>
              <a:rPr lang="zh-CN" altLang="en-US" dirty="0"/>
              <a:t>个内部结点的二叉树），则只需对该结点扩充两个外部结点即可以得到一个</a:t>
            </a:r>
            <a:r>
              <a:rPr lang="en-US" altLang="zh-CN" dirty="0"/>
              <a:t>n+1</a:t>
            </a:r>
            <a:r>
              <a:rPr lang="zh-CN" altLang="en-US" dirty="0"/>
              <a:t>个内部结点的扩充二叉树。若</a:t>
            </a:r>
            <a:r>
              <a:rPr lang="en-US" altLang="zh-CN" dirty="0"/>
              <a:t>n</a:t>
            </a:r>
            <a:r>
              <a:rPr lang="zh-CN" altLang="en-US" dirty="0"/>
              <a:t>个内部结点的扩充二叉树中根结点到结点</a:t>
            </a:r>
            <a:r>
              <a:rPr lang="en-US" altLang="zh-CN" dirty="0"/>
              <a:t>H</a:t>
            </a:r>
            <a:r>
              <a:rPr lang="zh-CN" altLang="en-US" dirty="0"/>
              <a:t>的路径长度是</a:t>
            </a:r>
            <a:r>
              <a:rPr lang="en-US" altLang="zh-CN" dirty="0"/>
              <a:t>k</a:t>
            </a:r>
            <a:r>
              <a:rPr lang="zh-CN" altLang="en-US" dirty="0"/>
              <a:t>，则有：</a:t>
            </a:r>
            <a:endParaRPr lang="en-US" altLang="zh-CN" dirty="0"/>
          </a:p>
          <a:p>
            <a:r>
              <a:rPr lang="zh-CN" altLang="en-US" dirty="0"/>
              <a:t>（</a:t>
            </a:r>
            <a:r>
              <a:rPr lang="en-US" altLang="zh-CN" dirty="0"/>
              <a:t>1</a:t>
            </a:r>
            <a:r>
              <a:rPr lang="zh-CN" altLang="en-US" dirty="0"/>
              <a:t>）</a:t>
            </a:r>
            <a:r>
              <a:rPr lang="en-US" altLang="zh-CN" dirty="0"/>
              <a:t>E(n+1)=En+k+2;</a:t>
            </a:r>
          </a:p>
          <a:p>
            <a:r>
              <a:rPr lang="zh-CN" altLang="en-US" dirty="0"/>
              <a:t>（</a:t>
            </a:r>
            <a:r>
              <a:rPr lang="en-US" altLang="zh-CN" dirty="0"/>
              <a:t>2</a:t>
            </a:r>
            <a:r>
              <a:rPr lang="zh-CN" altLang="en-US" dirty="0"/>
              <a:t>）</a:t>
            </a:r>
            <a:r>
              <a:rPr lang="en-US" altLang="zh-CN" dirty="0"/>
              <a:t>I(n+1)=</a:t>
            </a:r>
            <a:r>
              <a:rPr lang="en-US" altLang="zh-CN" dirty="0" err="1"/>
              <a:t>In+k</a:t>
            </a:r>
            <a:r>
              <a:rPr lang="en-US" altLang="zh-CN" dirty="0"/>
              <a:t>;</a:t>
            </a:r>
          </a:p>
          <a:p>
            <a:r>
              <a:rPr lang="zh-CN" altLang="en-US" dirty="0"/>
              <a:t>（</a:t>
            </a:r>
            <a:r>
              <a:rPr lang="en-US" altLang="zh-CN" dirty="0"/>
              <a:t>3</a:t>
            </a:r>
            <a:r>
              <a:rPr lang="zh-CN" altLang="en-US" dirty="0"/>
              <a:t>）</a:t>
            </a:r>
            <a:r>
              <a:rPr lang="en-US" altLang="zh-CN" dirty="0" err="1"/>
              <a:t>En</a:t>
            </a:r>
            <a:r>
              <a:rPr lang="en-US" altLang="zh-CN" dirty="0"/>
              <a:t>=In+2n</a:t>
            </a:r>
          </a:p>
          <a:p>
            <a:r>
              <a:rPr lang="zh-CN" altLang="en-US" dirty="0"/>
              <a:t>则有：</a:t>
            </a:r>
            <a:r>
              <a:rPr lang="en-US" altLang="zh-CN" dirty="0"/>
              <a:t>E(n+1)=I(n+1)+2(n+1)</a:t>
            </a:r>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25</a:t>
            </a:fld>
            <a:endParaRPr lang="zh-CN" altLang="en-US" sz="1300"/>
          </a:p>
        </p:txBody>
      </p:sp>
    </p:spTree>
    <p:extLst>
      <p:ext uri="{BB962C8B-B14F-4D97-AF65-F5344CB8AC3E}">
        <p14:creationId xmlns:p14="http://schemas.microsoft.com/office/powerpoint/2010/main" val="30675837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r>
              <a:rPr lang="zh-CN" altLang="en-US" dirty="0"/>
              <a:t>性质</a:t>
            </a:r>
            <a:r>
              <a:rPr lang="en-US" altLang="zh-CN" dirty="0"/>
              <a:t>8</a:t>
            </a:r>
            <a:r>
              <a:rPr lang="zh-CN" altLang="en-US" dirty="0"/>
              <a:t>证明思路：假设</a:t>
            </a:r>
            <a:r>
              <a:rPr lang="en-US" altLang="zh-CN" dirty="0"/>
              <a:t>n</a:t>
            </a:r>
            <a:r>
              <a:rPr lang="zh-CN" altLang="en-US" dirty="0"/>
              <a:t>个内部结点的扩充二叉树满足</a:t>
            </a:r>
            <a:r>
              <a:rPr lang="en-US" altLang="zh-CN" dirty="0" err="1"/>
              <a:t>En</a:t>
            </a:r>
            <a:r>
              <a:rPr lang="en-US" altLang="zh-CN" dirty="0"/>
              <a:t>=In+2n</a:t>
            </a:r>
            <a:r>
              <a:rPr lang="zh-CN" altLang="en-US" dirty="0"/>
              <a:t>。将具有</a:t>
            </a:r>
            <a:r>
              <a:rPr lang="en-US" altLang="zh-CN" dirty="0"/>
              <a:t>n</a:t>
            </a:r>
            <a:r>
              <a:rPr lang="zh-CN" altLang="en-US" dirty="0"/>
              <a:t>个内部结点的扩充二叉树中的一个外部结点（设为</a:t>
            </a:r>
            <a:r>
              <a:rPr lang="en-US" altLang="zh-CN" dirty="0"/>
              <a:t>H</a:t>
            </a:r>
            <a:r>
              <a:rPr lang="zh-CN" altLang="en-US" dirty="0"/>
              <a:t>）假设成内部结点（即从</a:t>
            </a:r>
            <a:r>
              <a:rPr lang="en-US" altLang="zh-CN" dirty="0"/>
              <a:t>n</a:t>
            </a:r>
            <a:r>
              <a:rPr lang="zh-CN" altLang="en-US" dirty="0"/>
              <a:t>个内部结点的二叉树变换到了</a:t>
            </a:r>
            <a:r>
              <a:rPr lang="en-US" altLang="zh-CN" dirty="0"/>
              <a:t>n+1</a:t>
            </a:r>
            <a:r>
              <a:rPr lang="zh-CN" altLang="en-US" dirty="0"/>
              <a:t>个内部结点的二叉树），则只需对该结点扩充两个外部结点即可以得到一个</a:t>
            </a:r>
            <a:r>
              <a:rPr lang="en-US" altLang="zh-CN" dirty="0"/>
              <a:t>n+1</a:t>
            </a:r>
            <a:r>
              <a:rPr lang="zh-CN" altLang="en-US" dirty="0"/>
              <a:t>个内部结点的扩充二叉树。若</a:t>
            </a:r>
            <a:r>
              <a:rPr lang="en-US" altLang="zh-CN" dirty="0"/>
              <a:t>n</a:t>
            </a:r>
            <a:r>
              <a:rPr lang="zh-CN" altLang="en-US" dirty="0"/>
              <a:t>个内部结点的扩充二叉树中根结点到结点</a:t>
            </a:r>
            <a:r>
              <a:rPr lang="en-US" altLang="zh-CN" dirty="0"/>
              <a:t>H</a:t>
            </a:r>
            <a:r>
              <a:rPr lang="zh-CN" altLang="en-US" dirty="0"/>
              <a:t>的路径长度是</a:t>
            </a:r>
            <a:r>
              <a:rPr lang="en-US" altLang="zh-CN" dirty="0"/>
              <a:t>k</a:t>
            </a:r>
            <a:r>
              <a:rPr lang="zh-CN" altLang="en-US" dirty="0"/>
              <a:t>，则有：</a:t>
            </a:r>
            <a:endParaRPr lang="en-US" altLang="zh-CN" dirty="0"/>
          </a:p>
          <a:p>
            <a:r>
              <a:rPr lang="zh-CN" altLang="en-US" dirty="0"/>
              <a:t>（</a:t>
            </a:r>
            <a:r>
              <a:rPr lang="en-US" altLang="zh-CN" dirty="0"/>
              <a:t>1</a:t>
            </a:r>
            <a:r>
              <a:rPr lang="zh-CN" altLang="en-US" dirty="0"/>
              <a:t>）</a:t>
            </a:r>
            <a:r>
              <a:rPr lang="en-US" altLang="zh-CN" dirty="0"/>
              <a:t>E(n+1)=En+k+2;</a:t>
            </a:r>
          </a:p>
          <a:p>
            <a:r>
              <a:rPr lang="zh-CN" altLang="en-US" dirty="0"/>
              <a:t>（</a:t>
            </a:r>
            <a:r>
              <a:rPr lang="en-US" altLang="zh-CN" dirty="0"/>
              <a:t>2</a:t>
            </a:r>
            <a:r>
              <a:rPr lang="zh-CN" altLang="en-US" dirty="0"/>
              <a:t>）</a:t>
            </a:r>
            <a:r>
              <a:rPr lang="en-US" altLang="zh-CN" dirty="0"/>
              <a:t>I(n+1)=</a:t>
            </a:r>
            <a:r>
              <a:rPr lang="en-US" altLang="zh-CN" dirty="0" err="1"/>
              <a:t>In+k</a:t>
            </a:r>
            <a:r>
              <a:rPr lang="en-US" altLang="zh-CN" dirty="0"/>
              <a:t>;</a:t>
            </a:r>
          </a:p>
          <a:p>
            <a:r>
              <a:rPr lang="zh-CN" altLang="en-US" dirty="0"/>
              <a:t>（</a:t>
            </a:r>
            <a:r>
              <a:rPr lang="en-US" altLang="zh-CN" dirty="0"/>
              <a:t>3</a:t>
            </a:r>
            <a:r>
              <a:rPr lang="zh-CN" altLang="en-US" dirty="0"/>
              <a:t>）</a:t>
            </a:r>
            <a:r>
              <a:rPr lang="en-US" altLang="zh-CN" dirty="0" err="1"/>
              <a:t>En</a:t>
            </a:r>
            <a:r>
              <a:rPr lang="en-US" altLang="zh-CN" dirty="0"/>
              <a:t>=In+2n</a:t>
            </a:r>
          </a:p>
          <a:p>
            <a:r>
              <a:rPr lang="zh-CN" altLang="en-US" dirty="0"/>
              <a:t>则有：</a:t>
            </a:r>
            <a:r>
              <a:rPr lang="en-US" altLang="zh-CN" dirty="0"/>
              <a:t>E(n+1)=I(n+1)+2(n+1)</a:t>
            </a:r>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26</a:t>
            </a:fld>
            <a:endParaRPr lang="zh-CN" altLang="en-US" sz="1300"/>
          </a:p>
        </p:txBody>
      </p:sp>
    </p:spTree>
    <p:extLst>
      <p:ext uri="{BB962C8B-B14F-4D97-AF65-F5344CB8AC3E}">
        <p14:creationId xmlns:p14="http://schemas.microsoft.com/office/powerpoint/2010/main" val="38059781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r>
              <a:rPr lang="zh-CN" altLang="en-US" dirty="0"/>
              <a:t>性质</a:t>
            </a:r>
            <a:r>
              <a:rPr lang="en-US" altLang="zh-CN" dirty="0"/>
              <a:t>8</a:t>
            </a:r>
            <a:r>
              <a:rPr lang="zh-CN" altLang="en-US" dirty="0"/>
              <a:t>证明思路：假设</a:t>
            </a:r>
            <a:r>
              <a:rPr lang="en-US" altLang="zh-CN" dirty="0"/>
              <a:t>n</a:t>
            </a:r>
            <a:r>
              <a:rPr lang="zh-CN" altLang="en-US" dirty="0"/>
              <a:t>个内部结点的扩充二叉树满足</a:t>
            </a:r>
            <a:r>
              <a:rPr lang="en-US" altLang="zh-CN" dirty="0" err="1"/>
              <a:t>En</a:t>
            </a:r>
            <a:r>
              <a:rPr lang="en-US" altLang="zh-CN" dirty="0"/>
              <a:t>=In+2n</a:t>
            </a:r>
            <a:r>
              <a:rPr lang="zh-CN" altLang="en-US" dirty="0"/>
              <a:t>。将具有</a:t>
            </a:r>
            <a:r>
              <a:rPr lang="en-US" altLang="zh-CN" dirty="0"/>
              <a:t>n</a:t>
            </a:r>
            <a:r>
              <a:rPr lang="zh-CN" altLang="en-US" dirty="0"/>
              <a:t>个内部结点的扩充二叉树中的一个外部结点（设为</a:t>
            </a:r>
            <a:r>
              <a:rPr lang="en-US" altLang="zh-CN" dirty="0"/>
              <a:t>H</a:t>
            </a:r>
            <a:r>
              <a:rPr lang="zh-CN" altLang="en-US" dirty="0"/>
              <a:t>）假设成内部结点（即从</a:t>
            </a:r>
            <a:r>
              <a:rPr lang="en-US" altLang="zh-CN" dirty="0"/>
              <a:t>n</a:t>
            </a:r>
            <a:r>
              <a:rPr lang="zh-CN" altLang="en-US" dirty="0"/>
              <a:t>个内部结点的二叉树变换到了</a:t>
            </a:r>
            <a:r>
              <a:rPr lang="en-US" altLang="zh-CN" dirty="0"/>
              <a:t>n+1</a:t>
            </a:r>
            <a:r>
              <a:rPr lang="zh-CN" altLang="en-US" dirty="0"/>
              <a:t>个内部结点的二叉树），则只需对该结点扩充两个外部结点即可以得到一个</a:t>
            </a:r>
            <a:r>
              <a:rPr lang="en-US" altLang="zh-CN" dirty="0"/>
              <a:t>n+1</a:t>
            </a:r>
            <a:r>
              <a:rPr lang="zh-CN" altLang="en-US" dirty="0"/>
              <a:t>个内部结点的扩充二叉树。若</a:t>
            </a:r>
            <a:r>
              <a:rPr lang="en-US" altLang="zh-CN" dirty="0"/>
              <a:t>n</a:t>
            </a:r>
            <a:r>
              <a:rPr lang="zh-CN" altLang="en-US" dirty="0"/>
              <a:t>个内部结点的扩充二叉树中根结点到结点</a:t>
            </a:r>
            <a:r>
              <a:rPr lang="en-US" altLang="zh-CN" dirty="0"/>
              <a:t>H</a:t>
            </a:r>
            <a:r>
              <a:rPr lang="zh-CN" altLang="en-US" dirty="0"/>
              <a:t>的路径长度是</a:t>
            </a:r>
            <a:r>
              <a:rPr lang="en-US" altLang="zh-CN" dirty="0"/>
              <a:t>k</a:t>
            </a:r>
            <a:r>
              <a:rPr lang="zh-CN" altLang="en-US" dirty="0"/>
              <a:t>，则有：</a:t>
            </a:r>
            <a:endParaRPr lang="en-US" altLang="zh-CN" dirty="0"/>
          </a:p>
          <a:p>
            <a:r>
              <a:rPr lang="zh-CN" altLang="en-US" dirty="0"/>
              <a:t>（</a:t>
            </a:r>
            <a:r>
              <a:rPr lang="en-US" altLang="zh-CN" dirty="0"/>
              <a:t>1</a:t>
            </a:r>
            <a:r>
              <a:rPr lang="zh-CN" altLang="en-US" dirty="0"/>
              <a:t>）</a:t>
            </a:r>
            <a:r>
              <a:rPr lang="en-US" altLang="zh-CN" dirty="0"/>
              <a:t>E(n+1)=En+k+2;</a:t>
            </a:r>
          </a:p>
          <a:p>
            <a:r>
              <a:rPr lang="zh-CN" altLang="en-US" dirty="0"/>
              <a:t>（</a:t>
            </a:r>
            <a:r>
              <a:rPr lang="en-US" altLang="zh-CN" dirty="0"/>
              <a:t>2</a:t>
            </a:r>
            <a:r>
              <a:rPr lang="zh-CN" altLang="en-US" dirty="0"/>
              <a:t>）</a:t>
            </a:r>
            <a:r>
              <a:rPr lang="en-US" altLang="zh-CN" dirty="0"/>
              <a:t>I(n+1)=</a:t>
            </a:r>
            <a:r>
              <a:rPr lang="en-US" altLang="zh-CN" dirty="0" err="1"/>
              <a:t>In+k</a:t>
            </a:r>
            <a:r>
              <a:rPr lang="en-US" altLang="zh-CN" dirty="0"/>
              <a:t>;</a:t>
            </a:r>
          </a:p>
          <a:p>
            <a:r>
              <a:rPr lang="zh-CN" altLang="en-US" dirty="0"/>
              <a:t>（</a:t>
            </a:r>
            <a:r>
              <a:rPr lang="en-US" altLang="zh-CN" dirty="0"/>
              <a:t>3</a:t>
            </a:r>
            <a:r>
              <a:rPr lang="zh-CN" altLang="en-US" dirty="0"/>
              <a:t>）</a:t>
            </a:r>
            <a:r>
              <a:rPr lang="en-US" altLang="zh-CN" dirty="0" err="1"/>
              <a:t>En</a:t>
            </a:r>
            <a:r>
              <a:rPr lang="en-US" altLang="zh-CN" dirty="0"/>
              <a:t>=In+2n</a:t>
            </a:r>
          </a:p>
          <a:p>
            <a:r>
              <a:rPr lang="zh-CN" altLang="en-US" dirty="0"/>
              <a:t>则有：</a:t>
            </a:r>
            <a:r>
              <a:rPr lang="en-US" altLang="zh-CN" dirty="0"/>
              <a:t>E(n+1)=I(n+1)+2(n+1)</a:t>
            </a:r>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27</a:t>
            </a:fld>
            <a:endParaRPr lang="zh-CN" altLang="en-US" sz="1300"/>
          </a:p>
        </p:txBody>
      </p:sp>
    </p:spTree>
    <p:extLst>
      <p:ext uri="{BB962C8B-B14F-4D97-AF65-F5344CB8AC3E}">
        <p14:creationId xmlns:p14="http://schemas.microsoft.com/office/powerpoint/2010/main" val="2491002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143000" y="3602038"/>
            <a:ext cx="6858000" cy="1655762"/>
          </a:xfrm>
        </p:spPr>
        <p:txBody>
          <a:bodyPr/>
          <a:lstStyle>
            <a:lvl1pPr marL="0" indent="0" algn="ctr">
              <a:buNone/>
              <a:defRPr sz="2400">
                <a:latin typeface="华文中宋" panose="02010600040101010101" pitchFamily="2" charset="-122"/>
                <a:ea typeface="华文中宋" panose="02010600040101010101"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6" name="标题 5"/>
          <p:cNvSpPr>
            <a:spLocks noGrp="1"/>
          </p:cNvSpPr>
          <p:nvPr>
            <p:ph type="title"/>
          </p:nvPr>
        </p:nvSpPr>
        <p:spPr/>
        <p:txBody>
          <a:bodyPr/>
          <a:lstStyle>
            <a:lvl1pPr>
              <a:defRPr sz="4000">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Tree>
    <p:extLst>
      <p:ext uri="{BB962C8B-B14F-4D97-AF65-F5344CB8AC3E}">
        <p14:creationId xmlns:p14="http://schemas.microsoft.com/office/powerpoint/2010/main" val="32190620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00144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27825" y="228600"/>
            <a:ext cx="2038350" cy="589756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28600"/>
            <a:ext cx="5965825" cy="589756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758673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59026"/>
            <a:ext cx="8153400" cy="887896"/>
          </a:xfrm>
        </p:spPr>
        <p:txBody>
          <a:bodyPr/>
          <a:lstStyle/>
          <a:p>
            <a:r>
              <a:rPr lang="zh-CN" altLang="en-US" dirty="0"/>
              <a:t>单击此处编辑母版标题样式</a:t>
            </a:r>
          </a:p>
        </p:txBody>
      </p:sp>
      <p:sp>
        <p:nvSpPr>
          <p:cNvPr id="3" name="文本占位符 2"/>
          <p:cNvSpPr>
            <a:spLocks noGrp="1"/>
          </p:cNvSpPr>
          <p:nvPr>
            <p:ph type="body" sz="half" idx="1"/>
          </p:nvPr>
        </p:nvSpPr>
        <p:spPr>
          <a:xfrm>
            <a:off x="612775" y="1484243"/>
            <a:ext cx="4000500" cy="483704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765675" y="1484243"/>
            <a:ext cx="4000500" cy="483704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918359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249891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dirty="0"/>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p>
        </p:txBody>
      </p:sp>
    </p:spTree>
    <p:extLst>
      <p:ext uri="{BB962C8B-B14F-4D97-AF65-F5344CB8AC3E}">
        <p14:creationId xmlns:p14="http://schemas.microsoft.com/office/powerpoint/2010/main" val="14523078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12775" y="1484243"/>
            <a:ext cx="4000500" cy="4810539"/>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4765675" y="1484243"/>
            <a:ext cx="4000500" cy="48105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178999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668545"/>
          </a:xfrm>
        </p:spPr>
        <p:txBody>
          <a:bodyPr/>
          <a:lstStyle/>
          <a:p>
            <a:r>
              <a:rPr lang="zh-CN" altLang="en-US"/>
              <a:t>单击此处编辑母版标题样式</a:t>
            </a:r>
          </a:p>
        </p:txBody>
      </p:sp>
      <p:sp>
        <p:nvSpPr>
          <p:cNvPr id="3" name="文本占位符 2"/>
          <p:cNvSpPr>
            <a:spLocks noGrp="1"/>
          </p:cNvSpPr>
          <p:nvPr>
            <p:ph type="body" idx="1"/>
          </p:nvPr>
        </p:nvSpPr>
        <p:spPr>
          <a:xfrm>
            <a:off x="630238" y="1469131"/>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30238" y="2293042"/>
            <a:ext cx="3868737" cy="396198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29150" y="1469131"/>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29150" y="2293042"/>
            <a:ext cx="3887788" cy="396198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788652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3793555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9570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Tree>
    <p:extLst>
      <p:ext uri="{BB962C8B-B14F-4D97-AF65-F5344CB8AC3E}">
        <p14:creationId xmlns:p14="http://schemas.microsoft.com/office/powerpoint/2010/main" val="1850324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sym typeface="Tw Cen MT" panose="020B0602020104020603" pitchFamily="34" charset="0"/>
            </a:endParaRP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Tree>
    <p:extLst>
      <p:ext uri="{BB962C8B-B14F-4D97-AF65-F5344CB8AC3E}">
        <p14:creationId xmlns:p14="http://schemas.microsoft.com/office/powerpoint/2010/main" val="1604088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026" name="Title Placeholder 21"/>
          <p:cNvSpPr>
            <a:spLocks noGrp="1" noChangeArrowheads="1"/>
          </p:cNvSpPr>
          <p:nvPr>
            <p:ph type="title" idx="4294967295"/>
          </p:nvPr>
        </p:nvSpPr>
        <p:spPr bwMode="auto">
          <a:xfrm>
            <a:off x="609600" y="228600"/>
            <a:ext cx="8153400" cy="7127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zh-CN" dirty="0">
                <a:sym typeface="Tw Cen MT"/>
              </a:rPr>
              <a:t>单击此处编辑母版标题样式</a:t>
            </a:r>
          </a:p>
        </p:txBody>
      </p:sp>
      <p:sp>
        <p:nvSpPr>
          <p:cNvPr id="1027" name="Text Placeholder 12"/>
          <p:cNvSpPr>
            <a:spLocks noGrp="1" noChangeArrowheads="1"/>
          </p:cNvSpPr>
          <p:nvPr>
            <p:ph type="body" idx="1"/>
          </p:nvPr>
        </p:nvSpPr>
        <p:spPr bwMode="auto">
          <a:xfrm>
            <a:off x="612775" y="1341438"/>
            <a:ext cx="8153400" cy="4784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zh-CN" dirty="0">
                <a:sym typeface="Tw Cen MT"/>
              </a:rPr>
              <a:t>单击此处编辑母版文本样式</a:t>
            </a:r>
          </a:p>
          <a:p>
            <a:pPr lvl="1"/>
            <a:r>
              <a:rPr lang="zh-CN" altLang="zh-CN" dirty="0">
                <a:sym typeface="Tw Cen MT"/>
              </a:rPr>
              <a:t>二级</a:t>
            </a:r>
          </a:p>
          <a:p>
            <a:pPr lvl="2"/>
            <a:r>
              <a:rPr lang="zh-CN" altLang="zh-CN" dirty="0">
                <a:sym typeface="Tw Cen MT"/>
              </a:rPr>
              <a:t>三级</a:t>
            </a:r>
          </a:p>
          <a:p>
            <a:pPr lvl="3"/>
            <a:r>
              <a:rPr lang="zh-CN" altLang="zh-CN" dirty="0">
                <a:sym typeface="Tw Cen MT"/>
              </a:rPr>
              <a:t>四级</a:t>
            </a:r>
          </a:p>
          <a:p>
            <a:pPr lvl="4"/>
            <a:r>
              <a:rPr lang="zh-CN" altLang="zh-CN" dirty="0">
                <a:sym typeface="Tw Cen MT"/>
              </a:rPr>
              <a:t>五级</a:t>
            </a:r>
          </a:p>
        </p:txBody>
      </p:sp>
      <p:sp>
        <p:nvSpPr>
          <p:cNvPr id="1029" name="Rectangle 7"/>
          <p:cNvSpPr>
            <a:spLocks noChangeArrowheads="1"/>
          </p:cNvSpPr>
          <p:nvPr userDrawn="1"/>
        </p:nvSpPr>
        <p:spPr bwMode="auto">
          <a:xfrm>
            <a:off x="0" y="1027113"/>
            <a:ext cx="533400" cy="228600"/>
          </a:xfrm>
          <a:prstGeom prst="rect">
            <a:avLst/>
          </a:prstGeom>
          <a:solidFill>
            <a:schemeClr val="accent2"/>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0" name="Rectangle 8"/>
          <p:cNvSpPr>
            <a:spLocks noChangeArrowheads="1"/>
          </p:cNvSpPr>
          <p:nvPr/>
        </p:nvSpPr>
        <p:spPr bwMode="auto">
          <a:xfrm>
            <a:off x="590550" y="1027113"/>
            <a:ext cx="8553450" cy="228600"/>
          </a:xfrm>
          <a:prstGeom prst="rect">
            <a:avLst/>
          </a:prstGeom>
          <a:solidFill>
            <a:schemeClr val="accent1"/>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3" name="Rectangle 10"/>
          <p:cNvSpPr>
            <a:spLocks noChangeArrowheads="1"/>
          </p:cNvSpPr>
          <p:nvPr/>
        </p:nvSpPr>
        <p:spPr bwMode="auto">
          <a:xfrm>
            <a:off x="0" y="6508750"/>
            <a:ext cx="2994025" cy="319088"/>
          </a:xfrm>
          <a:prstGeom prst="rect">
            <a:avLst/>
          </a:prstGeom>
          <a:solidFill>
            <a:schemeClr val="accent2"/>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4" name="Rectangle 11"/>
          <p:cNvSpPr>
            <a:spLocks noChangeArrowheads="1"/>
          </p:cNvSpPr>
          <p:nvPr/>
        </p:nvSpPr>
        <p:spPr bwMode="auto">
          <a:xfrm>
            <a:off x="3067050" y="6508750"/>
            <a:ext cx="2962275" cy="320675"/>
          </a:xfrm>
          <a:prstGeom prst="rect">
            <a:avLst/>
          </a:prstGeom>
          <a:solidFill>
            <a:schemeClr val="accent1"/>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rPr>
              <a:t>计算机与信息安全学院</a:t>
            </a:r>
            <a:endParaRPr lang="zh-CN" altLang="zh-CN" sz="1600" dirty="0">
              <a:solidFill>
                <a:srgbClr val="FFFFFF"/>
              </a:solidFill>
              <a:sym typeface="Arial" panose="020B0604020202020204" pitchFamily="34" charset="0"/>
            </a:endParaRPr>
          </a:p>
        </p:txBody>
      </p:sp>
      <p:sp>
        <p:nvSpPr>
          <p:cNvPr id="1035" name="Subtitle 8"/>
          <p:cNvSpPr>
            <a:spLocks noChangeArrowheads="1"/>
          </p:cNvSpPr>
          <p:nvPr/>
        </p:nvSpPr>
        <p:spPr bwMode="auto">
          <a:xfrm>
            <a:off x="3068638" y="6508750"/>
            <a:ext cx="2962275"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sz="1600" dirty="0">
              <a:solidFill>
                <a:srgbClr val="555555"/>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036" name="Rectangle 11"/>
          <p:cNvSpPr>
            <a:spLocks noChangeArrowheads="1"/>
          </p:cNvSpPr>
          <p:nvPr/>
        </p:nvSpPr>
        <p:spPr bwMode="auto">
          <a:xfrm>
            <a:off x="6097588" y="6508750"/>
            <a:ext cx="3043237" cy="320675"/>
          </a:xfrm>
          <a:prstGeom prst="rect">
            <a:avLst/>
          </a:prstGeom>
          <a:solidFill>
            <a:srgbClr val="B29C93"/>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7" name="Subtitle 8"/>
          <p:cNvSpPr>
            <a:spLocks noChangeArrowheads="1"/>
          </p:cNvSpPr>
          <p:nvPr userDrawn="1"/>
        </p:nvSpPr>
        <p:spPr bwMode="auto">
          <a:xfrm>
            <a:off x="6099175" y="6508750"/>
            <a:ext cx="3043238"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rPr>
              <a:t>软件工程</a:t>
            </a:r>
            <a:endParaRPr lang="zh-CN" altLang="zh-CN"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038" name="Subtitle 8"/>
          <p:cNvSpPr>
            <a:spLocks noChangeArrowheads="1"/>
          </p:cNvSpPr>
          <p:nvPr/>
        </p:nvSpPr>
        <p:spPr bwMode="auto">
          <a:xfrm>
            <a:off x="0" y="6508750"/>
            <a:ext cx="2994025"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9F9F9"/>
                </a:solidFill>
                <a:latin typeface="Tw Cen MT" panose="020B0602020104020603" pitchFamily="34" charset="0"/>
                <a:ea typeface="华文仿宋" panose="02010600040101010101" pitchFamily="2" charset="-122"/>
                <a:sym typeface="华文仿宋" panose="02010600040101010101" pitchFamily="2" charset="-122"/>
              </a:rPr>
              <a:t>桂林电子科技</a:t>
            </a:r>
            <a:r>
              <a:rPr lang="zh-CN" altLang="zh-CN" sz="1600" dirty="0">
                <a:solidFill>
                  <a:srgbClr val="F9F9F9"/>
                </a:solidFill>
                <a:latin typeface="Tw Cen MT" panose="020B0602020104020603" pitchFamily="34" charset="0"/>
                <a:ea typeface="华文仿宋" panose="02010600040101010101" pitchFamily="2" charset="-122"/>
                <a:sym typeface="华文仿宋" panose="02010600040101010101" pitchFamily="2" charset="-122"/>
              </a:rPr>
              <a:t>大学</a:t>
            </a:r>
          </a:p>
          <a:p>
            <a:pPr algn="ctr" eaLnBrk="1" hangingPunct="1">
              <a:defRPr/>
            </a:pPr>
            <a:endPar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4" name="文本框 13"/>
          <p:cNvSpPr txBox="1"/>
          <p:nvPr userDrawn="1"/>
        </p:nvSpPr>
        <p:spPr>
          <a:xfrm>
            <a:off x="53788" y="968282"/>
            <a:ext cx="436338" cy="338554"/>
          </a:xfrm>
          <a:prstGeom prst="rect">
            <a:avLst/>
          </a:prstGeom>
          <a:noFill/>
        </p:spPr>
        <p:txBody>
          <a:bodyPr wrap="none" rtlCol="0">
            <a:spAutoFit/>
          </a:bodyPr>
          <a:lstStyle/>
          <a:p>
            <a:fld id="{AE5FC7BA-3490-42F5-AB11-D54952D85A48}" type="slidenum">
              <a:rPr lang="zh-CN" altLang="en-US" sz="1600" smtClean="0">
                <a:solidFill>
                  <a:schemeClr val="bg1"/>
                </a:solidFill>
              </a:rPr>
              <a:pPr/>
              <a:t>‹#›</a:t>
            </a:fld>
            <a:endParaRPr lang="zh-CN" altLang="en-US" sz="1600" dirty="0">
              <a:solidFill>
                <a:schemeClr val="bg1"/>
              </a:solidFill>
            </a:endParaRPr>
          </a:p>
        </p:txBody>
      </p:sp>
    </p:spTree>
    <p:extLst>
      <p:ext uri="{BB962C8B-B14F-4D97-AF65-F5344CB8AC3E}">
        <p14:creationId xmlns:p14="http://schemas.microsoft.com/office/powerpoint/2010/main" val="153132384"/>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Lst>
  <p:hf sldNum="0" hdr="0" ftr="0" dt="0"/>
  <p:txStyles>
    <p:titleStyle>
      <a:lvl1pPr algn="l" rtl="0" eaLnBrk="0" fontAlgn="base" hangingPunct="0">
        <a:spcBef>
          <a:spcPct val="0"/>
        </a:spcBef>
        <a:spcAft>
          <a:spcPct val="0"/>
        </a:spcAft>
        <a:defRPr sz="4000" kern="1200">
          <a:solidFill>
            <a:schemeClr val="tx2"/>
          </a:solidFill>
          <a:latin typeface="华文新魏" panose="02010800040101010101" pitchFamily="2" charset="-122"/>
          <a:ea typeface="华文新魏" panose="02010800040101010101" pitchFamily="2" charset="-122"/>
          <a:cs typeface="+mj-cs"/>
          <a:sym typeface="Tw Cen MT"/>
        </a:defRPr>
      </a:lvl1pPr>
      <a:lvl2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2pPr>
      <a:lvl3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3pPr>
      <a:lvl4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4pPr>
      <a:lvl5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5pPr>
      <a:lvl6pPr marL="4572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6pPr>
      <a:lvl7pPr marL="9144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7pPr>
      <a:lvl8pPr marL="13716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8pPr>
      <a:lvl9pPr marL="18288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9pPr>
    </p:titleStyle>
    <p:body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9"/>
          <p:cNvSpPr>
            <a:spLocks noChangeArrowheads="1"/>
          </p:cNvSpPr>
          <p:nvPr/>
        </p:nvSpPr>
        <p:spPr bwMode="auto">
          <a:xfrm>
            <a:off x="0" y="5970588"/>
            <a:ext cx="9144000" cy="887412"/>
          </a:xfrm>
          <a:prstGeom prst="rect">
            <a:avLst/>
          </a:prstGeom>
          <a:solidFill>
            <a:srgbClr val="FFFFFF"/>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87" name="Rectangle 10"/>
          <p:cNvSpPr>
            <a:spLocks noChangeArrowheads="1"/>
          </p:cNvSpPr>
          <p:nvPr/>
        </p:nvSpPr>
        <p:spPr bwMode="auto">
          <a:xfrm>
            <a:off x="0" y="6048375"/>
            <a:ext cx="2994025" cy="712788"/>
          </a:xfrm>
          <a:prstGeom prst="rect">
            <a:avLst/>
          </a:prstGeom>
          <a:solidFill>
            <a:schemeClr val="accent2"/>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88" name="Rectangle 11"/>
          <p:cNvSpPr>
            <a:spLocks noChangeArrowheads="1"/>
          </p:cNvSpPr>
          <p:nvPr/>
        </p:nvSpPr>
        <p:spPr bwMode="auto">
          <a:xfrm>
            <a:off x="3067050" y="6048375"/>
            <a:ext cx="2962275" cy="714375"/>
          </a:xfrm>
          <a:prstGeom prst="rect">
            <a:avLst/>
          </a:prstGeom>
          <a:solidFill>
            <a:schemeClr val="accent1"/>
          </a:solidFill>
          <a:ln w="9525">
            <a:noFill/>
            <a:miter lim="800000"/>
            <a:headEnd/>
            <a:tailEnd/>
          </a:ln>
        </p:spPr>
        <p:txBody>
          <a:bodyPr anchor="ctr"/>
          <a:lstStyle/>
          <a:p>
            <a:pPr algn="ctr" eaLnBrk="1" hangingPunct="1"/>
            <a:r>
              <a:rPr lang="zh-CN" altLang="en-US" sz="2000" dirty="0">
                <a:solidFill>
                  <a:srgbClr val="F9F9F9"/>
                </a:solidFill>
                <a:latin typeface="Tw Cen MT"/>
                <a:sym typeface="Tw Cen MT"/>
              </a:rPr>
              <a:t>计算机与信息安全学院</a:t>
            </a:r>
            <a:endParaRPr lang="zh-CN" altLang="zh-CN" sz="2000" dirty="0">
              <a:solidFill>
                <a:srgbClr val="F9F9F9"/>
              </a:solidFill>
              <a:latin typeface="Tw Cen MT"/>
              <a:sym typeface="Arial" charset="0"/>
            </a:endParaRPr>
          </a:p>
        </p:txBody>
      </p:sp>
      <p:sp>
        <p:nvSpPr>
          <p:cNvPr id="16389" name="Rectangle 11"/>
          <p:cNvSpPr>
            <a:spLocks noChangeArrowheads="1"/>
          </p:cNvSpPr>
          <p:nvPr/>
        </p:nvSpPr>
        <p:spPr bwMode="auto">
          <a:xfrm>
            <a:off x="6097588" y="6048375"/>
            <a:ext cx="3043237" cy="714375"/>
          </a:xfrm>
          <a:prstGeom prst="rect">
            <a:avLst/>
          </a:prstGeom>
          <a:solidFill>
            <a:srgbClr val="B29C93"/>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90" name="Subtitle 8"/>
          <p:cNvSpPr>
            <a:spLocks noChangeArrowheads="1"/>
          </p:cNvSpPr>
          <p:nvPr/>
        </p:nvSpPr>
        <p:spPr bwMode="auto">
          <a:xfrm>
            <a:off x="6099175" y="6048375"/>
            <a:ext cx="304482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buFont typeface="Wingdings" pitchFamily="2" charset="2"/>
              <a:buNone/>
            </a:pPr>
            <a:r>
              <a:rPr lang="zh-CN" altLang="en-US" sz="2000" dirty="0">
                <a:solidFill>
                  <a:srgbClr val="F9F9F9"/>
                </a:solidFill>
                <a:latin typeface="Tw Cen MT"/>
                <a:sym typeface="Tw Cen MT"/>
              </a:rPr>
              <a:t>软件工程</a:t>
            </a:r>
            <a:endParaRPr lang="zh-CN" altLang="zh-CN" sz="2000" dirty="0">
              <a:solidFill>
                <a:srgbClr val="F9F9F9"/>
              </a:solidFill>
              <a:latin typeface="Tw Cen MT"/>
              <a:sym typeface="Tw Cen MT"/>
            </a:endParaRPr>
          </a:p>
        </p:txBody>
      </p:sp>
      <p:sp>
        <p:nvSpPr>
          <p:cNvPr id="16392" name="副标题 2"/>
          <p:cNvSpPr>
            <a:spLocks noGrp="1" noChangeArrowheads="1"/>
          </p:cNvSpPr>
          <p:nvPr>
            <p:ph type="subTitle" idx="1"/>
          </p:nvPr>
        </p:nvSpPr>
        <p:spPr>
          <a:xfrm>
            <a:off x="0" y="17463"/>
            <a:ext cx="9144000" cy="1997317"/>
          </a:xfrm>
          <a:solidFill>
            <a:schemeClr val="accent1"/>
          </a:solidFill>
        </p:spPr>
        <p:txBody>
          <a:bodyPr anchor="ctr"/>
          <a:lstStyle/>
          <a:p>
            <a:pPr eaLnBrk="1" hangingPunct="1"/>
            <a:r>
              <a:rPr lang="zh-CN" altLang="en-US" sz="3600" dirty="0">
                <a:solidFill>
                  <a:schemeClr val="bg1"/>
                </a:solidFill>
                <a:latin typeface="Times New Roman" pitchFamily="18" charset="0"/>
                <a:ea typeface="华文中宋" pitchFamily="2" charset="-122"/>
                <a:sym typeface="Times New Roman" pitchFamily="18" charset="0"/>
              </a:rPr>
              <a:t>数据结构与算法</a:t>
            </a:r>
          </a:p>
        </p:txBody>
      </p:sp>
      <p:sp>
        <p:nvSpPr>
          <p:cNvPr id="16393" name="Rectangle 4"/>
          <p:cNvSpPr>
            <a:spLocks noChangeArrowheads="1"/>
          </p:cNvSpPr>
          <p:nvPr/>
        </p:nvSpPr>
        <p:spPr bwMode="auto">
          <a:xfrm>
            <a:off x="323850" y="301625"/>
            <a:ext cx="8339138" cy="1476375"/>
          </a:xfrm>
          <a:prstGeom prst="rect">
            <a:avLst/>
          </a:prstGeom>
          <a:noFill/>
          <a:ln w="9525">
            <a:noFill/>
            <a:miter lim="800000"/>
            <a:headEnd/>
            <a:tailEnd/>
          </a:ln>
        </p:spPr>
        <p:txBody>
          <a:bodyPr anchor="ctr"/>
          <a:lstStyle/>
          <a:p>
            <a:pPr algn="ctr">
              <a:buFont typeface="Arial" charset="0"/>
              <a:buNone/>
            </a:pPr>
            <a:endParaRPr lang="zh-CN" altLang="zh-CN" sz="3600">
              <a:solidFill>
                <a:srgbClr val="555555"/>
              </a:solidFill>
              <a:latin typeface="Times New Roman" pitchFamily="18" charset="0"/>
              <a:ea typeface="华文中宋" pitchFamily="2" charset="-122"/>
              <a:sym typeface="Times New Roman" pitchFamily="18" charset="0"/>
            </a:endParaRPr>
          </a:p>
        </p:txBody>
      </p:sp>
      <p:sp>
        <p:nvSpPr>
          <p:cNvPr id="16394" name="文本框 1"/>
          <p:cNvSpPr>
            <a:spLocks noChangeArrowheads="1"/>
          </p:cNvSpPr>
          <p:nvPr/>
        </p:nvSpPr>
        <p:spPr bwMode="auto">
          <a:xfrm>
            <a:off x="647700" y="2742982"/>
            <a:ext cx="8015288" cy="1263650"/>
          </a:xfrm>
          <a:prstGeom prst="rect">
            <a:avLst/>
          </a:prstGeom>
          <a:noFill/>
          <a:ln w="9525">
            <a:noFill/>
            <a:miter lim="800000"/>
            <a:headEnd/>
            <a:tailEnd/>
          </a:ln>
        </p:spPr>
        <p:txBody>
          <a:bodyPr lIns="0" tIns="0" rIns="0" bIns="0" anchor="ctr"/>
          <a:lstStyle/>
          <a:p>
            <a:pPr algn="ctr" eaLnBrk="1" hangingPunct="1">
              <a:buFont typeface="Arial" charset="0"/>
              <a:buNone/>
            </a:pPr>
            <a:r>
              <a:rPr lang="zh-CN" altLang="en-US" sz="4400" b="1" dirty="0">
                <a:solidFill>
                  <a:srgbClr val="555555"/>
                </a:solidFill>
                <a:latin typeface="微软雅黑" pitchFamily="34" charset="-122"/>
                <a:ea typeface="微软雅黑" pitchFamily="34" charset="-122"/>
                <a:sym typeface="华文仿宋" pitchFamily="2" charset="-122"/>
              </a:rPr>
              <a:t>第四章   二叉树与树</a:t>
            </a:r>
          </a:p>
        </p:txBody>
      </p:sp>
      <p:sp>
        <p:nvSpPr>
          <p:cNvPr id="16395" name="Subtitle 8"/>
          <p:cNvSpPr>
            <a:spLocks noChangeArrowheads="1"/>
          </p:cNvSpPr>
          <p:nvPr/>
        </p:nvSpPr>
        <p:spPr bwMode="auto">
          <a:xfrm>
            <a:off x="3067050" y="6049963"/>
            <a:ext cx="296227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buFont typeface="Wingdings" pitchFamily="2" charset="2"/>
              <a:buNone/>
            </a:pPr>
            <a:endParaRPr lang="zh-CN" altLang="en-US" sz="2000">
              <a:solidFill>
                <a:srgbClr val="F9F9F9"/>
              </a:solidFill>
              <a:latin typeface="Tw Cen MT"/>
              <a:sym typeface="Tw Cen MT"/>
            </a:endParaRPr>
          </a:p>
        </p:txBody>
      </p:sp>
      <p:sp>
        <p:nvSpPr>
          <p:cNvPr id="16397" name="Subtitle 8"/>
          <p:cNvSpPr>
            <a:spLocks noChangeArrowheads="1"/>
          </p:cNvSpPr>
          <p:nvPr/>
        </p:nvSpPr>
        <p:spPr bwMode="auto">
          <a:xfrm>
            <a:off x="0" y="6061075"/>
            <a:ext cx="299402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pPr>
            <a:r>
              <a:rPr lang="zh-CN" altLang="en-US" sz="2000" dirty="0">
                <a:solidFill>
                  <a:srgbClr val="FFFFFF"/>
                </a:solidFill>
                <a:latin typeface="Tw Cen MT"/>
                <a:sym typeface="Tw Cen MT"/>
              </a:rPr>
              <a:t>桂林电子科技</a:t>
            </a:r>
            <a:r>
              <a:rPr lang="zh-CN" altLang="en-US" sz="2000" dirty="0">
                <a:solidFill>
                  <a:srgbClr val="F9F9F9"/>
                </a:solidFill>
                <a:latin typeface="Tw Cen MT"/>
                <a:sym typeface="Tw Cen MT"/>
              </a:rPr>
              <a:t>大学</a:t>
            </a:r>
            <a:endParaRPr lang="zh-CN" altLang="zh-CN" sz="2000" dirty="0">
              <a:solidFill>
                <a:srgbClr val="FFFFFF"/>
              </a:solidFill>
              <a:latin typeface="Tw Cen MT"/>
              <a:sym typeface="Tw Cen MT"/>
            </a:endParaRPr>
          </a:p>
        </p:txBody>
      </p:sp>
    </p:spTree>
    <p:extLst>
      <p:ext uri="{BB962C8B-B14F-4D97-AF65-F5344CB8AC3E}">
        <p14:creationId xmlns:p14="http://schemas.microsoft.com/office/powerpoint/2010/main" val="29989121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二叉树：基本术语</a:t>
            </a:r>
          </a:p>
        </p:txBody>
      </p:sp>
      <p:sp>
        <p:nvSpPr>
          <p:cNvPr id="4" name="椭圆 3"/>
          <p:cNvSpPr/>
          <p:nvPr/>
        </p:nvSpPr>
        <p:spPr bwMode="auto">
          <a:xfrm>
            <a:off x="4457700" y="1470819"/>
            <a:ext cx="533400" cy="546100"/>
          </a:xfrm>
          <a:prstGeom prst="ellipse">
            <a:avLst/>
          </a:prstGeom>
          <a:solidFill>
            <a:srgbClr val="FFC0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 name="椭圆 4"/>
          <p:cNvSpPr/>
          <p:nvPr/>
        </p:nvSpPr>
        <p:spPr bwMode="auto">
          <a:xfrm>
            <a:off x="2946400" y="22542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1765300" y="3117850"/>
            <a:ext cx="533400" cy="546100"/>
          </a:xfrm>
          <a:prstGeom prst="ellipse">
            <a:avLst/>
          </a:prstGeom>
          <a:solidFill>
            <a:srgbClr val="FFE697"/>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3817611" y="3124005"/>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977900" y="406400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9" name="椭圆 8"/>
          <p:cNvSpPr/>
          <p:nvPr/>
        </p:nvSpPr>
        <p:spPr bwMode="auto">
          <a:xfrm>
            <a:off x="2378075" y="4064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0" name="椭圆 9"/>
          <p:cNvSpPr/>
          <p:nvPr/>
        </p:nvSpPr>
        <p:spPr bwMode="auto">
          <a:xfrm>
            <a:off x="5911850" y="22542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1" name="椭圆 10"/>
          <p:cNvSpPr/>
          <p:nvPr/>
        </p:nvSpPr>
        <p:spPr bwMode="auto">
          <a:xfrm>
            <a:off x="5035550" y="31178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4191000" y="406400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742619" y="4064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4" name="椭圆 13"/>
          <p:cNvSpPr/>
          <p:nvPr/>
        </p:nvSpPr>
        <p:spPr bwMode="auto">
          <a:xfrm>
            <a:off x="3457576"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5" name="椭圆 14"/>
          <p:cNvSpPr/>
          <p:nvPr/>
        </p:nvSpPr>
        <p:spPr bwMode="auto">
          <a:xfrm>
            <a:off x="4921250"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6" name="椭圆 15"/>
          <p:cNvSpPr/>
          <p:nvPr/>
        </p:nvSpPr>
        <p:spPr bwMode="auto">
          <a:xfrm>
            <a:off x="6743699" y="311785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7" name="椭圆 16"/>
          <p:cNvSpPr/>
          <p:nvPr/>
        </p:nvSpPr>
        <p:spPr bwMode="auto">
          <a:xfrm>
            <a:off x="203200"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8" name="椭圆 17"/>
          <p:cNvSpPr/>
          <p:nvPr/>
        </p:nvSpPr>
        <p:spPr bwMode="auto">
          <a:xfrm>
            <a:off x="1574800"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4" idx="2"/>
            <a:endCxn id="5" idx="7"/>
          </p:cNvCxnSpPr>
          <p:nvPr/>
        </p:nvCxnSpPr>
        <p:spPr bwMode="auto">
          <a:xfrm flipH="1">
            <a:off x="3401685" y="1743869"/>
            <a:ext cx="1056015" cy="5903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直接连接符 22"/>
          <p:cNvCxnSpPr>
            <a:stCxn id="7" idx="0"/>
          </p:cNvCxnSpPr>
          <p:nvPr/>
        </p:nvCxnSpPr>
        <p:spPr bwMode="auto">
          <a:xfrm flipH="1" flipV="1">
            <a:off x="3478449" y="2519920"/>
            <a:ext cx="605862" cy="60408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a:stCxn id="15" idx="0"/>
          </p:cNvCxnSpPr>
          <p:nvPr/>
        </p:nvCxnSpPr>
        <p:spPr bwMode="auto">
          <a:xfrm flipH="1" flipV="1">
            <a:off x="4684387" y="4488558"/>
            <a:ext cx="503563" cy="71844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a:stCxn id="13" idx="0"/>
          </p:cNvCxnSpPr>
          <p:nvPr/>
        </p:nvCxnSpPr>
        <p:spPr bwMode="auto">
          <a:xfrm flipH="1" flipV="1">
            <a:off x="5553402" y="3522864"/>
            <a:ext cx="455917" cy="5411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a:stCxn id="16" idx="0"/>
          </p:cNvCxnSpPr>
          <p:nvPr/>
        </p:nvCxnSpPr>
        <p:spPr bwMode="auto">
          <a:xfrm flipH="1" flipV="1">
            <a:off x="6386186" y="2703910"/>
            <a:ext cx="624213" cy="41394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endCxn id="14" idx="0"/>
          </p:cNvCxnSpPr>
          <p:nvPr/>
        </p:nvCxnSpPr>
        <p:spPr bwMode="auto">
          <a:xfrm flipH="1">
            <a:off x="3724276" y="4500562"/>
            <a:ext cx="543883" cy="7064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a:endCxn id="12" idx="0"/>
          </p:cNvCxnSpPr>
          <p:nvPr/>
        </p:nvCxnSpPr>
        <p:spPr bwMode="auto">
          <a:xfrm flipH="1">
            <a:off x="4457700" y="3506286"/>
            <a:ext cx="616431" cy="55771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连接符 28"/>
          <p:cNvCxnSpPr>
            <a:endCxn id="11" idx="0"/>
          </p:cNvCxnSpPr>
          <p:nvPr/>
        </p:nvCxnSpPr>
        <p:spPr bwMode="auto">
          <a:xfrm flipH="1">
            <a:off x="5302250" y="2712836"/>
            <a:ext cx="702936" cy="40501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a:stCxn id="18" idx="0"/>
            <a:endCxn id="8" idx="5"/>
          </p:cNvCxnSpPr>
          <p:nvPr/>
        </p:nvCxnSpPr>
        <p:spPr bwMode="auto">
          <a:xfrm flipH="1" flipV="1">
            <a:off x="1433185" y="4530126"/>
            <a:ext cx="408315" cy="67687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连接符 30"/>
          <p:cNvCxnSpPr>
            <a:stCxn id="9" idx="0"/>
          </p:cNvCxnSpPr>
          <p:nvPr/>
        </p:nvCxnSpPr>
        <p:spPr bwMode="auto">
          <a:xfrm flipH="1" flipV="1">
            <a:off x="2244400" y="3560470"/>
            <a:ext cx="400375" cy="5035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直接连接符 31"/>
          <p:cNvCxnSpPr>
            <a:endCxn id="17" idx="0"/>
          </p:cNvCxnSpPr>
          <p:nvPr/>
        </p:nvCxnSpPr>
        <p:spPr bwMode="auto">
          <a:xfrm flipH="1">
            <a:off x="469900" y="4523275"/>
            <a:ext cx="602621" cy="68372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连接符 32"/>
          <p:cNvCxnSpPr>
            <a:endCxn id="8" idx="0"/>
          </p:cNvCxnSpPr>
          <p:nvPr/>
        </p:nvCxnSpPr>
        <p:spPr bwMode="auto">
          <a:xfrm flipH="1">
            <a:off x="1244600" y="3560470"/>
            <a:ext cx="571502" cy="5035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直接连接符 33"/>
          <p:cNvCxnSpPr>
            <a:stCxn id="5" idx="2"/>
            <a:endCxn id="6" idx="7"/>
          </p:cNvCxnSpPr>
          <p:nvPr/>
        </p:nvCxnSpPr>
        <p:spPr bwMode="auto">
          <a:xfrm flipH="1">
            <a:off x="2220585" y="2527300"/>
            <a:ext cx="725815" cy="67052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连接符 48"/>
          <p:cNvCxnSpPr>
            <a:stCxn id="10" idx="1"/>
          </p:cNvCxnSpPr>
          <p:nvPr/>
        </p:nvCxnSpPr>
        <p:spPr bwMode="auto">
          <a:xfrm flipH="1" flipV="1">
            <a:off x="4965045" y="1765997"/>
            <a:ext cx="1024920" cy="56822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0" name="文本框 59"/>
          <p:cNvSpPr txBox="1"/>
          <p:nvPr/>
        </p:nvSpPr>
        <p:spPr>
          <a:xfrm>
            <a:off x="573189" y="2302639"/>
            <a:ext cx="1128835"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A</a:t>
            </a:r>
            <a:r>
              <a:rPr lang="zh-CN" altLang="en-US" sz="2000" dirty="0">
                <a:latin typeface="华文中宋" panose="02010600040101010101" pitchFamily="2" charset="-122"/>
                <a:ea typeface="华文中宋" panose="02010600040101010101" pitchFamily="2" charset="-122"/>
              </a:rPr>
              <a:t>的父亲</a:t>
            </a:r>
            <a:endParaRPr lang="en-US" altLang="zh-CN" sz="2000" dirty="0">
              <a:latin typeface="华文中宋" panose="02010600040101010101" pitchFamily="2" charset="-122"/>
              <a:ea typeface="华文中宋" panose="02010600040101010101" pitchFamily="2" charset="-122"/>
            </a:endParaRPr>
          </a:p>
        </p:txBody>
      </p:sp>
      <p:sp>
        <p:nvSpPr>
          <p:cNvPr id="62" name="文本框 61"/>
          <p:cNvSpPr txBox="1"/>
          <p:nvPr/>
        </p:nvSpPr>
        <p:spPr>
          <a:xfrm>
            <a:off x="2986820" y="3768445"/>
            <a:ext cx="1128835"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A</a:t>
            </a:r>
            <a:r>
              <a:rPr lang="zh-CN" altLang="en-US" sz="2000" dirty="0">
                <a:latin typeface="华文中宋" panose="02010600040101010101" pitchFamily="2" charset="-122"/>
                <a:ea typeface="华文中宋" panose="02010600040101010101" pitchFamily="2" charset="-122"/>
              </a:rPr>
              <a:t>的兄弟</a:t>
            </a:r>
            <a:endParaRPr lang="en-US" altLang="zh-CN" sz="2000" dirty="0">
              <a:latin typeface="华文中宋" panose="02010600040101010101" pitchFamily="2" charset="-122"/>
              <a:ea typeface="华文中宋" panose="02010600040101010101" pitchFamily="2" charset="-122"/>
            </a:endParaRPr>
          </a:p>
        </p:txBody>
      </p:sp>
      <p:sp>
        <p:nvSpPr>
          <p:cNvPr id="63" name="文本框 62"/>
          <p:cNvSpPr txBox="1"/>
          <p:nvPr/>
        </p:nvSpPr>
        <p:spPr>
          <a:xfrm>
            <a:off x="7202186" y="2302639"/>
            <a:ext cx="1210588"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分支结点</a:t>
            </a:r>
            <a:endParaRPr lang="en-US" altLang="zh-CN" sz="2000" dirty="0">
              <a:latin typeface="华文中宋" panose="02010600040101010101" pitchFamily="2" charset="-122"/>
              <a:ea typeface="华文中宋" panose="02010600040101010101" pitchFamily="2" charset="-122"/>
            </a:endParaRPr>
          </a:p>
        </p:txBody>
      </p:sp>
      <p:sp>
        <p:nvSpPr>
          <p:cNvPr id="65" name="文本框 64"/>
          <p:cNvSpPr txBox="1"/>
          <p:nvPr/>
        </p:nvSpPr>
        <p:spPr>
          <a:xfrm>
            <a:off x="2275343" y="1402010"/>
            <a:ext cx="95410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根结点</a:t>
            </a:r>
            <a:endParaRPr lang="en-US" altLang="zh-CN" sz="2000" dirty="0">
              <a:latin typeface="华文中宋" panose="02010600040101010101" pitchFamily="2" charset="-122"/>
              <a:ea typeface="华文中宋" panose="02010600040101010101" pitchFamily="2" charset="-122"/>
            </a:endParaRPr>
          </a:p>
        </p:txBody>
      </p:sp>
      <p:sp>
        <p:nvSpPr>
          <p:cNvPr id="66" name="文本框 65"/>
          <p:cNvSpPr txBox="1"/>
          <p:nvPr/>
        </p:nvSpPr>
        <p:spPr>
          <a:xfrm>
            <a:off x="6533345" y="4175899"/>
            <a:ext cx="95410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叶结点</a:t>
            </a:r>
            <a:endParaRPr lang="en-US" altLang="zh-CN" sz="2000" dirty="0">
              <a:latin typeface="华文中宋" panose="02010600040101010101" pitchFamily="2" charset="-122"/>
              <a:ea typeface="华文中宋" panose="02010600040101010101" pitchFamily="2" charset="-122"/>
            </a:endParaRPr>
          </a:p>
        </p:txBody>
      </p:sp>
      <p:cxnSp>
        <p:nvCxnSpPr>
          <p:cNvPr id="68" name="直接箭头连接符 67"/>
          <p:cNvCxnSpPr/>
          <p:nvPr/>
        </p:nvCxnSpPr>
        <p:spPr bwMode="auto">
          <a:xfrm>
            <a:off x="3396118" y="1602065"/>
            <a:ext cx="838201" cy="0"/>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 name="直接箭头连接符 71"/>
          <p:cNvCxnSpPr/>
          <p:nvPr/>
        </p:nvCxnSpPr>
        <p:spPr bwMode="auto">
          <a:xfrm>
            <a:off x="1653689" y="2519327"/>
            <a:ext cx="838201" cy="0"/>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0" name="直接箭头连接符 79"/>
          <p:cNvCxnSpPr>
            <a:stCxn id="66" idx="0"/>
            <a:endCxn id="16" idx="4"/>
          </p:cNvCxnSpPr>
          <p:nvPr/>
        </p:nvCxnSpPr>
        <p:spPr bwMode="auto">
          <a:xfrm flipV="1">
            <a:off x="7010399" y="3663950"/>
            <a:ext cx="0" cy="511949"/>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3" name="直接箭头连接符 82"/>
          <p:cNvCxnSpPr/>
          <p:nvPr/>
        </p:nvCxnSpPr>
        <p:spPr bwMode="auto">
          <a:xfrm flipH="1" flipV="1">
            <a:off x="6288035" y="4354501"/>
            <a:ext cx="304302" cy="21453"/>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6" name="文本框 85"/>
          <p:cNvSpPr txBox="1"/>
          <p:nvPr/>
        </p:nvSpPr>
        <p:spPr>
          <a:xfrm>
            <a:off x="62420" y="3642462"/>
            <a:ext cx="1385316"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A</a:t>
            </a:r>
            <a:r>
              <a:rPr lang="zh-CN" altLang="en-US" sz="2000" dirty="0">
                <a:latin typeface="华文中宋" panose="02010600040101010101" pitchFamily="2" charset="-122"/>
                <a:ea typeface="华文中宋" panose="02010600040101010101" pitchFamily="2" charset="-122"/>
              </a:rPr>
              <a:t>的左孩子</a:t>
            </a:r>
            <a:endParaRPr lang="en-US" altLang="zh-CN" sz="2000" dirty="0">
              <a:latin typeface="华文中宋" panose="02010600040101010101" pitchFamily="2" charset="-122"/>
              <a:ea typeface="华文中宋" panose="02010600040101010101" pitchFamily="2" charset="-122"/>
            </a:endParaRPr>
          </a:p>
        </p:txBody>
      </p:sp>
      <p:sp>
        <p:nvSpPr>
          <p:cNvPr id="87" name="文本框 86"/>
          <p:cNvSpPr txBox="1"/>
          <p:nvPr/>
        </p:nvSpPr>
        <p:spPr>
          <a:xfrm>
            <a:off x="2156466" y="4899636"/>
            <a:ext cx="1385316"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A</a:t>
            </a:r>
            <a:r>
              <a:rPr lang="zh-CN" altLang="en-US" sz="2000" dirty="0">
                <a:latin typeface="华文中宋" panose="02010600040101010101" pitchFamily="2" charset="-122"/>
                <a:ea typeface="华文中宋" panose="02010600040101010101" pitchFamily="2" charset="-122"/>
              </a:rPr>
              <a:t>的右孩子</a:t>
            </a:r>
            <a:endParaRPr lang="en-US" altLang="zh-CN" sz="2000" dirty="0">
              <a:latin typeface="华文中宋" panose="02010600040101010101" pitchFamily="2" charset="-122"/>
              <a:ea typeface="华文中宋" panose="02010600040101010101" pitchFamily="2" charset="-122"/>
            </a:endParaRPr>
          </a:p>
        </p:txBody>
      </p:sp>
      <p:cxnSp>
        <p:nvCxnSpPr>
          <p:cNvPr id="88" name="直接箭头连接符 87"/>
          <p:cNvCxnSpPr/>
          <p:nvPr/>
        </p:nvCxnSpPr>
        <p:spPr bwMode="auto">
          <a:xfrm flipV="1">
            <a:off x="3551238" y="3569378"/>
            <a:ext cx="294125" cy="199067"/>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9" name="直接箭头连接符 88"/>
          <p:cNvCxnSpPr>
            <a:stCxn id="87" idx="0"/>
            <a:endCxn id="9" idx="4"/>
          </p:cNvCxnSpPr>
          <p:nvPr/>
        </p:nvCxnSpPr>
        <p:spPr bwMode="auto">
          <a:xfrm flipH="1" flipV="1">
            <a:off x="2644775" y="4610100"/>
            <a:ext cx="204349" cy="289536"/>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0" name="直接箭头连接符 89"/>
          <p:cNvCxnSpPr>
            <a:stCxn id="86" idx="2"/>
            <a:endCxn id="8" idx="2"/>
          </p:cNvCxnSpPr>
          <p:nvPr/>
        </p:nvCxnSpPr>
        <p:spPr bwMode="auto">
          <a:xfrm>
            <a:off x="755078" y="4042572"/>
            <a:ext cx="222822" cy="294478"/>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6" name="直接箭头连接符 95"/>
          <p:cNvCxnSpPr/>
          <p:nvPr/>
        </p:nvCxnSpPr>
        <p:spPr bwMode="auto">
          <a:xfrm flipH="1" flipV="1">
            <a:off x="6592586" y="2501884"/>
            <a:ext cx="462264" cy="810"/>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文本框 18">
            <a:extLst>
              <a:ext uri="{FF2B5EF4-FFF2-40B4-BE49-F238E27FC236}">
                <a16:creationId xmlns:a16="http://schemas.microsoft.com/office/drawing/2014/main" id="{539A4B46-D636-D323-C6FD-B0CC9C3D54E5}"/>
              </a:ext>
            </a:extLst>
          </p:cNvPr>
          <p:cNvSpPr txBox="1"/>
          <p:nvPr/>
        </p:nvSpPr>
        <p:spPr>
          <a:xfrm>
            <a:off x="6533345" y="5480050"/>
            <a:ext cx="1210588" cy="400110"/>
          </a:xfrm>
          <a:prstGeom prst="rect">
            <a:avLst/>
          </a:prstGeom>
          <a:noFill/>
        </p:spPr>
        <p:txBody>
          <a:bodyPr wrap="none" rtlCol="0">
            <a:spAutoFit/>
          </a:bodyPr>
          <a:lstStyle/>
          <a:p>
            <a:r>
              <a:rPr lang="zh-CN" altLang="en-US" sz="2000" dirty="0">
                <a:solidFill>
                  <a:srgbClr val="FF0000"/>
                </a:solidFill>
                <a:latin typeface="华文中宋" panose="02010600040101010101" pitchFamily="2" charset="-122"/>
                <a:ea typeface="华文中宋" panose="02010600040101010101" pitchFamily="2" charset="-122"/>
              </a:rPr>
              <a:t>堂兄弟？</a:t>
            </a:r>
            <a:endParaRPr lang="en-US" altLang="zh-CN" sz="2000" dirty="0">
              <a:solidFill>
                <a:srgbClr val="FF0000"/>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831355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哈夫曼树：顺序存储表示</a:t>
            </a:r>
          </a:p>
        </p:txBody>
      </p:sp>
      <p:sp>
        <p:nvSpPr>
          <p:cNvPr id="4" name="矩形 3"/>
          <p:cNvSpPr/>
          <p:nvPr/>
        </p:nvSpPr>
        <p:spPr>
          <a:xfrm>
            <a:off x="1057729" y="1360430"/>
            <a:ext cx="7257142" cy="3785652"/>
          </a:xfrm>
          <a:prstGeom prst="rect">
            <a:avLst/>
          </a:prstGeom>
          <a:solidFill>
            <a:schemeClr val="bg1">
              <a:lumMod val="90000"/>
            </a:schemeClr>
          </a:solidFill>
        </p:spPr>
        <p:txBody>
          <a:bodyPr wrap="square">
            <a:spAutoFit/>
          </a:bodyPr>
          <a:lstStyle/>
          <a:p>
            <a:pPr marR="22730"/>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HtNode</a:t>
            </a:r>
            <a:r>
              <a:rPr lang="en-US" altLang="zh-CN" sz="2000" dirty="0">
                <a:latin typeface="华文中宋" panose="02010600040101010101" pitchFamily="2" charset="-122"/>
                <a:ea typeface="华文中宋" panose="02010600040101010101" pitchFamily="2" charset="-122"/>
              </a:rPr>
              <a:t> {</a:t>
            </a:r>
            <a:endParaRPr lang="zh-CN" altLang="en-US" sz="2000" dirty="0">
              <a:latin typeface="华文中宋" panose="02010600040101010101" pitchFamily="2" charset="-122"/>
              <a:ea typeface="华文中宋" panose="02010600040101010101" pitchFamily="2" charset="-122"/>
            </a:endParaRPr>
          </a:p>
          <a:p>
            <a:pPr marR="10658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weight;</a:t>
            </a:r>
          </a:p>
          <a:p>
            <a:pPr marR="8288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parent, </a:t>
            </a:r>
            <a:r>
              <a:rPr lang="en-US" altLang="zh-CN" sz="2000" dirty="0" err="1">
                <a:latin typeface="华文中宋" panose="02010600040101010101" pitchFamily="2" charset="-122"/>
                <a:ea typeface="华文中宋" panose="02010600040101010101" pitchFamily="2" charset="-122"/>
              </a:rPr>
              <a:t>llink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rlink</a:t>
            </a:r>
            <a:r>
              <a:rPr lang="en-US" altLang="zh-CN" sz="2000" dirty="0">
                <a:latin typeface="华文中宋" panose="02010600040101010101" pitchFamily="2" charset="-122"/>
                <a:ea typeface="华文中宋" panose="02010600040101010101" pitchFamily="2" charset="-122"/>
              </a:rPr>
              <a:t>;</a:t>
            </a:r>
          </a:p>
          <a:p>
            <a:pPr marR="112430"/>
            <a:r>
              <a:rPr lang="en-US" altLang="zh-CN" sz="2000" dirty="0">
                <a:latin typeface="华文中宋" panose="02010600040101010101" pitchFamily="2" charset="-122"/>
                <a:ea typeface="华文中宋" panose="02010600040101010101" pitchFamily="2" charset="-122"/>
              </a:rPr>
              <a:t>};</a:t>
            </a:r>
          </a:p>
          <a:p>
            <a:pPr marR="34810"/>
            <a:endParaRPr lang="en-US" altLang="zh-CN" sz="2000" dirty="0">
              <a:latin typeface="华文中宋" panose="02010600040101010101" pitchFamily="2" charset="-122"/>
              <a:ea typeface="华文中宋" panose="02010600040101010101" pitchFamily="2" charset="-122"/>
            </a:endParaRPr>
          </a:p>
          <a:p>
            <a:pPr marR="34810"/>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HtTree</a:t>
            </a:r>
            <a:r>
              <a:rPr lang="en-US" altLang="zh-CN" sz="2000" dirty="0">
                <a:latin typeface="华文中宋" panose="02010600040101010101" pitchFamily="2" charset="-122"/>
                <a:ea typeface="华文中宋" panose="02010600040101010101" pitchFamily="2" charset="-122"/>
              </a:rPr>
              <a:t>{</a:t>
            </a:r>
          </a:p>
          <a:p>
            <a:pPr marR="3481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m;                       // </a:t>
            </a:r>
            <a:r>
              <a:rPr lang="zh-CN" altLang="en-US" sz="2000" dirty="0">
                <a:latin typeface="华文中宋" panose="02010600040101010101" pitchFamily="2" charset="-122"/>
                <a:ea typeface="华文中宋" panose="02010600040101010101" pitchFamily="2" charset="-122"/>
              </a:rPr>
              <a:t>外部结点的个数</a:t>
            </a:r>
          </a:p>
          <a:p>
            <a:pPr marR="2346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root;                   // </a:t>
            </a:r>
            <a:r>
              <a:rPr lang="zh-CN" altLang="en-US" sz="2000" dirty="0">
                <a:latin typeface="华文中宋" panose="02010600040101010101" pitchFamily="2" charset="-122"/>
                <a:ea typeface="华文中宋" panose="02010600040101010101" pitchFamily="2" charset="-122"/>
              </a:rPr>
              <a:t>哈夫曼树根在数组中的下标</a:t>
            </a:r>
          </a:p>
          <a:p>
            <a:pPr marR="2913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HtNode</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ht</a:t>
            </a:r>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存放</a:t>
            </a:r>
            <a:r>
              <a:rPr lang="en-US" altLang="zh-CN" sz="2000" dirty="0">
                <a:latin typeface="华文中宋" panose="02010600040101010101" pitchFamily="2" charset="-122"/>
                <a:ea typeface="华文中宋" panose="02010600040101010101" pitchFamily="2" charset="-122"/>
              </a:rPr>
              <a:t>2*m-1</a:t>
            </a:r>
            <a:r>
              <a:rPr lang="zh-CN" altLang="en-US" sz="2000" dirty="0">
                <a:latin typeface="华文中宋" panose="02010600040101010101" pitchFamily="2" charset="-122"/>
                <a:ea typeface="华文中宋" panose="02010600040101010101" pitchFamily="2" charset="-122"/>
              </a:rPr>
              <a:t>个结点的数组</a:t>
            </a:r>
          </a:p>
          <a:p>
            <a:pPr marR="121860"/>
            <a:r>
              <a:rPr lang="en-US" altLang="zh-CN" sz="2000" dirty="0">
                <a:latin typeface="华文中宋" panose="02010600040101010101" pitchFamily="2" charset="-122"/>
                <a:ea typeface="华文中宋" panose="02010600040101010101" pitchFamily="2" charset="-122"/>
              </a:rPr>
              <a:t>};</a:t>
            </a:r>
          </a:p>
          <a:p>
            <a:pPr marR="121860"/>
            <a:endParaRPr lang="zh-CN" altLang="en-US" sz="2000" dirty="0">
              <a:latin typeface="华文中宋" panose="02010600040101010101" pitchFamily="2" charset="-122"/>
              <a:ea typeface="华文中宋" panose="02010600040101010101" pitchFamily="2" charset="-122"/>
            </a:endParaRPr>
          </a:p>
          <a:p>
            <a:r>
              <a:rPr lang="en-US" altLang="zh-CN" sz="2000" dirty="0" err="1">
                <a:latin typeface="华文中宋" panose="02010600040101010101" pitchFamily="2" charset="-122"/>
                <a:ea typeface="华文中宋" panose="02010600040101010101" pitchFamily="2" charset="-122"/>
              </a:rPr>
              <a:t>typedef</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HtTree</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PHtTree</a:t>
            </a:r>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40514075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哈夫曼树：顺序存储表示</a:t>
            </a:r>
          </a:p>
        </p:txBody>
      </p:sp>
      <p:sp>
        <p:nvSpPr>
          <p:cNvPr id="5" name="内容占位符 2">
            <a:extLst>
              <a:ext uri="{FF2B5EF4-FFF2-40B4-BE49-F238E27FC236}">
                <a16:creationId xmlns:a16="http://schemas.microsoft.com/office/drawing/2014/main" id="{538D34DE-6068-4D16-B025-2A546F9C38D8}"/>
              </a:ext>
            </a:extLst>
          </p:cNvPr>
          <p:cNvSpPr>
            <a:spLocks noGrp="1"/>
          </p:cNvSpPr>
          <p:nvPr>
            <p:ph idx="1"/>
          </p:nvPr>
        </p:nvSpPr>
        <p:spPr>
          <a:xfrm>
            <a:off x="452354" y="1341438"/>
            <a:ext cx="8153400" cy="530905"/>
          </a:xfrm>
        </p:spPr>
        <p:txBody>
          <a:bodyPr/>
          <a:lstStyle/>
          <a:p>
            <a:r>
              <a:rPr lang="zh-CN" altLang="en-US" dirty="0"/>
              <a:t>哈夫曼树构造示例：</a:t>
            </a:r>
            <a:r>
              <a:rPr lang="en-US" altLang="zh-CN" b="1" dirty="0"/>
              <a:t>w = { 1, 2, 3, 4</a:t>
            </a:r>
            <a:r>
              <a:rPr lang="zh-CN" altLang="en-US" b="1" dirty="0"/>
              <a:t>，</a:t>
            </a:r>
            <a:r>
              <a:rPr lang="en-US" altLang="zh-CN" b="1" dirty="0"/>
              <a:t>5 } </a:t>
            </a:r>
            <a:endParaRPr lang="en-US" altLang="zh-CN" dirty="0"/>
          </a:p>
        </p:txBody>
      </p:sp>
    </p:spTree>
    <p:extLst>
      <p:ext uri="{BB962C8B-B14F-4D97-AF65-F5344CB8AC3E}">
        <p14:creationId xmlns:p14="http://schemas.microsoft.com/office/powerpoint/2010/main" val="88987738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哈夫曼树：顺序存储表示</a:t>
            </a:r>
          </a:p>
        </p:txBody>
      </p:sp>
      <p:sp>
        <p:nvSpPr>
          <p:cNvPr id="5" name="内容占位符 2">
            <a:extLst>
              <a:ext uri="{FF2B5EF4-FFF2-40B4-BE49-F238E27FC236}">
                <a16:creationId xmlns:a16="http://schemas.microsoft.com/office/drawing/2014/main" id="{538D34DE-6068-4D16-B025-2A546F9C38D8}"/>
              </a:ext>
            </a:extLst>
          </p:cNvPr>
          <p:cNvSpPr>
            <a:spLocks noGrp="1"/>
          </p:cNvSpPr>
          <p:nvPr>
            <p:ph idx="1"/>
          </p:nvPr>
        </p:nvSpPr>
        <p:spPr>
          <a:xfrm>
            <a:off x="452354" y="1341438"/>
            <a:ext cx="8153400" cy="530905"/>
          </a:xfrm>
        </p:spPr>
        <p:txBody>
          <a:bodyPr/>
          <a:lstStyle/>
          <a:p>
            <a:r>
              <a:rPr lang="zh-CN" altLang="en-US" dirty="0"/>
              <a:t>哈夫曼树构造示例：</a:t>
            </a:r>
            <a:r>
              <a:rPr lang="en-US" altLang="zh-CN" b="1" dirty="0"/>
              <a:t>w = { 1, 2, 3, 4</a:t>
            </a:r>
            <a:r>
              <a:rPr lang="zh-CN" altLang="en-US" b="1" dirty="0"/>
              <a:t>，</a:t>
            </a:r>
            <a:r>
              <a:rPr lang="en-US" altLang="zh-CN" b="1" dirty="0"/>
              <a:t>5 } </a:t>
            </a:r>
            <a:endParaRPr lang="en-US" altLang="zh-CN" dirty="0"/>
          </a:p>
        </p:txBody>
      </p:sp>
    </p:spTree>
    <p:extLst>
      <p:ext uri="{BB962C8B-B14F-4D97-AF65-F5344CB8AC3E}">
        <p14:creationId xmlns:p14="http://schemas.microsoft.com/office/powerpoint/2010/main" val="210404057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哈夫曼树：构造算法</a:t>
            </a:r>
          </a:p>
        </p:txBody>
      </p:sp>
      <p:sp>
        <p:nvSpPr>
          <p:cNvPr id="4" name="矩形 3"/>
          <p:cNvSpPr/>
          <p:nvPr/>
        </p:nvSpPr>
        <p:spPr>
          <a:xfrm>
            <a:off x="101599" y="1303337"/>
            <a:ext cx="4905829" cy="5001369"/>
          </a:xfrm>
          <a:prstGeom prst="rect">
            <a:avLst/>
          </a:prstGeom>
          <a:solidFill>
            <a:schemeClr val="bg1">
              <a:lumMod val="90000"/>
            </a:schemeClr>
          </a:solidFill>
        </p:spPr>
        <p:txBody>
          <a:bodyPr wrap="square">
            <a:spAutoFit/>
          </a:bodyPr>
          <a:lstStyle/>
          <a:p>
            <a:pPr marR="80210"/>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PHtTree</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Huffman (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m,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*w ) {</a:t>
            </a:r>
          </a:p>
          <a:p>
            <a:pPr marR="6938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PHtTree</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p>
          <a:p>
            <a:pPr marR="6938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j, x1, x2, m1, m2;</a:t>
            </a:r>
          </a:p>
          <a:p>
            <a:pPr marR="69380"/>
            <a:endParaRPr lang="en-US" altLang="zh-CN" sz="1100" dirty="0">
              <a:solidFill>
                <a:schemeClr val="bg1">
                  <a:lumMod val="10000"/>
                </a:schemeClr>
              </a:solidFill>
              <a:latin typeface="华文中宋" panose="02010600040101010101" pitchFamily="2" charset="-122"/>
              <a:ea typeface="华文中宋" panose="02010600040101010101" pitchFamily="2" charset="-122"/>
            </a:endParaRPr>
          </a:p>
          <a:p>
            <a:pPr marR="3466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PHtTree</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malloc</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sizeof</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struct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HtTree</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endParaRPr lang="zh-CN" altLang="en-US" sz="1100" dirty="0">
              <a:solidFill>
                <a:schemeClr val="bg1">
                  <a:lumMod val="10000"/>
                </a:schemeClr>
              </a:solidFill>
              <a:latin typeface="华文中宋" panose="02010600040101010101" pitchFamily="2" charset="-122"/>
              <a:ea typeface="华文中宋" panose="02010600040101010101" pitchFamily="2" charset="-122"/>
            </a:endParaRPr>
          </a:p>
          <a:p>
            <a:pPr marR="37510"/>
            <a:r>
              <a:rPr lang="en-US" altLang="zh-CN" sz="1100" dirty="0">
                <a:solidFill>
                  <a:schemeClr val="bg1">
                    <a:lumMod val="10000"/>
                  </a:schemeClr>
                </a:solidFill>
                <a:latin typeface="华文中宋" panose="02010600040101010101" pitchFamily="2" charset="-122"/>
                <a:ea typeface="华文中宋" panose="02010600040101010101" pitchFamily="2" charset="-122"/>
              </a:rPr>
              <a:t>   if (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==NULL ) </a:t>
            </a:r>
          </a:p>
          <a:p>
            <a:pPr marR="37510"/>
            <a:r>
              <a:rPr lang="en-US" altLang="zh-CN" sz="1100" dirty="0">
                <a:solidFill>
                  <a:schemeClr val="bg1">
                    <a:lumMod val="10000"/>
                  </a:schemeClr>
                </a:solidFill>
                <a:latin typeface="华文中宋" panose="02010600040101010101" pitchFamily="2" charset="-122"/>
                <a:ea typeface="华文中宋" panose="02010600040101010101" pitchFamily="2" charset="-122"/>
              </a:rPr>
              <a:t>    { </a:t>
            </a:r>
          </a:p>
          <a:p>
            <a:pPr marR="3751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printf</a:t>
            </a:r>
            <a:r>
              <a:rPr lang="en-US" altLang="zh-CN" sz="1100" dirty="0">
                <a:solidFill>
                  <a:schemeClr val="bg1">
                    <a:lumMod val="10000"/>
                  </a:schemeClr>
                </a:solidFill>
                <a:latin typeface="华文中宋" panose="02010600040101010101" pitchFamily="2" charset="-122"/>
                <a:ea typeface="华文中宋" panose="02010600040101010101" pitchFamily="2" charset="-122"/>
              </a:rPr>
              <a:t>(“Out of space!! \n”);</a:t>
            </a:r>
          </a:p>
          <a:p>
            <a:pPr marR="37510"/>
            <a:r>
              <a:rPr lang="en-US" altLang="zh-CN" sz="1100" dirty="0">
                <a:solidFill>
                  <a:schemeClr val="bg1">
                    <a:lumMod val="10000"/>
                  </a:schemeClr>
                </a:solidFill>
                <a:latin typeface="华文中宋" panose="02010600040101010101" pitchFamily="2" charset="-122"/>
                <a:ea typeface="华文中宋" panose="02010600040101010101" pitchFamily="2" charset="-122"/>
              </a:rPr>
              <a:t>      return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p>
          <a:p>
            <a:pPr marR="3751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p>
          <a:p>
            <a:pPr marR="37510"/>
            <a:endParaRPr lang="en-US" altLang="zh-CN" sz="1100" dirty="0">
              <a:solidFill>
                <a:schemeClr val="bg1">
                  <a:lumMod val="10000"/>
                </a:schemeClr>
              </a:solidFill>
              <a:latin typeface="华文中宋" panose="02010600040101010101" pitchFamily="2" charset="-122"/>
              <a:ea typeface="华文中宋" panose="02010600040101010101" pitchFamily="2" charset="-122"/>
            </a:endParaRPr>
          </a:p>
          <a:p>
            <a:pPr marR="3056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-&gt;</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ht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struct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HtNode</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malloc</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sizeof</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struct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HtNode</a:t>
            </a:r>
            <a:r>
              <a:rPr lang="en-US" altLang="zh-CN" sz="1100" dirty="0">
                <a:solidFill>
                  <a:schemeClr val="bg1">
                    <a:lumMod val="10000"/>
                  </a:schemeClr>
                </a:solidFill>
                <a:latin typeface="华文中宋" panose="02010600040101010101" pitchFamily="2" charset="-122"/>
                <a:ea typeface="华文中宋" panose="02010600040101010101" pitchFamily="2" charset="-122"/>
              </a:rPr>
              <a:t>)*(2*m-1) );</a:t>
            </a:r>
          </a:p>
          <a:p>
            <a:pPr marR="37510"/>
            <a:r>
              <a:rPr lang="en-US" altLang="zh-CN" sz="1100" dirty="0">
                <a:solidFill>
                  <a:schemeClr val="bg1">
                    <a:lumMod val="10000"/>
                  </a:schemeClr>
                </a:solidFill>
                <a:latin typeface="华文中宋" panose="02010600040101010101" pitchFamily="2" charset="-122"/>
                <a:ea typeface="华文中宋" panose="02010600040101010101" pitchFamily="2" charset="-122"/>
              </a:rPr>
              <a:t>   if (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==NULL ) </a:t>
            </a:r>
          </a:p>
          <a:p>
            <a:pPr marR="37510"/>
            <a:r>
              <a:rPr lang="en-US" altLang="zh-CN" sz="1100" dirty="0">
                <a:solidFill>
                  <a:schemeClr val="bg1">
                    <a:lumMod val="10000"/>
                  </a:schemeClr>
                </a:solidFill>
                <a:latin typeface="华文中宋" panose="02010600040101010101" pitchFamily="2" charset="-122"/>
                <a:ea typeface="华文中宋" panose="02010600040101010101" pitchFamily="2" charset="-122"/>
              </a:rPr>
              <a:t>   { </a:t>
            </a:r>
          </a:p>
          <a:p>
            <a:pPr marR="3751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printf</a:t>
            </a:r>
            <a:r>
              <a:rPr lang="en-US" altLang="zh-CN" sz="1100" dirty="0">
                <a:solidFill>
                  <a:schemeClr val="bg1">
                    <a:lumMod val="10000"/>
                  </a:schemeClr>
                </a:solidFill>
                <a:latin typeface="华文中宋" panose="02010600040101010101" pitchFamily="2" charset="-122"/>
                <a:ea typeface="华文中宋" panose="02010600040101010101" pitchFamily="2" charset="-122"/>
              </a:rPr>
              <a:t>(“Out of space!! \n”);</a:t>
            </a:r>
          </a:p>
          <a:p>
            <a:pPr marR="37510"/>
            <a:r>
              <a:rPr lang="en-US" altLang="zh-CN" sz="1100">
                <a:solidFill>
                  <a:schemeClr val="bg1">
                    <a:lumMod val="10000"/>
                  </a:schemeClr>
                </a:solidFill>
                <a:latin typeface="华文中宋" panose="02010600040101010101" pitchFamily="2" charset="-122"/>
                <a:ea typeface="华文中宋" panose="02010600040101010101" pitchFamily="2" charset="-122"/>
              </a:rPr>
              <a:t>     free(</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a:t>
            </a:r>
          </a:p>
          <a:p>
            <a:pPr marR="37510"/>
            <a:r>
              <a:rPr lang="en-US" altLang="zh-CN" sz="1100" dirty="0">
                <a:solidFill>
                  <a:schemeClr val="bg1">
                    <a:lumMod val="10000"/>
                  </a:schemeClr>
                </a:solidFill>
                <a:latin typeface="华文中宋" panose="02010600040101010101" pitchFamily="2" charset="-122"/>
                <a:ea typeface="华文中宋" panose="02010600040101010101" pitchFamily="2" charset="-122"/>
              </a:rPr>
              <a:t>     return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a:t>
            </a:r>
          </a:p>
          <a:p>
            <a:pPr marR="3751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p>
          <a:p>
            <a:pPr marR="37510"/>
            <a:endParaRPr lang="en-US" altLang="zh-CN" sz="1100" dirty="0">
              <a:solidFill>
                <a:schemeClr val="bg1">
                  <a:lumMod val="10000"/>
                </a:schemeClr>
              </a:solidFill>
              <a:latin typeface="华文中宋" panose="02010600040101010101" pitchFamily="2" charset="-122"/>
              <a:ea typeface="华文中宋" panose="02010600040101010101" pitchFamily="2" charset="-122"/>
            </a:endParaRPr>
          </a:p>
          <a:p>
            <a:pPr marR="5978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a:solidFill>
                  <a:srgbClr val="3333CC"/>
                </a:solidFill>
                <a:latin typeface="华文中宋" panose="02010600040101010101" pitchFamily="2" charset="-122"/>
                <a:ea typeface="华文中宋" panose="02010600040101010101" pitchFamily="2" charset="-122"/>
              </a:rPr>
              <a:t>for( </a:t>
            </a:r>
            <a:r>
              <a:rPr lang="en-US" altLang="zh-CN" sz="1100" dirty="0" err="1">
                <a:solidFill>
                  <a:srgbClr val="3333CC"/>
                </a:solidFill>
                <a:latin typeface="华文中宋" panose="02010600040101010101" pitchFamily="2" charset="-122"/>
                <a:ea typeface="华文中宋" panose="02010600040101010101" pitchFamily="2" charset="-122"/>
              </a:rPr>
              <a:t>i</a:t>
            </a:r>
            <a:r>
              <a:rPr lang="en-US" altLang="zh-CN" sz="1100" dirty="0">
                <a:solidFill>
                  <a:srgbClr val="3333CC"/>
                </a:solidFill>
                <a:latin typeface="华文中宋" panose="02010600040101010101" pitchFamily="2" charset="-122"/>
                <a:ea typeface="华文中宋" panose="02010600040101010101" pitchFamily="2" charset="-122"/>
              </a:rPr>
              <a:t>=0; </a:t>
            </a:r>
            <a:r>
              <a:rPr lang="en-US" altLang="zh-CN" sz="1100" dirty="0" err="1">
                <a:solidFill>
                  <a:srgbClr val="3333CC"/>
                </a:solidFill>
                <a:latin typeface="华文中宋" panose="02010600040101010101" pitchFamily="2" charset="-122"/>
                <a:ea typeface="华文中宋" panose="02010600040101010101" pitchFamily="2" charset="-122"/>
              </a:rPr>
              <a:t>i</a:t>
            </a:r>
            <a:r>
              <a:rPr lang="en-US" altLang="zh-CN" sz="1100" dirty="0">
                <a:solidFill>
                  <a:srgbClr val="3333CC"/>
                </a:solidFill>
                <a:latin typeface="华文中宋" panose="02010600040101010101" pitchFamily="2" charset="-122"/>
                <a:ea typeface="华文中宋" panose="02010600040101010101" pitchFamily="2" charset="-122"/>
              </a:rPr>
              <a:t>&lt;2*m -1; </a:t>
            </a:r>
            <a:r>
              <a:rPr lang="en-US" altLang="zh-CN" sz="1100" dirty="0" err="1">
                <a:solidFill>
                  <a:srgbClr val="3333CC"/>
                </a:solidFill>
                <a:latin typeface="华文中宋" panose="02010600040101010101" pitchFamily="2" charset="-122"/>
                <a:ea typeface="华文中宋" panose="02010600040101010101" pitchFamily="2" charset="-122"/>
              </a:rPr>
              <a:t>i</a:t>
            </a:r>
            <a:r>
              <a:rPr lang="en-US" altLang="zh-CN" sz="1100" dirty="0">
                <a:solidFill>
                  <a:srgbClr val="3333CC"/>
                </a:solidFill>
                <a:latin typeface="华文中宋" panose="02010600040101010101" pitchFamily="2" charset="-122"/>
                <a:ea typeface="华文中宋" panose="02010600040101010101" pitchFamily="2" charset="-122"/>
              </a:rPr>
              <a:t>++ )</a:t>
            </a:r>
          </a:p>
          <a:p>
            <a:pPr marR="59780"/>
            <a:r>
              <a:rPr lang="en-US" altLang="zh-CN" sz="1100" dirty="0">
                <a:solidFill>
                  <a:srgbClr val="3333CC"/>
                </a:solidFill>
                <a:latin typeface="华文中宋" panose="02010600040101010101" pitchFamily="2" charset="-122"/>
                <a:ea typeface="华文中宋" panose="02010600040101010101" pitchFamily="2" charset="-122"/>
              </a:rPr>
              <a:t>   {</a:t>
            </a:r>
            <a:endParaRPr lang="zh-CN" altLang="en-US" sz="1100" dirty="0">
              <a:solidFill>
                <a:srgbClr val="3333CC"/>
              </a:solidFill>
              <a:latin typeface="华文中宋" panose="02010600040101010101" pitchFamily="2" charset="-122"/>
              <a:ea typeface="华文中宋" panose="02010600040101010101" pitchFamily="2" charset="-122"/>
            </a:endParaRPr>
          </a:p>
          <a:p>
            <a:pPr marR="30460"/>
            <a:r>
              <a:rPr lang="en-US" altLang="zh-CN" sz="1100" dirty="0">
                <a:solidFill>
                  <a:srgbClr val="3333CC"/>
                </a:solidFill>
                <a:latin typeface="华文中宋" panose="02010600040101010101" pitchFamily="2" charset="-122"/>
                <a:ea typeface="华文中宋" panose="02010600040101010101" pitchFamily="2" charset="-122"/>
              </a:rPr>
              <a:t>      </a:t>
            </a:r>
            <a:r>
              <a:rPr lang="en-US" altLang="zh-CN" sz="1100" dirty="0" err="1">
                <a:solidFill>
                  <a:srgbClr val="3333CC"/>
                </a:solidFill>
                <a:latin typeface="华文中宋" panose="02010600040101010101" pitchFamily="2" charset="-122"/>
                <a:ea typeface="华文中宋" panose="02010600040101010101" pitchFamily="2" charset="-122"/>
              </a:rPr>
              <a:t>pht</a:t>
            </a:r>
            <a:r>
              <a:rPr lang="en-US" altLang="zh-CN" sz="1100" dirty="0">
                <a:solidFill>
                  <a:srgbClr val="3333CC"/>
                </a:solidFill>
                <a:latin typeface="华文中宋" panose="02010600040101010101" pitchFamily="2" charset="-122"/>
                <a:ea typeface="华文中宋" panose="02010600040101010101" pitchFamily="2" charset="-122"/>
              </a:rPr>
              <a:t>-&gt;</a:t>
            </a:r>
            <a:r>
              <a:rPr lang="en-US" altLang="zh-CN" sz="1100" dirty="0" err="1">
                <a:solidFill>
                  <a:srgbClr val="3333CC"/>
                </a:solidFill>
                <a:latin typeface="华文中宋" panose="02010600040101010101" pitchFamily="2" charset="-122"/>
                <a:ea typeface="华文中宋" panose="02010600040101010101" pitchFamily="2" charset="-122"/>
              </a:rPr>
              <a:t>ht</a:t>
            </a:r>
            <a:r>
              <a:rPr lang="en-US" altLang="zh-CN" sz="1100" dirty="0">
                <a:solidFill>
                  <a:srgbClr val="3333CC"/>
                </a:solidFill>
                <a:latin typeface="华文中宋" panose="02010600040101010101" pitchFamily="2" charset="-122"/>
                <a:ea typeface="华文中宋" panose="02010600040101010101" pitchFamily="2" charset="-122"/>
              </a:rPr>
              <a:t>[</a:t>
            </a:r>
            <a:r>
              <a:rPr lang="en-US" altLang="zh-CN" sz="1100" dirty="0" err="1">
                <a:solidFill>
                  <a:srgbClr val="3333CC"/>
                </a:solidFill>
                <a:latin typeface="华文中宋" panose="02010600040101010101" pitchFamily="2" charset="-122"/>
                <a:ea typeface="华文中宋" panose="02010600040101010101" pitchFamily="2" charset="-122"/>
              </a:rPr>
              <a:t>i</a:t>
            </a:r>
            <a:r>
              <a:rPr lang="en-US" altLang="zh-CN" sz="1100" dirty="0">
                <a:solidFill>
                  <a:srgbClr val="3333CC"/>
                </a:solidFill>
                <a:latin typeface="华文中宋" panose="02010600040101010101" pitchFamily="2" charset="-122"/>
                <a:ea typeface="华文中宋" panose="02010600040101010101" pitchFamily="2" charset="-122"/>
              </a:rPr>
              <a:t>].</a:t>
            </a:r>
            <a:r>
              <a:rPr lang="en-US" altLang="zh-CN" sz="1100" dirty="0" err="1">
                <a:solidFill>
                  <a:srgbClr val="3333CC"/>
                </a:solidFill>
                <a:latin typeface="华文中宋" panose="02010600040101010101" pitchFamily="2" charset="-122"/>
                <a:ea typeface="华文中宋" panose="02010600040101010101" pitchFamily="2" charset="-122"/>
              </a:rPr>
              <a:t>llink</a:t>
            </a:r>
            <a:r>
              <a:rPr lang="en-US" altLang="zh-CN" sz="1100" dirty="0">
                <a:solidFill>
                  <a:srgbClr val="3333CC"/>
                </a:solidFill>
                <a:latin typeface="华文中宋" panose="02010600040101010101" pitchFamily="2" charset="-122"/>
                <a:ea typeface="华文中宋" panose="02010600040101010101" pitchFamily="2" charset="-122"/>
              </a:rPr>
              <a:t> = -1; </a:t>
            </a:r>
          </a:p>
          <a:p>
            <a:pPr marR="30460"/>
            <a:r>
              <a:rPr lang="en-US" altLang="zh-CN" sz="1100" dirty="0">
                <a:solidFill>
                  <a:srgbClr val="3333CC"/>
                </a:solidFill>
                <a:latin typeface="华文中宋" panose="02010600040101010101" pitchFamily="2" charset="-122"/>
                <a:ea typeface="华文中宋" panose="02010600040101010101" pitchFamily="2" charset="-122"/>
              </a:rPr>
              <a:t>      </a:t>
            </a:r>
            <a:r>
              <a:rPr lang="en-US" altLang="zh-CN" sz="1100" dirty="0" err="1">
                <a:solidFill>
                  <a:srgbClr val="3333CC"/>
                </a:solidFill>
                <a:latin typeface="华文中宋" panose="02010600040101010101" pitchFamily="2" charset="-122"/>
                <a:ea typeface="华文中宋" panose="02010600040101010101" pitchFamily="2" charset="-122"/>
              </a:rPr>
              <a:t>pht</a:t>
            </a:r>
            <a:r>
              <a:rPr lang="en-US" altLang="zh-CN" sz="1100" dirty="0">
                <a:solidFill>
                  <a:srgbClr val="3333CC"/>
                </a:solidFill>
                <a:latin typeface="华文中宋" panose="02010600040101010101" pitchFamily="2" charset="-122"/>
                <a:ea typeface="华文中宋" panose="02010600040101010101" pitchFamily="2" charset="-122"/>
              </a:rPr>
              <a:t>-&gt;</a:t>
            </a:r>
            <a:r>
              <a:rPr lang="en-US" altLang="zh-CN" sz="1100" dirty="0" err="1">
                <a:solidFill>
                  <a:srgbClr val="3333CC"/>
                </a:solidFill>
                <a:latin typeface="华文中宋" panose="02010600040101010101" pitchFamily="2" charset="-122"/>
                <a:ea typeface="华文中宋" panose="02010600040101010101" pitchFamily="2" charset="-122"/>
              </a:rPr>
              <a:t>ht</a:t>
            </a:r>
            <a:r>
              <a:rPr lang="en-US" altLang="zh-CN" sz="1100" dirty="0">
                <a:solidFill>
                  <a:srgbClr val="3333CC"/>
                </a:solidFill>
                <a:latin typeface="华文中宋" panose="02010600040101010101" pitchFamily="2" charset="-122"/>
                <a:ea typeface="华文中宋" panose="02010600040101010101" pitchFamily="2" charset="-122"/>
              </a:rPr>
              <a:t>[</a:t>
            </a:r>
            <a:r>
              <a:rPr lang="en-US" altLang="zh-CN" sz="1100" dirty="0" err="1">
                <a:solidFill>
                  <a:srgbClr val="3333CC"/>
                </a:solidFill>
                <a:latin typeface="华文中宋" panose="02010600040101010101" pitchFamily="2" charset="-122"/>
                <a:ea typeface="华文中宋" panose="02010600040101010101" pitchFamily="2" charset="-122"/>
              </a:rPr>
              <a:t>i</a:t>
            </a:r>
            <a:r>
              <a:rPr lang="en-US" altLang="zh-CN" sz="1100" dirty="0">
                <a:solidFill>
                  <a:srgbClr val="3333CC"/>
                </a:solidFill>
                <a:latin typeface="华文中宋" panose="02010600040101010101" pitchFamily="2" charset="-122"/>
                <a:ea typeface="华文中宋" panose="02010600040101010101" pitchFamily="2" charset="-122"/>
              </a:rPr>
              <a:t>].</a:t>
            </a:r>
            <a:r>
              <a:rPr lang="en-US" altLang="zh-CN" sz="1100" dirty="0" err="1">
                <a:solidFill>
                  <a:srgbClr val="3333CC"/>
                </a:solidFill>
                <a:latin typeface="华文中宋" panose="02010600040101010101" pitchFamily="2" charset="-122"/>
                <a:ea typeface="华文中宋" panose="02010600040101010101" pitchFamily="2" charset="-122"/>
              </a:rPr>
              <a:t>rlink</a:t>
            </a:r>
            <a:r>
              <a:rPr lang="en-US" altLang="zh-CN" sz="1100" dirty="0">
                <a:solidFill>
                  <a:srgbClr val="3333CC"/>
                </a:solidFill>
                <a:latin typeface="华文中宋" panose="02010600040101010101" pitchFamily="2" charset="-122"/>
                <a:ea typeface="华文中宋" panose="02010600040101010101" pitchFamily="2" charset="-122"/>
              </a:rPr>
              <a:t> = -1; </a:t>
            </a:r>
          </a:p>
          <a:p>
            <a:pPr marR="30460"/>
            <a:r>
              <a:rPr lang="en-US" altLang="zh-CN" sz="1100" dirty="0">
                <a:solidFill>
                  <a:srgbClr val="3333CC"/>
                </a:solidFill>
                <a:latin typeface="华文中宋" panose="02010600040101010101" pitchFamily="2" charset="-122"/>
                <a:ea typeface="华文中宋" panose="02010600040101010101" pitchFamily="2" charset="-122"/>
              </a:rPr>
              <a:t>      </a:t>
            </a:r>
            <a:r>
              <a:rPr lang="en-US" altLang="zh-CN" sz="1100" dirty="0" err="1">
                <a:solidFill>
                  <a:srgbClr val="3333CC"/>
                </a:solidFill>
                <a:latin typeface="华文中宋" panose="02010600040101010101" pitchFamily="2" charset="-122"/>
                <a:ea typeface="华文中宋" panose="02010600040101010101" pitchFamily="2" charset="-122"/>
              </a:rPr>
              <a:t>pht</a:t>
            </a:r>
            <a:r>
              <a:rPr lang="en-US" altLang="zh-CN" sz="1100" dirty="0">
                <a:solidFill>
                  <a:srgbClr val="3333CC"/>
                </a:solidFill>
                <a:latin typeface="华文中宋" panose="02010600040101010101" pitchFamily="2" charset="-122"/>
                <a:ea typeface="华文中宋" panose="02010600040101010101" pitchFamily="2" charset="-122"/>
              </a:rPr>
              <a:t>-&gt;</a:t>
            </a:r>
            <a:r>
              <a:rPr lang="en-US" altLang="zh-CN" sz="1100" dirty="0" err="1">
                <a:solidFill>
                  <a:srgbClr val="3333CC"/>
                </a:solidFill>
                <a:latin typeface="华文中宋" panose="02010600040101010101" pitchFamily="2" charset="-122"/>
                <a:ea typeface="华文中宋" panose="02010600040101010101" pitchFamily="2" charset="-122"/>
              </a:rPr>
              <a:t>ht</a:t>
            </a:r>
            <a:r>
              <a:rPr lang="en-US" altLang="zh-CN" sz="1100" dirty="0">
                <a:solidFill>
                  <a:srgbClr val="3333CC"/>
                </a:solidFill>
                <a:latin typeface="华文中宋" panose="02010600040101010101" pitchFamily="2" charset="-122"/>
                <a:ea typeface="华文中宋" panose="02010600040101010101" pitchFamily="2" charset="-122"/>
              </a:rPr>
              <a:t>[</a:t>
            </a:r>
            <a:r>
              <a:rPr lang="en-US" altLang="zh-CN" sz="1100" dirty="0" err="1">
                <a:solidFill>
                  <a:srgbClr val="3333CC"/>
                </a:solidFill>
                <a:latin typeface="华文中宋" panose="02010600040101010101" pitchFamily="2" charset="-122"/>
                <a:ea typeface="华文中宋" panose="02010600040101010101" pitchFamily="2" charset="-122"/>
              </a:rPr>
              <a:t>i</a:t>
            </a:r>
            <a:r>
              <a:rPr lang="en-US" altLang="zh-CN" sz="1100" dirty="0">
                <a:solidFill>
                  <a:srgbClr val="3333CC"/>
                </a:solidFill>
                <a:latin typeface="华文中宋" panose="02010600040101010101" pitchFamily="2" charset="-122"/>
                <a:ea typeface="华文中宋" panose="02010600040101010101" pitchFamily="2" charset="-122"/>
              </a:rPr>
              <a:t>].parent = -1;</a:t>
            </a:r>
          </a:p>
          <a:p>
            <a:pPr marR="47560"/>
            <a:r>
              <a:rPr lang="en-US" altLang="zh-CN" sz="1100" dirty="0">
                <a:solidFill>
                  <a:srgbClr val="3333CC"/>
                </a:solidFill>
                <a:latin typeface="华文中宋" panose="02010600040101010101" pitchFamily="2" charset="-122"/>
                <a:ea typeface="华文中宋" panose="02010600040101010101" pitchFamily="2" charset="-122"/>
              </a:rPr>
              <a:t>      if (</a:t>
            </a:r>
            <a:r>
              <a:rPr lang="en-US" altLang="zh-CN" sz="1100" dirty="0" err="1">
                <a:solidFill>
                  <a:srgbClr val="3333CC"/>
                </a:solidFill>
                <a:latin typeface="华文中宋" panose="02010600040101010101" pitchFamily="2" charset="-122"/>
                <a:ea typeface="华文中宋" panose="02010600040101010101" pitchFamily="2" charset="-122"/>
              </a:rPr>
              <a:t>i</a:t>
            </a:r>
            <a:r>
              <a:rPr lang="en-US" altLang="zh-CN" sz="1100" dirty="0">
                <a:solidFill>
                  <a:srgbClr val="3333CC"/>
                </a:solidFill>
                <a:latin typeface="华文中宋" panose="02010600040101010101" pitchFamily="2" charset="-122"/>
                <a:ea typeface="华文中宋" panose="02010600040101010101" pitchFamily="2" charset="-122"/>
              </a:rPr>
              <a:t>&lt;m) </a:t>
            </a:r>
          </a:p>
          <a:p>
            <a:pPr marR="47560"/>
            <a:r>
              <a:rPr lang="en-US" altLang="zh-CN" sz="1100" dirty="0">
                <a:solidFill>
                  <a:srgbClr val="3333CC"/>
                </a:solidFill>
                <a:latin typeface="华文中宋" panose="02010600040101010101" pitchFamily="2" charset="-122"/>
                <a:ea typeface="华文中宋" panose="02010600040101010101" pitchFamily="2" charset="-122"/>
              </a:rPr>
              <a:t>         </a:t>
            </a:r>
            <a:r>
              <a:rPr lang="en-US" altLang="zh-CN" sz="1100" dirty="0" err="1">
                <a:solidFill>
                  <a:srgbClr val="3333CC"/>
                </a:solidFill>
                <a:latin typeface="华文中宋" panose="02010600040101010101" pitchFamily="2" charset="-122"/>
                <a:ea typeface="华文中宋" panose="02010600040101010101" pitchFamily="2" charset="-122"/>
              </a:rPr>
              <a:t>pht</a:t>
            </a:r>
            <a:r>
              <a:rPr lang="en-US" altLang="zh-CN" sz="1100" dirty="0">
                <a:solidFill>
                  <a:srgbClr val="3333CC"/>
                </a:solidFill>
                <a:latin typeface="华文中宋" panose="02010600040101010101" pitchFamily="2" charset="-122"/>
                <a:ea typeface="华文中宋" panose="02010600040101010101" pitchFamily="2" charset="-122"/>
              </a:rPr>
              <a:t>-&gt;</a:t>
            </a:r>
            <a:r>
              <a:rPr lang="en-US" altLang="zh-CN" sz="1100" dirty="0" err="1">
                <a:solidFill>
                  <a:srgbClr val="3333CC"/>
                </a:solidFill>
                <a:latin typeface="华文中宋" panose="02010600040101010101" pitchFamily="2" charset="-122"/>
                <a:ea typeface="华文中宋" panose="02010600040101010101" pitchFamily="2" charset="-122"/>
              </a:rPr>
              <a:t>ht</a:t>
            </a:r>
            <a:r>
              <a:rPr lang="en-US" altLang="zh-CN" sz="1100" dirty="0">
                <a:solidFill>
                  <a:srgbClr val="3333CC"/>
                </a:solidFill>
                <a:latin typeface="华文中宋" panose="02010600040101010101" pitchFamily="2" charset="-122"/>
                <a:ea typeface="华文中宋" panose="02010600040101010101" pitchFamily="2" charset="-122"/>
              </a:rPr>
              <a:t>[</a:t>
            </a:r>
            <a:r>
              <a:rPr lang="en-US" altLang="zh-CN" sz="1100" dirty="0" err="1">
                <a:solidFill>
                  <a:srgbClr val="3333CC"/>
                </a:solidFill>
                <a:latin typeface="华文中宋" panose="02010600040101010101" pitchFamily="2" charset="-122"/>
                <a:ea typeface="华文中宋" panose="02010600040101010101" pitchFamily="2" charset="-122"/>
              </a:rPr>
              <a:t>i</a:t>
            </a:r>
            <a:r>
              <a:rPr lang="en-US" altLang="zh-CN" sz="1100" dirty="0">
                <a:solidFill>
                  <a:srgbClr val="3333CC"/>
                </a:solidFill>
                <a:latin typeface="华文中宋" panose="02010600040101010101" pitchFamily="2" charset="-122"/>
                <a:ea typeface="华文中宋" panose="02010600040101010101" pitchFamily="2" charset="-122"/>
              </a:rPr>
              <a:t>].</a:t>
            </a:r>
            <a:r>
              <a:rPr lang="en-US" altLang="zh-CN" sz="1100" dirty="0" err="1">
                <a:solidFill>
                  <a:srgbClr val="3333CC"/>
                </a:solidFill>
                <a:latin typeface="华文中宋" panose="02010600040101010101" pitchFamily="2" charset="-122"/>
                <a:ea typeface="华文中宋" panose="02010600040101010101" pitchFamily="2" charset="-122"/>
              </a:rPr>
              <a:t>ww</a:t>
            </a:r>
            <a:r>
              <a:rPr lang="en-US" altLang="zh-CN" sz="1100" dirty="0">
                <a:solidFill>
                  <a:srgbClr val="3333CC"/>
                </a:solidFill>
                <a:latin typeface="华文中宋" panose="02010600040101010101" pitchFamily="2" charset="-122"/>
                <a:ea typeface="华文中宋" panose="02010600040101010101" pitchFamily="2" charset="-122"/>
              </a:rPr>
              <a:t> = w[</a:t>
            </a:r>
            <a:r>
              <a:rPr lang="en-US" altLang="zh-CN" sz="1100" dirty="0" err="1">
                <a:solidFill>
                  <a:srgbClr val="3333CC"/>
                </a:solidFill>
                <a:latin typeface="华文中宋" panose="02010600040101010101" pitchFamily="2" charset="-122"/>
                <a:ea typeface="华文中宋" panose="02010600040101010101" pitchFamily="2" charset="-122"/>
              </a:rPr>
              <a:t>i</a:t>
            </a:r>
            <a:r>
              <a:rPr lang="en-US" altLang="zh-CN" sz="1100" dirty="0">
                <a:solidFill>
                  <a:srgbClr val="3333CC"/>
                </a:solidFill>
                <a:latin typeface="华文中宋" panose="02010600040101010101" pitchFamily="2" charset="-122"/>
                <a:ea typeface="华文中宋" panose="02010600040101010101" pitchFamily="2" charset="-122"/>
              </a:rPr>
              <a:t>]; </a:t>
            </a:r>
          </a:p>
          <a:p>
            <a:pPr marR="47560"/>
            <a:r>
              <a:rPr lang="en-US" altLang="zh-CN" sz="1100" dirty="0">
                <a:solidFill>
                  <a:srgbClr val="3333CC"/>
                </a:solidFill>
                <a:latin typeface="华文中宋" panose="02010600040101010101" pitchFamily="2" charset="-122"/>
                <a:ea typeface="华文中宋" panose="02010600040101010101" pitchFamily="2" charset="-122"/>
              </a:rPr>
              <a:t>      else </a:t>
            </a:r>
          </a:p>
          <a:p>
            <a:pPr marR="47560"/>
            <a:r>
              <a:rPr lang="en-US" altLang="zh-CN" sz="1100" dirty="0">
                <a:solidFill>
                  <a:srgbClr val="3333CC"/>
                </a:solidFill>
                <a:latin typeface="华文中宋" panose="02010600040101010101" pitchFamily="2" charset="-122"/>
                <a:ea typeface="华文中宋" panose="02010600040101010101" pitchFamily="2" charset="-122"/>
              </a:rPr>
              <a:t>         </a:t>
            </a:r>
            <a:r>
              <a:rPr lang="en-US" altLang="zh-CN" sz="1100" dirty="0" err="1">
                <a:solidFill>
                  <a:srgbClr val="3333CC"/>
                </a:solidFill>
                <a:latin typeface="华文中宋" panose="02010600040101010101" pitchFamily="2" charset="-122"/>
                <a:ea typeface="华文中宋" panose="02010600040101010101" pitchFamily="2" charset="-122"/>
              </a:rPr>
              <a:t>pht</a:t>
            </a:r>
            <a:r>
              <a:rPr lang="en-US" altLang="zh-CN" sz="1100" dirty="0">
                <a:solidFill>
                  <a:srgbClr val="3333CC"/>
                </a:solidFill>
                <a:latin typeface="华文中宋" panose="02010600040101010101" pitchFamily="2" charset="-122"/>
                <a:ea typeface="华文中宋" panose="02010600040101010101" pitchFamily="2" charset="-122"/>
              </a:rPr>
              <a:t>-&gt;</a:t>
            </a:r>
            <a:r>
              <a:rPr lang="en-US" altLang="zh-CN" sz="1100" dirty="0" err="1">
                <a:solidFill>
                  <a:srgbClr val="3333CC"/>
                </a:solidFill>
                <a:latin typeface="华文中宋" panose="02010600040101010101" pitchFamily="2" charset="-122"/>
                <a:ea typeface="华文中宋" panose="02010600040101010101" pitchFamily="2" charset="-122"/>
              </a:rPr>
              <a:t>ht</a:t>
            </a:r>
            <a:r>
              <a:rPr lang="en-US" altLang="zh-CN" sz="1100" dirty="0">
                <a:solidFill>
                  <a:srgbClr val="3333CC"/>
                </a:solidFill>
                <a:latin typeface="华文中宋" panose="02010600040101010101" pitchFamily="2" charset="-122"/>
                <a:ea typeface="华文中宋" panose="02010600040101010101" pitchFamily="2" charset="-122"/>
              </a:rPr>
              <a:t>[</a:t>
            </a:r>
            <a:r>
              <a:rPr lang="en-US" altLang="zh-CN" sz="1100" dirty="0" err="1">
                <a:solidFill>
                  <a:srgbClr val="3333CC"/>
                </a:solidFill>
                <a:latin typeface="华文中宋" panose="02010600040101010101" pitchFamily="2" charset="-122"/>
                <a:ea typeface="华文中宋" panose="02010600040101010101" pitchFamily="2" charset="-122"/>
              </a:rPr>
              <a:t>i</a:t>
            </a:r>
            <a:r>
              <a:rPr lang="en-US" altLang="zh-CN" sz="1100" dirty="0">
                <a:solidFill>
                  <a:srgbClr val="3333CC"/>
                </a:solidFill>
                <a:latin typeface="华文中宋" panose="02010600040101010101" pitchFamily="2" charset="-122"/>
                <a:ea typeface="华文中宋" panose="02010600040101010101" pitchFamily="2" charset="-122"/>
              </a:rPr>
              <a:t>].</a:t>
            </a:r>
            <a:r>
              <a:rPr lang="en-US" altLang="zh-CN" sz="1100" dirty="0" err="1">
                <a:solidFill>
                  <a:srgbClr val="3333CC"/>
                </a:solidFill>
                <a:latin typeface="华文中宋" panose="02010600040101010101" pitchFamily="2" charset="-122"/>
                <a:ea typeface="华文中宋" panose="02010600040101010101" pitchFamily="2" charset="-122"/>
              </a:rPr>
              <a:t>ww</a:t>
            </a:r>
            <a:r>
              <a:rPr lang="en-US" altLang="zh-CN" sz="1100" dirty="0">
                <a:solidFill>
                  <a:srgbClr val="3333CC"/>
                </a:solidFill>
                <a:latin typeface="华文中宋" panose="02010600040101010101" pitchFamily="2" charset="-122"/>
                <a:ea typeface="华文中宋" panose="02010600040101010101" pitchFamily="2" charset="-122"/>
              </a:rPr>
              <a:t> = -1;</a:t>
            </a:r>
          </a:p>
          <a:p>
            <a:pPr marR="118710"/>
            <a:r>
              <a:rPr lang="en-US" altLang="zh-CN" sz="1100" dirty="0">
                <a:solidFill>
                  <a:srgbClr val="3333CC"/>
                </a:solidFill>
                <a:latin typeface="华文中宋" panose="02010600040101010101" pitchFamily="2" charset="-122"/>
                <a:ea typeface="华文中宋" panose="02010600040101010101" pitchFamily="2" charset="-122"/>
              </a:rPr>
              <a:t>   }</a:t>
            </a:r>
            <a:endParaRPr lang="zh-CN" altLang="en-US" sz="1100" dirty="0">
              <a:solidFill>
                <a:srgbClr val="3333CC"/>
              </a:solidFill>
              <a:latin typeface="华文中宋" panose="02010600040101010101" pitchFamily="2" charset="-122"/>
              <a:ea typeface="华文中宋" panose="02010600040101010101" pitchFamily="2" charset="-122"/>
            </a:endParaRPr>
          </a:p>
        </p:txBody>
      </p:sp>
      <p:sp>
        <p:nvSpPr>
          <p:cNvPr id="3" name="矩形 2"/>
          <p:cNvSpPr/>
          <p:nvPr/>
        </p:nvSpPr>
        <p:spPr>
          <a:xfrm>
            <a:off x="5094513" y="1335751"/>
            <a:ext cx="3973286" cy="5001369"/>
          </a:xfrm>
          <a:prstGeom prst="rect">
            <a:avLst/>
          </a:prstGeom>
          <a:solidFill>
            <a:schemeClr val="bg1">
              <a:lumMod val="90000"/>
            </a:schemeClr>
          </a:solidFill>
        </p:spPr>
        <p:txBody>
          <a:bodyPr wrap="square">
            <a:spAutoFit/>
          </a:bodyPr>
          <a:lstStyle/>
          <a:p>
            <a:pPr marR="8021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zh-CN" altLang="en-US" sz="1100" dirty="0">
                <a:solidFill>
                  <a:schemeClr val="bg1">
                    <a:lumMod val="10000"/>
                  </a:schemeClr>
                </a:solidFill>
                <a:latin typeface="华文中宋" panose="02010600040101010101" pitchFamily="2" charset="-122"/>
                <a:ea typeface="华文中宋" panose="02010600040101010101" pitchFamily="2" charset="-122"/>
              </a:rPr>
              <a:t>每一次循环构造一个内部结点*</a:t>
            </a:r>
            <a:r>
              <a:rPr lang="en-US" altLang="zh-CN" sz="1100" dirty="0">
                <a:solidFill>
                  <a:schemeClr val="bg1">
                    <a:lumMod val="10000"/>
                  </a:schemeClr>
                </a:solidFill>
                <a:latin typeface="华文中宋" panose="02010600040101010101" pitchFamily="2" charset="-122"/>
                <a:ea typeface="华文中宋" panose="02010600040101010101" pitchFamily="2" charset="-122"/>
              </a:rPr>
              <a:t>/</a:t>
            </a:r>
          </a:p>
          <a:p>
            <a:pPr marR="80210"/>
            <a:r>
              <a:rPr lang="en-US" altLang="zh-CN" sz="1100" dirty="0">
                <a:solidFill>
                  <a:schemeClr val="bg1">
                    <a:lumMod val="10000"/>
                  </a:schemeClr>
                </a:solidFill>
                <a:latin typeface="华文中宋" panose="02010600040101010101" pitchFamily="2" charset="-122"/>
                <a:ea typeface="华文中宋" panose="02010600040101010101" pitchFamily="2" charset="-122"/>
              </a:rPr>
              <a:t>for(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1100" dirty="0">
                <a:solidFill>
                  <a:schemeClr val="bg1">
                    <a:lumMod val="10000"/>
                  </a:schemeClr>
                </a:solidFill>
                <a:latin typeface="华文中宋" panose="02010600040101010101" pitchFamily="2" charset="-122"/>
                <a:ea typeface="华文中宋" panose="02010600040101010101" pitchFamily="2" charset="-122"/>
              </a:rPr>
              <a:t>=0;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&lt; m -1;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p>
          <a:p>
            <a:pPr marR="8021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endParaRPr lang="zh-CN" altLang="en-US" sz="1100" dirty="0">
              <a:solidFill>
                <a:schemeClr val="bg1">
                  <a:lumMod val="10000"/>
                </a:schemeClr>
              </a:solidFill>
              <a:latin typeface="华文中宋" panose="02010600040101010101" pitchFamily="2" charset="-122"/>
              <a:ea typeface="华文中宋" panose="02010600040101010101" pitchFamily="2" charset="-122"/>
            </a:endParaRPr>
          </a:p>
          <a:p>
            <a:pPr marR="80210"/>
            <a:r>
              <a:rPr lang="en-US" altLang="zh-CN" sz="1100" dirty="0">
                <a:solidFill>
                  <a:schemeClr val="bg1">
                    <a:lumMod val="10000"/>
                  </a:schemeClr>
                </a:solidFill>
                <a:latin typeface="华文中宋" panose="02010600040101010101" pitchFamily="2" charset="-122"/>
                <a:ea typeface="华文中宋" panose="02010600040101010101" pitchFamily="2" charset="-122"/>
              </a:rPr>
              <a:t>    m1 = MAXINT;   m2 = MAXINT;</a:t>
            </a:r>
            <a:endParaRPr lang="zh-CN" altLang="en-US" sz="1100" dirty="0">
              <a:solidFill>
                <a:schemeClr val="bg1">
                  <a:lumMod val="10000"/>
                </a:schemeClr>
              </a:solidFill>
              <a:latin typeface="华文中宋" panose="02010600040101010101" pitchFamily="2" charset="-122"/>
              <a:ea typeface="华文中宋" panose="02010600040101010101" pitchFamily="2" charset="-122"/>
            </a:endParaRPr>
          </a:p>
          <a:p>
            <a:pPr marR="80210"/>
            <a:r>
              <a:rPr lang="en-US" altLang="zh-CN" sz="1100" dirty="0">
                <a:solidFill>
                  <a:schemeClr val="bg1">
                    <a:lumMod val="10000"/>
                  </a:schemeClr>
                </a:solidFill>
                <a:latin typeface="华文中宋" panose="02010600040101010101" pitchFamily="2" charset="-122"/>
                <a:ea typeface="华文中宋" panose="02010600040101010101" pitchFamily="2" charset="-122"/>
              </a:rPr>
              <a:t>    x1 = -1;     x2 = -1;</a:t>
            </a:r>
          </a:p>
          <a:p>
            <a:pPr marR="80210"/>
            <a:endParaRPr lang="en-US" altLang="zh-CN" sz="1100" dirty="0">
              <a:solidFill>
                <a:schemeClr val="bg1">
                  <a:lumMod val="10000"/>
                </a:schemeClr>
              </a:solidFill>
              <a:latin typeface="华文中宋" panose="02010600040101010101" pitchFamily="2" charset="-122"/>
              <a:ea typeface="华文中宋" panose="02010600040101010101" pitchFamily="2" charset="-122"/>
            </a:endParaRPr>
          </a:p>
          <a:p>
            <a:pPr marR="80210"/>
            <a:r>
              <a:rPr lang="en-US" altLang="zh-CN" sz="1100" dirty="0">
                <a:solidFill>
                  <a:schemeClr val="bg1">
                    <a:lumMod val="10000"/>
                  </a:schemeClr>
                </a:solidFill>
                <a:latin typeface="华文中宋" panose="02010600040101010101" pitchFamily="2" charset="-122"/>
                <a:ea typeface="华文中宋" panose="02010600040101010101" pitchFamily="2" charset="-122"/>
              </a:rPr>
              <a:t>    /* </a:t>
            </a:r>
            <a:r>
              <a:rPr lang="zh-CN" altLang="en-US" sz="1100" dirty="0">
                <a:solidFill>
                  <a:schemeClr val="bg1">
                    <a:lumMod val="10000"/>
                  </a:schemeClr>
                </a:solidFill>
                <a:latin typeface="华文中宋" panose="02010600040101010101" pitchFamily="2" charset="-122"/>
                <a:ea typeface="华文中宋" panose="02010600040101010101" pitchFamily="2" charset="-122"/>
              </a:rPr>
              <a:t>找两个最小权且无父结点的结点</a:t>
            </a:r>
            <a:r>
              <a:rPr lang="en-US" altLang="zh-CN" sz="1100" dirty="0">
                <a:solidFill>
                  <a:schemeClr val="bg1">
                    <a:lumMod val="10000"/>
                  </a:schemeClr>
                </a:solidFill>
                <a:latin typeface="华文中宋" panose="02010600040101010101" pitchFamily="2" charset="-122"/>
                <a:ea typeface="华文中宋" panose="02010600040101010101" pitchFamily="2" charset="-122"/>
              </a:rPr>
              <a:t>(m1&lt;m2)*/</a:t>
            </a:r>
          </a:p>
          <a:p>
            <a:pPr marR="80210"/>
            <a:r>
              <a:rPr lang="en-US" altLang="zh-CN" sz="1100" dirty="0">
                <a:solidFill>
                  <a:srgbClr val="3333CC"/>
                </a:solidFill>
                <a:latin typeface="华文中宋" panose="02010600040101010101" pitchFamily="2" charset="-122"/>
                <a:ea typeface="华文中宋" panose="02010600040101010101" pitchFamily="2" charset="-122"/>
              </a:rPr>
              <a:t>    for ( j=0; j&lt;</a:t>
            </a:r>
            <a:r>
              <a:rPr lang="en-US" altLang="zh-CN" sz="1100" dirty="0" err="1">
                <a:solidFill>
                  <a:srgbClr val="3333CC"/>
                </a:solidFill>
                <a:latin typeface="华文中宋" panose="02010600040101010101" pitchFamily="2" charset="-122"/>
                <a:ea typeface="华文中宋" panose="02010600040101010101" pitchFamily="2" charset="-122"/>
              </a:rPr>
              <a:t>m+i</a:t>
            </a:r>
            <a:r>
              <a:rPr lang="en-US" altLang="zh-CN" sz="1100" dirty="0">
                <a:solidFill>
                  <a:srgbClr val="3333CC"/>
                </a:solidFill>
                <a:latin typeface="华文中宋" panose="02010600040101010101" pitchFamily="2" charset="-122"/>
                <a:ea typeface="华文中宋" panose="02010600040101010101" pitchFamily="2" charset="-122"/>
              </a:rPr>
              <a:t>; </a:t>
            </a:r>
            <a:r>
              <a:rPr lang="en-US" altLang="zh-CN" sz="1100" dirty="0" err="1">
                <a:solidFill>
                  <a:srgbClr val="3333CC"/>
                </a:solidFill>
                <a:latin typeface="华文中宋" panose="02010600040101010101" pitchFamily="2" charset="-122"/>
                <a:ea typeface="华文中宋" panose="02010600040101010101" pitchFamily="2" charset="-122"/>
              </a:rPr>
              <a:t>j++</a:t>
            </a:r>
            <a:r>
              <a:rPr lang="en-US" altLang="zh-CN" sz="1100" dirty="0">
                <a:solidFill>
                  <a:srgbClr val="3333CC"/>
                </a:solidFill>
                <a:latin typeface="华文中宋" panose="02010600040101010101" pitchFamily="2" charset="-122"/>
                <a:ea typeface="华文中宋" panose="02010600040101010101" pitchFamily="2" charset="-122"/>
              </a:rPr>
              <a:t> ) </a:t>
            </a:r>
          </a:p>
          <a:p>
            <a:pPr marR="80210"/>
            <a:r>
              <a:rPr lang="en-US" altLang="zh-CN" sz="1100" dirty="0">
                <a:solidFill>
                  <a:srgbClr val="3333CC"/>
                </a:solidFill>
                <a:latin typeface="华文中宋" panose="02010600040101010101" pitchFamily="2" charset="-122"/>
                <a:ea typeface="华文中宋" panose="02010600040101010101" pitchFamily="2" charset="-122"/>
              </a:rPr>
              <a:t>      if (</a:t>
            </a:r>
            <a:r>
              <a:rPr lang="en-US" altLang="zh-CN" sz="1100" dirty="0" err="1">
                <a:solidFill>
                  <a:srgbClr val="3333CC"/>
                </a:solidFill>
                <a:latin typeface="华文中宋" panose="02010600040101010101" pitchFamily="2" charset="-122"/>
                <a:ea typeface="华文中宋" panose="02010600040101010101" pitchFamily="2" charset="-122"/>
              </a:rPr>
              <a:t>pht</a:t>
            </a:r>
            <a:r>
              <a:rPr lang="en-US" altLang="zh-CN" sz="1100" dirty="0">
                <a:solidFill>
                  <a:srgbClr val="3333CC"/>
                </a:solidFill>
                <a:latin typeface="华文中宋" panose="02010600040101010101" pitchFamily="2" charset="-122"/>
                <a:ea typeface="华文中宋" panose="02010600040101010101" pitchFamily="2" charset="-122"/>
              </a:rPr>
              <a:t>-&gt;</a:t>
            </a:r>
            <a:r>
              <a:rPr lang="en-US" altLang="zh-CN" sz="1100" dirty="0" err="1">
                <a:solidFill>
                  <a:srgbClr val="3333CC"/>
                </a:solidFill>
                <a:latin typeface="华文中宋" panose="02010600040101010101" pitchFamily="2" charset="-122"/>
                <a:ea typeface="华文中宋" panose="02010600040101010101" pitchFamily="2" charset="-122"/>
              </a:rPr>
              <a:t>ht</a:t>
            </a:r>
            <a:r>
              <a:rPr lang="en-US" altLang="zh-CN" sz="1100" dirty="0">
                <a:solidFill>
                  <a:srgbClr val="3333CC"/>
                </a:solidFill>
                <a:latin typeface="华文中宋" panose="02010600040101010101" pitchFamily="2" charset="-122"/>
                <a:ea typeface="华文中宋" panose="02010600040101010101" pitchFamily="2" charset="-122"/>
              </a:rPr>
              <a:t>[j].</a:t>
            </a:r>
            <a:r>
              <a:rPr lang="en-US" altLang="zh-CN" sz="1100" dirty="0" err="1">
                <a:solidFill>
                  <a:srgbClr val="3333CC"/>
                </a:solidFill>
                <a:latin typeface="华文中宋" panose="02010600040101010101" pitchFamily="2" charset="-122"/>
                <a:ea typeface="华文中宋" panose="02010600040101010101" pitchFamily="2" charset="-122"/>
              </a:rPr>
              <a:t>ww</a:t>
            </a:r>
            <a:r>
              <a:rPr lang="en-US" altLang="zh-CN" sz="1100" dirty="0">
                <a:solidFill>
                  <a:srgbClr val="3333CC"/>
                </a:solidFill>
                <a:latin typeface="华文中宋" panose="02010600040101010101" pitchFamily="2" charset="-122"/>
                <a:ea typeface="华文中宋" panose="02010600040101010101" pitchFamily="2" charset="-122"/>
              </a:rPr>
              <a:t>&lt;m1 &amp;&amp; </a:t>
            </a:r>
            <a:r>
              <a:rPr lang="en-US" altLang="zh-CN" sz="1100" dirty="0" err="1">
                <a:solidFill>
                  <a:srgbClr val="3333CC"/>
                </a:solidFill>
                <a:latin typeface="华文中宋" panose="02010600040101010101" pitchFamily="2" charset="-122"/>
                <a:ea typeface="华文中宋" panose="02010600040101010101" pitchFamily="2" charset="-122"/>
              </a:rPr>
              <a:t>pht</a:t>
            </a:r>
            <a:r>
              <a:rPr lang="en-US" altLang="zh-CN" sz="1100" dirty="0">
                <a:solidFill>
                  <a:srgbClr val="3333CC"/>
                </a:solidFill>
                <a:latin typeface="华文中宋" panose="02010600040101010101" pitchFamily="2" charset="-122"/>
                <a:ea typeface="华文中宋" panose="02010600040101010101" pitchFamily="2" charset="-122"/>
              </a:rPr>
              <a:t>-&gt;</a:t>
            </a:r>
            <a:r>
              <a:rPr lang="en-US" altLang="zh-CN" sz="1100" dirty="0" err="1">
                <a:solidFill>
                  <a:srgbClr val="3333CC"/>
                </a:solidFill>
                <a:latin typeface="华文中宋" panose="02010600040101010101" pitchFamily="2" charset="-122"/>
                <a:ea typeface="华文中宋" panose="02010600040101010101" pitchFamily="2" charset="-122"/>
              </a:rPr>
              <a:t>ht</a:t>
            </a:r>
            <a:r>
              <a:rPr lang="en-US" altLang="zh-CN" sz="1100" dirty="0">
                <a:solidFill>
                  <a:srgbClr val="3333CC"/>
                </a:solidFill>
                <a:latin typeface="华文中宋" panose="02010600040101010101" pitchFamily="2" charset="-122"/>
                <a:ea typeface="华文中宋" panose="02010600040101010101" pitchFamily="2" charset="-122"/>
              </a:rPr>
              <a:t>[j].parent==-1) </a:t>
            </a:r>
          </a:p>
          <a:p>
            <a:pPr marR="80210"/>
            <a:r>
              <a:rPr lang="en-US" altLang="zh-CN" sz="1100" dirty="0">
                <a:solidFill>
                  <a:srgbClr val="3333CC"/>
                </a:solidFill>
                <a:latin typeface="华文中宋" panose="02010600040101010101" pitchFamily="2" charset="-122"/>
                <a:ea typeface="华文中宋" panose="02010600040101010101" pitchFamily="2" charset="-122"/>
              </a:rPr>
              <a:t>      { </a:t>
            </a:r>
          </a:p>
          <a:p>
            <a:pPr marR="80210"/>
            <a:r>
              <a:rPr lang="en-US" altLang="zh-CN" sz="1100" dirty="0">
                <a:solidFill>
                  <a:srgbClr val="3333CC"/>
                </a:solidFill>
                <a:latin typeface="华文中宋" panose="02010600040101010101" pitchFamily="2" charset="-122"/>
                <a:ea typeface="华文中宋" panose="02010600040101010101" pitchFamily="2" charset="-122"/>
              </a:rPr>
              <a:t>        m2 = m1;  x2 = x1; </a:t>
            </a:r>
          </a:p>
          <a:p>
            <a:pPr marR="80210"/>
            <a:r>
              <a:rPr lang="en-US" altLang="zh-CN" sz="1100" dirty="0">
                <a:solidFill>
                  <a:srgbClr val="3333CC"/>
                </a:solidFill>
                <a:latin typeface="华文中宋" panose="02010600040101010101" pitchFamily="2" charset="-122"/>
                <a:ea typeface="华文中宋" panose="02010600040101010101" pitchFamily="2" charset="-122"/>
              </a:rPr>
              <a:t>        m1 = </a:t>
            </a:r>
            <a:r>
              <a:rPr lang="en-US" altLang="zh-CN" sz="1100" dirty="0" err="1">
                <a:solidFill>
                  <a:srgbClr val="3333CC"/>
                </a:solidFill>
                <a:latin typeface="华文中宋" panose="02010600040101010101" pitchFamily="2" charset="-122"/>
                <a:ea typeface="华文中宋" panose="02010600040101010101" pitchFamily="2" charset="-122"/>
              </a:rPr>
              <a:t>pht</a:t>
            </a:r>
            <a:r>
              <a:rPr lang="en-US" altLang="zh-CN" sz="1100" dirty="0">
                <a:solidFill>
                  <a:srgbClr val="3333CC"/>
                </a:solidFill>
                <a:latin typeface="华文中宋" panose="02010600040101010101" pitchFamily="2" charset="-122"/>
                <a:ea typeface="华文中宋" panose="02010600040101010101" pitchFamily="2" charset="-122"/>
              </a:rPr>
              <a:t>-&gt;</a:t>
            </a:r>
            <a:r>
              <a:rPr lang="en-US" altLang="zh-CN" sz="1100" dirty="0" err="1">
                <a:solidFill>
                  <a:srgbClr val="3333CC"/>
                </a:solidFill>
                <a:latin typeface="华文中宋" panose="02010600040101010101" pitchFamily="2" charset="-122"/>
                <a:ea typeface="华文中宋" panose="02010600040101010101" pitchFamily="2" charset="-122"/>
              </a:rPr>
              <a:t>ht</a:t>
            </a:r>
            <a:r>
              <a:rPr lang="en-US" altLang="zh-CN" sz="1100" dirty="0">
                <a:solidFill>
                  <a:srgbClr val="3333CC"/>
                </a:solidFill>
                <a:latin typeface="华文中宋" panose="02010600040101010101" pitchFamily="2" charset="-122"/>
                <a:ea typeface="华文中宋" panose="02010600040101010101" pitchFamily="2" charset="-122"/>
              </a:rPr>
              <a:t>[j].</a:t>
            </a:r>
            <a:r>
              <a:rPr lang="en-US" altLang="zh-CN" sz="1100" dirty="0" err="1">
                <a:solidFill>
                  <a:srgbClr val="3333CC"/>
                </a:solidFill>
                <a:latin typeface="华文中宋" panose="02010600040101010101" pitchFamily="2" charset="-122"/>
                <a:ea typeface="华文中宋" panose="02010600040101010101" pitchFamily="2" charset="-122"/>
              </a:rPr>
              <a:t>ww</a:t>
            </a:r>
            <a:r>
              <a:rPr lang="en-US" altLang="zh-CN" sz="1100" dirty="0">
                <a:solidFill>
                  <a:srgbClr val="3333CC"/>
                </a:solidFill>
                <a:latin typeface="华文中宋" panose="02010600040101010101" pitchFamily="2" charset="-122"/>
                <a:ea typeface="华文中宋" panose="02010600040101010101" pitchFamily="2" charset="-122"/>
              </a:rPr>
              <a:t>; x1 = j;</a:t>
            </a:r>
          </a:p>
          <a:p>
            <a:pPr marR="80210"/>
            <a:r>
              <a:rPr lang="en-US" altLang="zh-CN" sz="1100" dirty="0">
                <a:solidFill>
                  <a:srgbClr val="3333CC"/>
                </a:solidFill>
                <a:latin typeface="华文中宋" panose="02010600040101010101" pitchFamily="2" charset="-122"/>
                <a:ea typeface="华文中宋" panose="02010600040101010101" pitchFamily="2" charset="-122"/>
              </a:rPr>
              <a:t>      }</a:t>
            </a:r>
          </a:p>
          <a:p>
            <a:pPr marR="80210"/>
            <a:r>
              <a:rPr lang="en-US" altLang="zh-CN" sz="1100" dirty="0">
                <a:solidFill>
                  <a:srgbClr val="3333CC"/>
                </a:solidFill>
                <a:latin typeface="华文中宋" panose="02010600040101010101" pitchFamily="2" charset="-122"/>
                <a:ea typeface="华文中宋" panose="02010600040101010101" pitchFamily="2" charset="-122"/>
              </a:rPr>
              <a:t>     else if (</a:t>
            </a:r>
            <a:r>
              <a:rPr lang="en-US" altLang="zh-CN" sz="1100" dirty="0" err="1">
                <a:solidFill>
                  <a:srgbClr val="3333CC"/>
                </a:solidFill>
                <a:latin typeface="华文中宋" panose="02010600040101010101" pitchFamily="2" charset="-122"/>
                <a:ea typeface="华文中宋" panose="02010600040101010101" pitchFamily="2" charset="-122"/>
              </a:rPr>
              <a:t>pht</a:t>
            </a:r>
            <a:r>
              <a:rPr lang="en-US" altLang="zh-CN" sz="1100" dirty="0">
                <a:solidFill>
                  <a:srgbClr val="3333CC"/>
                </a:solidFill>
                <a:latin typeface="华文中宋" panose="02010600040101010101" pitchFamily="2" charset="-122"/>
                <a:ea typeface="华文中宋" panose="02010600040101010101" pitchFamily="2" charset="-122"/>
              </a:rPr>
              <a:t>-&gt;</a:t>
            </a:r>
            <a:r>
              <a:rPr lang="en-US" altLang="zh-CN" sz="1100" dirty="0" err="1">
                <a:solidFill>
                  <a:srgbClr val="3333CC"/>
                </a:solidFill>
                <a:latin typeface="华文中宋" panose="02010600040101010101" pitchFamily="2" charset="-122"/>
                <a:ea typeface="华文中宋" panose="02010600040101010101" pitchFamily="2" charset="-122"/>
              </a:rPr>
              <a:t>ht</a:t>
            </a:r>
            <a:r>
              <a:rPr lang="en-US" altLang="zh-CN" sz="1100" dirty="0">
                <a:solidFill>
                  <a:srgbClr val="3333CC"/>
                </a:solidFill>
                <a:latin typeface="华文中宋" panose="02010600040101010101" pitchFamily="2" charset="-122"/>
                <a:ea typeface="华文中宋" panose="02010600040101010101" pitchFamily="2" charset="-122"/>
              </a:rPr>
              <a:t>[j].</a:t>
            </a:r>
            <a:r>
              <a:rPr lang="en-US" altLang="zh-CN" sz="1100" dirty="0" err="1">
                <a:solidFill>
                  <a:srgbClr val="3333CC"/>
                </a:solidFill>
                <a:latin typeface="华文中宋" panose="02010600040101010101" pitchFamily="2" charset="-122"/>
                <a:ea typeface="华文中宋" panose="02010600040101010101" pitchFamily="2" charset="-122"/>
              </a:rPr>
              <a:t>ww</a:t>
            </a:r>
            <a:r>
              <a:rPr lang="en-US" altLang="zh-CN" sz="1100" dirty="0">
                <a:solidFill>
                  <a:srgbClr val="3333CC"/>
                </a:solidFill>
                <a:latin typeface="华文中宋" panose="02010600040101010101" pitchFamily="2" charset="-122"/>
                <a:ea typeface="华文中宋" panose="02010600040101010101" pitchFamily="2" charset="-122"/>
              </a:rPr>
              <a:t>&lt;m2 &amp;&amp; </a:t>
            </a:r>
            <a:r>
              <a:rPr lang="en-US" altLang="zh-CN" sz="1100" dirty="0" err="1">
                <a:solidFill>
                  <a:srgbClr val="3333CC"/>
                </a:solidFill>
                <a:latin typeface="华文中宋" panose="02010600040101010101" pitchFamily="2" charset="-122"/>
                <a:ea typeface="华文中宋" panose="02010600040101010101" pitchFamily="2" charset="-122"/>
              </a:rPr>
              <a:t>pht</a:t>
            </a:r>
            <a:r>
              <a:rPr lang="en-US" altLang="zh-CN" sz="1100" dirty="0">
                <a:solidFill>
                  <a:srgbClr val="3333CC"/>
                </a:solidFill>
                <a:latin typeface="华文中宋" panose="02010600040101010101" pitchFamily="2" charset="-122"/>
                <a:ea typeface="华文中宋" panose="02010600040101010101" pitchFamily="2" charset="-122"/>
              </a:rPr>
              <a:t>-&gt;</a:t>
            </a:r>
            <a:r>
              <a:rPr lang="en-US" altLang="zh-CN" sz="1100" dirty="0" err="1">
                <a:solidFill>
                  <a:srgbClr val="3333CC"/>
                </a:solidFill>
                <a:latin typeface="华文中宋" panose="02010600040101010101" pitchFamily="2" charset="-122"/>
                <a:ea typeface="华文中宋" panose="02010600040101010101" pitchFamily="2" charset="-122"/>
              </a:rPr>
              <a:t>ht</a:t>
            </a:r>
            <a:r>
              <a:rPr lang="en-US" altLang="zh-CN" sz="1100" dirty="0">
                <a:solidFill>
                  <a:srgbClr val="3333CC"/>
                </a:solidFill>
                <a:latin typeface="华文中宋" panose="02010600040101010101" pitchFamily="2" charset="-122"/>
                <a:ea typeface="华文中宋" panose="02010600040101010101" pitchFamily="2" charset="-122"/>
              </a:rPr>
              <a:t>[j].parent==-1) </a:t>
            </a:r>
          </a:p>
          <a:p>
            <a:pPr marR="80210"/>
            <a:r>
              <a:rPr lang="en-US" altLang="zh-CN" sz="1100" dirty="0">
                <a:solidFill>
                  <a:srgbClr val="3333CC"/>
                </a:solidFill>
                <a:latin typeface="华文中宋" panose="02010600040101010101" pitchFamily="2" charset="-122"/>
                <a:ea typeface="华文中宋" panose="02010600040101010101" pitchFamily="2" charset="-122"/>
              </a:rPr>
              <a:t>     {  </a:t>
            </a:r>
          </a:p>
          <a:p>
            <a:pPr marR="80210"/>
            <a:r>
              <a:rPr lang="en-US" altLang="zh-CN" sz="1100" dirty="0">
                <a:solidFill>
                  <a:srgbClr val="3333CC"/>
                </a:solidFill>
                <a:latin typeface="华文中宋" panose="02010600040101010101" pitchFamily="2" charset="-122"/>
                <a:ea typeface="华文中宋" panose="02010600040101010101" pitchFamily="2" charset="-122"/>
              </a:rPr>
              <a:t>         m2 = </a:t>
            </a:r>
            <a:r>
              <a:rPr lang="en-US" altLang="zh-CN" sz="1100" dirty="0" err="1">
                <a:solidFill>
                  <a:srgbClr val="3333CC"/>
                </a:solidFill>
                <a:latin typeface="华文中宋" panose="02010600040101010101" pitchFamily="2" charset="-122"/>
                <a:ea typeface="华文中宋" panose="02010600040101010101" pitchFamily="2" charset="-122"/>
              </a:rPr>
              <a:t>pht</a:t>
            </a:r>
            <a:r>
              <a:rPr lang="en-US" altLang="zh-CN" sz="1100" dirty="0">
                <a:solidFill>
                  <a:srgbClr val="3333CC"/>
                </a:solidFill>
                <a:latin typeface="华文中宋" panose="02010600040101010101" pitchFamily="2" charset="-122"/>
                <a:ea typeface="华文中宋" panose="02010600040101010101" pitchFamily="2" charset="-122"/>
              </a:rPr>
              <a:t>-&gt;</a:t>
            </a:r>
            <a:r>
              <a:rPr lang="en-US" altLang="zh-CN" sz="1100" dirty="0" err="1">
                <a:solidFill>
                  <a:srgbClr val="3333CC"/>
                </a:solidFill>
                <a:latin typeface="华文中宋" panose="02010600040101010101" pitchFamily="2" charset="-122"/>
                <a:ea typeface="华文中宋" panose="02010600040101010101" pitchFamily="2" charset="-122"/>
              </a:rPr>
              <a:t>ht</a:t>
            </a:r>
            <a:r>
              <a:rPr lang="en-US" altLang="zh-CN" sz="1100" dirty="0">
                <a:solidFill>
                  <a:srgbClr val="3333CC"/>
                </a:solidFill>
                <a:latin typeface="华文中宋" panose="02010600040101010101" pitchFamily="2" charset="-122"/>
                <a:ea typeface="华文中宋" panose="02010600040101010101" pitchFamily="2" charset="-122"/>
              </a:rPr>
              <a:t>[j].</a:t>
            </a:r>
            <a:r>
              <a:rPr lang="en-US" altLang="zh-CN" sz="1100" dirty="0" err="1">
                <a:solidFill>
                  <a:srgbClr val="3333CC"/>
                </a:solidFill>
                <a:latin typeface="华文中宋" panose="02010600040101010101" pitchFamily="2" charset="-122"/>
                <a:ea typeface="华文中宋" panose="02010600040101010101" pitchFamily="2" charset="-122"/>
              </a:rPr>
              <a:t>ww</a:t>
            </a:r>
            <a:r>
              <a:rPr lang="en-US" altLang="zh-CN" sz="1100" dirty="0">
                <a:solidFill>
                  <a:srgbClr val="3333CC"/>
                </a:solidFill>
                <a:latin typeface="华文中宋" panose="02010600040101010101" pitchFamily="2" charset="-122"/>
                <a:ea typeface="华文中宋" panose="02010600040101010101" pitchFamily="2" charset="-122"/>
              </a:rPr>
              <a:t>;   x2 = j; </a:t>
            </a:r>
          </a:p>
          <a:p>
            <a:pPr marR="80210"/>
            <a:r>
              <a:rPr lang="en-US" altLang="zh-CN" sz="1100" dirty="0">
                <a:solidFill>
                  <a:srgbClr val="3333CC"/>
                </a:solidFill>
                <a:latin typeface="华文中宋" panose="02010600040101010101" pitchFamily="2" charset="-122"/>
                <a:ea typeface="华文中宋" panose="02010600040101010101" pitchFamily="2" charset="-122"/>
              </a:rPr>
              <a:t>      }</a:t>
            </a:r>
          </a:p>
          <a:p>
            <a:pPr marR="80210"/>
            <a:endParaRPr lang="en-US" altLang="zh-CN" sz="1100" dirty="0">
              <a:solidFill>
                <a:schemeClr val="bg1">
                  <a:lumMod val="10000"/>
                </a:schemeClr>
              </a:solidFill>
              <a:latin typeface="华文中宋" panose="02010600040101010101" pitchFamily="2" charset="-122"/>
              <a:ea typeface="华文中宋" panose="02010600040101010101" pitchFamily="2" charset="-122"/>
            </a:endParaRPr>
          </a:p>
          <a:p>
            <a:pPr marR="80210"/>
            <a:r>
              <a:rPr lang="en-US" altLang="zh-CN" sz="1100" dirty="0">
                <a:solidFill>
                  <a:schemeClr val="bg1">
                    <a:lumMod val="10000"/>
                  </a:schemeClr>
                </a:solidFill>
                <a:latin typeface="华文中宋" panose="02010600040101010101" pitchFamily="2" charset="-122"/>
                <a:ea typeface="华文中宋" panose="02010600040101010101" pitchFamily="2" charset="-122"/>
              </a:rPr>
              <a:t>      /* </a:t>
            </a:r>
            <a:r>
              <a:rPr lang="zh-CN" altLang="en-US" sz="1100" dirty="0">
                <a:solidFill>
                  <a:schemeClr val="bg1">
                    <a:lumMod val="10000"/>
                  </a:schemeClr>
                </a:solidFill>
                <a:latin typeface="华文中宋" panose="02010600040101010101" pitchFamily="2" charset="-122"/>
                <a:ea typeface="华文中宋" panose="02010600040101010101" pitchFamily="2" charset="-122"/>
              </a:rPr>
              <a:t>构造内部结点*</a:t>
            </a:r>
            <a:r>
              <a:rPr lang="en-US" altLang="zh-CN" sz="1100" dirty="0">
                <a:solidFill>
                  <a:schemeClr val="bg1">
                    <a:lumMod val="10000"/>
                  </a:schemeClr>
                </a:solidFill>
                <a:latin typeface="华文中宋" panose="02010600040101010101" pitchFamily="2" charset="-122"/>
                <a:ea typeface="华文中宋" panose="02010600040101010101" pitchFamily="2" charset="-122"/>
              </a:rPr>
              <a:t>/</a:t>
            </a:r>
          </a:p>
          <a:p>
            <a:pPr marR="80210"/>
            <a:r>
              <a:rPr lang="en-US" altLang="zh-CN" sz="1100" dirty="0">
                <a:solidFill>
                  <a:srgbClr val="FF0000"/>
                </a:solidFill>
                <a:latin typeface="华文中宋" panose="02010600040101010101" pitchFamily="2" charset="-122"/>
                <a:ea typeface="华文中宋" panose="02010600040101010101" pitchFamily="2" charset="-122"/>
              </a:rPr>
              <a:t>     </a:t>
            </a:r>
            <a:r>
              <a:rPr lang="en-US" altLang="zh-CN" sz="1100" dirty="0" err="1">
                <a:solidFill>
                  <a:srgbClr val="FF0000"/>
                </a:solidFill>
                <a:latin typeface="华文中宋" panose="02010600040101010101" pitchFamily="2" charset="-122"/>
                <a:ea typeface="华文中宋" panose="02010600040101010101" pitchFamily="2" charset="-122"/>
              </a:rPr>
              <a:t>pht</a:t>
            </a:r>
            <a:r>
              <a:rPr lang="en-US" altLang="zh-CN" sz="1100" dirty="0">
                <a:solidFill>
                  <a:srgbClr val="FF0000"/>
                </a:solidFill>
                <a:latin typeface="华文中宋" panose="02010600040101010101" pitchFamily="2" charset="-122"/>
                <a:ea typeface="华文中宋" panose="02010600040101010101" pitchFamily="2" charset="-122"/>
              </a:rPr>
              <a:t>-&gt;</a:t>
            </a:r>
            <a:r>
              <a:rPr lang="en-US" altLang="zh-CN" sz="1100" dirty="0" err="1">
                <a:solidFill>
                  <a:srgbClr val="FF0000"/>
                </a:solidFill>
                <a:latin typeface="华文中宋" panose="02010600040101010101" pitchFamily="2" charset="-122"/>
                <a:ea typeface="华文中宋" panose="02010600040101010101" pitchFamily="2" charset="-122"/>
              </a:rPr>
              <a:t>ht</a:t>
            </a:r>
            <a:r>
              <a:rPr lang="en-US" altLang="zh-CN" sz="1100" dirty="0">
                <a:solidFill>
                  <a:srgbClr val="FF0000"/>
                </a:solidFill>
                <a:latin typeface="华文中宋" panose="02010600040101010101" pitchFamily="2" charset="-122"/>
                <a:ea typeface="华文中宋" panose="02010600040101010101" pitchFamily="2" charset="-122"/>
              </a:rPr>
              <a:t>[</a:t>
            </a:r>
            <a:r>
              <a:rPr lang="en-US" altLang="zh-CN" sz="1100" dirty="0" err="1">
                <a:solidFill>
                  <a:srgbClr val="FF0000"/>
                </a:solidFill>
                <a:latin typeface="华文中宋" panose="02010600040101010101" pitchFamily="2" charset="-122"/>
                <a:ea typeface="华文中宋" panose="02010600040101010101" pitchFamily="2" charset="-122"/>
              </a:rPr>
              <a:t>m+i</a:t>
            </a:r>
            <a:r>
              <a:rPr lang="en-US" altLang="zh-CN" sz="1100" dirty="0">
                <a:solidFill>
                  <a:srgbClr val="FF0000"/>
                </a:solidFill>
                <a:latin typeface="华文中宋" panose="02010600040101010101" pitchFamily="2" charset="-122"/>
                <a:ea typeface="华文中宋" panose="02010600040101010101" pitchFamily="2" charset="-122"/>
              </a:rPr>
              <a:t>].</a:t>
            </a:r>
            <a:r>
              <a:rPr lang="en-US" altLang="zh-CN" sz="1100" dirty="0" err="1">
                <a:solidFill>
                  <a:srgbClr val="FF0000"/>
                </a:solidFill>
                <a:latin typeface="华文中宋" panose="02010600040101010101" pitchFamily="2" charset="-122"/>
                <a:ea typeface="华文中宋" panose="02010600040101010101" pitchFamily="2" charset="-122"/>
              </a:rPr>
              <a:t>ww</a:t>
            </a:r>
            <a:r>
              <a:rPr lang="en-US" altLang="zh-CN" sz="1100" dirty="0">
                <a:solidFill>
                  <a:srgbClr val="FF0000"/>
                </a:solidFill>
                <a:latin typeface="华文中宋" panose="02010600040101010101" pitchFamily="2" charset="-122"/>
                <a:ea typeface="华文中宋" panose="02010600040101010101" pitchFamily="2" charset="-122"/>
              </a:rPr>
              <a:t> = m1 + m2; </a:t>
            </a:r>
          </a:p>
          <a:p>
            <a:pPr marR="80210"/>
            <a:r>
              <a:rPr lang="en-US" altLang="zh-CN" sz="1100" dirty="0">
                <a:solidFill>
                  <a:srgbClr val="FF0000"/>
                </a:solidFill>
                <a:latin typeface="华文中宋" panose="02010600040101010101" pitchFamily="2" charset="-122"/>
                <a:ea typeface="华文中宋" panose="02010600040101010101" pitchFamily="2" charset="-122"/>
              </a:rPr>
              <a:t>     </a:t>
            </a:r>
            <a:r>
              <a:rPr lang="en-US" altLang="zh-CN" sz="1100" dirty="0" err="1">
                <a:solidFill>
                  <a:srgbClr val="FF0000"/>
                </a:solidFill>
                <a:latin typeface="华文中宋" panose="02010600040101010101" pitchFamily="2" charset="-122"/>
                <a:ea typeface="华文中宋" panose="02010600040101010101" pitchFamily="2" charset="-122"/>
              </a:rPr>
              <a:t>pht</a:t>
            </a:r>
            <a:r>
              <a:rPr lang="en-US" altLang="zh-CN" sz="1100" dirty="0">
                <a:solidFill>
                  <a:srgbClr val="FF0000"/>
                </a:solidFill>
                <a:latin typeface="华文中宋" panose="02010600040101010101" pitchFamily="2" charset="-122"/>
                <a:ea typeface="华文中宋" panose="02010600040101010101" pitchFamily="2" charset="-122"/>
              </a:rPr>
              <a:t>-&gt;</a:t>
            </a:r>
            <a:r>
              <a:rPr lang="en-US" altLang="zh-CN" sz="1100" dirty="0" err="1">
                <a:solidFill>
                  <a:srgbClr val="FF0000"/>
                </a:solidFill>
                <a:latin typeface="华文中宋" panose="02010600040101010101" pitchFamily="2" charset="-122"/>
                <a:ea typeface="华文中宋" panose="02010600040101010101" pitchFamily="2" charset="-122"/>
              </a:rPr>
              <a:t>ht</a:t>
            </a:r>
            <a:r>
              <a:rPr lang="en-US" altLang="zh-CN" sz="1100" dirty="0">
                <a:solidFill>
                  <a:srgbClr val="FF0000"/>
                </a:solidFill>
                <a:latin typeface="华文中宋" panose="02010600040101010101" pitchFamily="2" charset="-122"/>
                <a:ea typeface="华文中宋" panose="02010600040101010101" pitchFamily="2" charset="-122"/>
              </a:rPr>
              <a:t>[</a:t>
            </a:r>
            <a:r>
              <a:rPr lang="en-US" altLang="zh-CN" sz="1100" dirty="0" err="1">
                <a:solidFill>
                  <a:srgbClr val="FF0000"/>
                </a:solidFill>
                <a:latin typeface="华文中宋" panose="02010600040101010101" pitchFamily="2" charset="-122"/>
                <a:ea typeface="华文中宋" panose="02010600040101010101" pitchFamily="2" charset="-122"/>
              </a:rPr>
              <a:t>m+i</a:t>
            </a:r>
            <a:r>
              <a:rPr lang="en-US" altLang="zh-CN" sz="1100" dirty="0">
                <a:solidFill>
                  <a:srgbClr val="FF0000"/>
                </a:solidFill>
                <a:latin typeface="华文中宋" panose="02010600040101010101" pitchFamily="2" charset="-122"/>
                <a:ea typeface="华文中宋" panose="02010600040101010101" pitchFamily="2" charset="-122"/>
              </a:rPr>
              <a:t>].</a:t>
            </a:r>
            <a:r>
              <a:rPr lang="en-US" altLang="zh-CN" sz="1100" dirty="0" err="1">
                <a:solidFill>
                  <a:srgbClr val="FF0000"/>
                </a:solidFill>
                <a:latin typeface="华文中宋" panose="02010600040101010101" pitchFamily="2" charset="-122"/>
                <a:ea typeface="华文中宋" panose="02010600040101010101" pitchFamily="2" charset="-122"/>
              </a:rPr>
              <a:t>llink</a:t>
            </a:r>
            <a:r>
              <a:rPr lang="en-US" altLang="zh-CN" sz="1100" dirty="0">
                <a:solidFill>
                  <a:srgbClr val="FF0000"/>
                </a:solidFill>
                <a:latin typeface="华文中宋" panose="02010600040101010101" pitchFamily="2" charset="-122"/>
                <a:ea typeface="华文中宋" panose="02010600040101010101" pitchFamily="2" charset="-122"/>
              </a:rPr>
              <a:t> = x1; </a:t>
            </a:r>
          </a:p>
          <a:p>
            <a:pPr marR="80210"/>
            <a:r>
              <a:rPr lang="en-US" altLang="zh-CN" sz="1100" dirty="0">
                <a:solidFill>
                  <a:srgbClr val="FF0000"/>
                </a:solidFill>
                <a:latin typeface="华文中宋" panose="02010600040101010101" pitchFamily="2" charset="-122"/>
                <a:ea typeface="华文中宋" panose="02010600040101010101" pitchFamily="2" charset="-122"/>
              </a:rPr>
              <a:t>     </a:t>
            </a:r>
            <a:r>
              <a:rPr lang="en-US" altLang="zh-CN" sz="1100" dirty="0" err="1">
                <a:solidFill>
                  <a:srgbClr val="FF0000"/>
                </a:solidFill>
                <a:latin typeface="华文中宋" panose="02010600040101010101" pitchFamily="2" charset="-122"/>
                <a:ea typeface="华文中宋" panose="02010600040101010101" pitchFamily="2" charset="-122"/>
              </a:rPr>
              <a:t>pht</a:t>
            </a:r>
            <a:r>
              <a:rPr lang="en-US" altLang="zh-CN" sz="1100" dirty="0">
                <a:solidFill>
                  <a:srgbClr val="FF0000"/>
                </a:solidFill>
                <a:latin typeface="华文中宋" panose="02010600040101010101" pitchFamily="2" charset="-122"/>
                <a:ea typeface="华文中宋" panose="02010600040101010101" pitchFamily="2" charset="-122"/>
              </a:rPr>
              <a:t>-&gt;</a:t>
            </a:r>
            <a:r>
              <a:rPr lang="en-US" altLang="zh-CN" sz="1100" dirty="0" err="1">
                <a:solidFill>
                  <a:srgbClr val="FF0000"/>
                </a:solidFill>
                <a:latin typeface="华文中宋" panose="02010600040101010101" pitchFamily="2" charset="-122"/>
                <a:ea typeface="华文中宋" panose="02010600040101010101" pitchFamily="2" charset="-122"/>
              </a:rPr>
              <a:t>ht</a:t>
            </a:r>
            <a:r>
              <a:rPr lang="en-US" altLang="zh-CN" sz="1100" dirty="0">
                <a:solidFill>
                  <a:srgbClr val="FF0000"/>
                </a:solidFill>
                <a:latin typeface="华文中宋" panose="02010600040101010101" pitchFamily="2" charset="-122"/>
                <a:ea typeface="华文中宋" panose="02010600040101010101" pitchFamily="2" charset="-122"/>
              </a:rPr>
              <a:t>[</a:t>
            </a:r>
            <a:r>
              <a:rPr lang="en-US" altLang="zh-CN" sz="1100" dirty="0" err="1">
                <a:solidFill>
                  <a:srgbClr val="FF0000"/>
                </a:solidFill>
                <a:latin typeface="华文中宋" panose="02010600040101010101" pitchFamily="2" charset="-122"/>
                <a:ea typeface="华文中宋" panose="02010600040101010101" pitchFamily="2" charset="-122"/>
              </a:rPr>
              <a:t>m+i</a:t>
            </a:r>
            <a:r>
              <a:rPr lang="en-US" altLang="zh-CN" sz="1100" dirty="0">
                <a:solidFill>
                  <a:srgbClr val="FF0000"/>
                </a:solidFill>
                <a:latin typeface="华文中宋" panose="02010600040101010101" pitchFamily="2" charset="-122"/>
                <a:ea typeface="华文中宋" panose="02010600040101010101" pitchFamily="2" charset="-122"/>
              </a:rPr>
              <a:t>].</a:t>
            </a:r>
            <a:r>
              <a:rPr lang="en-US" altLang="zh-CN" sz="1100" dirty="0" err="1">
                <a:solidFill>
                  <a:srgbClr val="FF0000"/>
                </a:solidFill>
                <a:latin typeface="华文中宋" panose="02010600040101010101" pitchFamily="2" charset="-122"/>
                <a:ea typeface="华文中宋" panose="02010600040101010101" pitchFamily="2" charset="-122"/>
              </a:rPr>
              <a:t>rlink</a:t>
            </a:r>
            <a:r>
              <a:rPr lang="en-US" altLang="zh-CN" sz="1100" dirty="0">
                <a:solidFill>
                  <a:srgbClr val="FF0000"/>
                </a:solidFill>
                <a:latin typeface="华文中宋" panose="02010600040101010101" pitchFamily="2" charset="-122"/>
                <a:ea typeface="华文中宋" panose="02010600040101010101" pitchFamily="2" charset="-122"/>
              </a:rPr>
              <a:t> = x2;</a:t>
            </a:r>
          </a:p>
          <a:p>
            <a:pPr marR="80210"/>
            <a:endParaRPr lang="en-US" altLang="zh-CN" sz="1100" dirty="0">
              <a:solidFill>
                <a:srgbClr val="FF0000"/>
              </a:solidFill>
              <a:latin typeface="华文中宋" panose="02010600040101010101" pitchFamily="2" charset="-122"/>
              <a:ea typeface="华文中宋" panose="02010600040101010101" pitchFamily="2" charset="-122"/>
            </a:endParaRPr>
          </a:p>
          <a:p>
            <a:pPr marR="80210"/>
            <a:r>
              <a:rPr lang="en-US" altLang="zh-CN" sz="1100" dirty="0">
                <a:solidFill>
                  <a:srgbClr val="FF0000"/>
                </a:solidFill>
                <a:latin typeface="华文中宋" panose="02010600040101010101" pitchFamily="2" charset="-122"/>
                <a:ea typeface="华文中宋" panose="02010600040101010101" pitchFamily="2" charset="-122"/>
              </a:rPr>
              <a:t>    </a:t>
            </a:r>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rgbClr val="FF0000"/>
                </a:solidFill>
                <a:latin typeface="华文中宋" panose="02010600040101010101" pitchFamily="2" charset="-122"/>
                <a:ea typeface="华文中宋" panose="02010600040101010101" pitchFamily="2" charset="-122"/>
              </a:rPr>
              <a:t>pht</a:t>
            </a:r>
            <a:r>
              <a:rPr lang="en-US" altLang="zh-CN" sz="1100" dirty="0">
                <a:solidFill>
                  <a:srgbClr val="FF0000"/>
                </a:solidFill>
                <a:latin typeface="华文中宋" panose="02010600040101010101" pitchFamily="2" charset="-122"/>
                <a:ea typeface="华文中宋" panose="02010600040101010101" pitchFamily="2" charset="-122"/>
              </a:rPr>
              <a:t>-&gt;</a:t>
            </a:r>
            <a:r>
              <a:rPr lang="en-US" altLang="zh-CN" sz="1100" dirty="0" err="1">
                <a:solidFill>
                  <a:srgbClr val="FF0000"/>
                </a:solidFill>
                <a:latin typeface="华文中宋" panose="02010600040101010101" pitchFamily="2" charset="-122"/>
                <a:ea typeface="华文中宋" panose="02010600040101010101" pitchFamily="2" charset="-122"/>
              </a:rPr>
              <a:t>ht</a:t>
            </a:r>
            <a:r>
              <a:rPr lang="en-US" altLang="zh-CN" sz="1100" dirty="0">
                <a:solidFill>
                  <a:srgbClr val="FF0000"/>
                </a:solidFill>
                <a:latin typeface="华文中宋" panose="02010600040101010101" pitchFamily="2" charset="-122"/>
                <a:ea typeface="华文中宋" panose="02010600040101010101" pitchFamily="2" charset="-122"/>
              </a:rPr>
              <a:t>[x1].parent = m + </a:t>
            </a:r>
            <a:r>
              <a:rPr lang="en-US" altLang="zh-CN" sz="1100" dirty="0" err="1">
                <a:solidFill>
                  <a:srgbClr val="FF0000"/>
                </a:solidFill>
                <a:latin typeface="华文中宋" panose="02010600040101010101" pitchFamily="2" charset="-122"/>
                <a:ea typeface="华文中宋" panose="02010600040101010101" pitchFamily="2" charset="-122"/>
              </a:rPr>
              <a:t>i</a:t>
            </a:r>
            <a:r>
              <a:rPr lang="en-US" altLang="zh-CN" sz="1100" dirty="0">
                <a:solidFill>
                  <a:srgbClr val="FF0000"/>
                </a:solidFill>
                <a:latin typeface="华文中宋" panose="02010600040101010101" pitchFamily="2" charset="-122"/>
                <a:ea typeface="华文中宋" panose="02010600040101010101" pitchFamily="2" charset="-122"/>
              </a:rPr>
              <a:t>; </a:t>
            </a:r>
          </a:p>
          <a:p>
            <a:pPr marR="80210"/>
            <a:r>
              <a:rPr lang="en-US" altLang="zh-CN" sz="1100" dirty="0">
                <a:solidFill>
                  <a:srgbClr val="FF0000"/>
                </a:solidFill>
                <a:latin typeface="华文中宋" panose="02010600040101010101" pitchFamily="2" charset="-122"/>
                <a:ea typeface="华文中宋" panose="02010600040101010101" pitchFamily="2" charset="-122"/>
              </a:rPr>
              <a:t>     </a:t>
            </a:r>
            <a:r>
              <a:rPr lang="en-US" altLang="zh-CN" sz="1100" dirty="0" err="1">
                <a:solidFill>
                  <a:srgbClr val="FF0000"/>
                </a:solidFill>
                <a:latin typeface="华文中宋" panose="02010600040101010101" pitchFamily="2" charset="-122"/>
                <a:ea typeface="华文中宋" panose="02010600040101010101" pitchFamily="2" charset="-122"/>
              </a:rPr>
              <a:t>pht</a:t>
            </a:r>
            <a:r>
              <a:rPr lang="en-US" altLang="zh-CN" sz="1100" dirty="0">
                <a:solidFill>
                  <a:srgbClr val="FF0000"/>
                </a:solidFill>
                <a:latin typeface="华文中宋" panose="02010600040101010101" pitchFamily="2" charset="-122"/>
                <a:ea typeface="华文中宋" panose="02010600040101010101" pitchFamily="2" charset="-122"/>
              </a:rPr>
              <a:t>-&gt;</a:t>
            </a:r>
            <a:r>
              <a:rPr lang="en-US" altLang="zh-CN" sz="1100" dirty="0" err="1">
                <a:solidFill>
                  <a:srgbClr val="FF0000"/>
                </a:solidFill>
                <a:latin typeface="华文中宋" panose="02010600040101010101" pitchFamily="2" charset="-122"/>
                <a:ea typeface="华文中宋" panose="02010600040101010101" pitchFamily="2" charset="-122"/>
              </a:rPr>
              <a:t>ht</a:t>
            </a:r>
            <a:r>
              <a:rPr lang="en-US" altLang="zh-CN" sz="1100" dirty="0">
                <a:solidFill>
                  <a:srgbClr val="FF0000"/>
                </a:solidFill>
                <a:latin typeface="华文中宋" panose="02010600040101010101" pitchFamily="2" charset="-122"/>
                <a:ea typeface="华文中宋" panose="02010600040101010101" pitchFamily="2" charset="-122"/>
              </a:rPr>
              <a:t>[x2].parent = m + </a:t>
            </a:r>
            <a:r>
              <a:rPr lang="en-US" altLang="zh-CN" sz="1100" dirty="0" err="1">
                <a:solidFill>
                  <a:srgbClr val="FF0000"/>
                </a:solidFill>
                <a:latin typeface="华文中宋" panose="02010600040101010101" pitchFamily="2" charset="-122"/>
                <a:ea typeface="华文中宋" panose="02010600040101010101" pitchFamily="2" charset="-122"/>
              </a:rPr>
              <a:t>i</a:t>
            </a:r>
            <a:r>
              <a:rPr lang="en-US" altLang="zh-CN" sz="1100" dirty="0">
                <a:solidFill>
                  <a:srgbClr val="FF0000"/>
                </a:solidFill>
                <a:latin typeface="华文中宋" panose="02010600040101010101" pitchFamily="2" charset="-122"/>
                <a:ea typeface="华文中宋" panose="02010600040101010101" pitchFamily="2" charset="-122"/>
              </a:rPr>
              <a:t>;</a:t>
            </a:r>
          </a:p>
          <a:p>
            <a:pPr marR="8021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endParaRPr lang="zh-CN" altLang="en-US" sz="1100" dirty="0">
              <a:solidFill>
                <a:schemeClr val="bg1">
                  <a:lumMod val="10000"/>
                </a:schemeClr>
              </a:solidFill>
              <a:latin typeface="华文中宋" panose="02010600040101010101" pitchFamily="2" charset="-122"/>
              <a:ea typeface="华文中宋" panose="02010600040101010101" pitchFamily="2" charset="-122"/>
            </a:endParaRPr>
          </a:p>
          <a:p>
            <a:pPr marR="80210"/>
            <a:r>
              <a:rPr lang="en-US" altLang="zh-CN" sz="1100" dirty="0">
                <a:solidFill>
                  <a:schemeClr val="bg1">
                    <a:lumMod val="10000"/>
                  </a:schemeClr>
                </a:solidFill>
                <a:latin typeface="华文中宋" panose="02010600040101010101" pitchFamily="2" charset="-122"/>
                <a:ea typeface="华文中宋" panose="02010600040101010101" pitchFamily="2" charset="-122"/>
              </a:rPr>
              <a:t>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-&gt;root = 2*m -2; </a:t>
            </a:r>
          </a:p>
          <a:p>
            <a:pPr marR="80210"/>
            <a:r>
              <a:rPr lang="en-US" altLang="zh-CN" sz="1100" dirty="0">
                <a:solidFill>
                  <a:schemeClr val="bg1">
                    <a:lumMod val="10000"/>
                  </a:schemeClr>
                </a:solidFill>
                <a:latin typeface="华文中宋" panose="02010600040101010101" pitchFamily="2" charset="-122"/>
                <a:ea typeface="华文中宋" panose="02010600040101010101" pitchFamily="2" charset="-122"/>
              </a:rPr>
              <a:t>   return </a:t>
            </a:r>
            <a:r>
              <a:rPr lang="en-US" altLang="zh-CN" sz="1100" dirty="0" err="1">
                <a:solidFill>
                  <a:schemeClr val="bg1">
                    <a:lumMod val="10000"/>
                  </a:schemeClr>
                </a:solidFill>
                <a:latin typeface="华文中宋" panose="02010600040101010101" pitchFamily="2" charset="-122"/>
                <a:ea typeface="华文中宋" panose="02010600040101010101" pitchFamily="2" charset="-122"/>
              </a:rPr>
              <a:t>pht</a:t>
            </a:r>
            <a:r>
              <a:rPr lang="en-US" altLang="zh-CN" sz="1100" dirty="0">
                <a:solidFill>
                  <a:schemeClr val="bg1">
                    <a:lumMod val="10000"/>
                  </a:schemeClr>
                </a:solidFill>
                <a:latin typeface="华文中宋" panose="02010600040101010101" pitchFamily="2" charset="-122"/>
                <a:ea typeface="华文中宋" panose="02010600040101010101" pitchFamily="2" charset="-122"/>
              </a:rPr>
              <a:t>;</a:t>
            </a:r>
          </a:p>
          <a:p>
            <a:pPr marR="80210"/>
            <a:r>
              <a:rPr lang="en-US" altLang="zh-CN" sz="1100" dirty="0">
                <a:solidFill>
                  <a:schemeClr val="bg1">
                    <a:lumMod val="10000"/>
                  </a:schemeClr>
                </a:solidFill>
                <a:latin typeface="华文中宋" panose="02010600040101010101" pitchFamily="2" charset="-122"/>
                <a:ea typeface="华文中宋" panose="02010600040101010101" pitchFamily="2" charset="-122"/>
              </a:rPr>
              <a:t>}</a:t>
            </a:r>
            <a:endParaRPr lang="zh-CN" altLang="en-US" sz="1100" dirty="0">
              <a:solidFill>
                <a:schemeClr val="bg1">
                  <a:lumMod val="10000"/>
                </a:schemeClr>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51934957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哈夫曼树的应用：哈夫曼编码</a:t>
            </a:r>
          </a:p>
        </p:txBody>
      </p:sp>
      <p:sp>
        <p:nvSpPr>
          <p:cNvPr id="3" name="内容占位符 2"/>
          <p:cNvSpPr>
            <a:spLocks noGrp="1"/>
          </p:cNvSpPr>
          <p:nvPr>
            <p:ph idx="1"/>
          </p:nvPr>
        </p:nvSpPr>
        <p:spPr>
          <a:xfrm>
            <a:off x="452354" y="1341439"/>
            <a:ext cx="8691646" cy="3332162"/>
          </a:xfrm>
        </p:spPr>
        <p:txBody>
          <a:bodyPr/>
          <a:lstStyle/>
          <a:p>
            <a:r>
              <a:rPr lang="zh-CN" altLang="en-US" dirty="0"/>
              <a:t>设</a:t>
            </a:r>
            <a:r>
              <a:rPr lang="en-US" altLang="zh-CN" dirty="0"/>
              <a:t>d={d</a:t>
            </a:r>
            <a:r>
              <a:rPr lang="en-US" altLang="zh-CN" baseline="-25000" dirty="0"/>
              <a:t>1</a:t>
            </a:r>
            <a:r>
              <a:rPr lang="en-US" altLang="zh-CN" dirty="0"/>
              <a:t>, d</a:t>
            </a:r>
            <a:r>
              <a:rPr lang="en-US" altLang="zh-CN" baseline="-25000" dirty="0"/>
              <a:t>2</a:t>
            </a:r>
            <a:r>
              <a:rPr lang="en-US" altLang="zh-CN" dirty="0"/>
              <a:t>, … , </a:t>
            </a:r>
            <a:r>
              <a:rPr lang="en-US" altLang="zh-CN" dirty="0" err="1"/>
              <a:t>d</a:t>
            </a:r>
            <a:r>
              <a:rPr lang="en-US" altLang="zh-CN" baseline="-25000" dirty="0" err="1"/>
              <a:t>n</a:t>
            </a:r>
            <a:r>
              <a:rPr lang="en-US" altLang="zh-CN" dirty="0"/>
              <a:t>}</a:t>
            </a:r>
            <a:r>
              <a:rPr lang="zh-CN" altLang="en-US" dirty="0"/>
              <a:t>为需要编码的字符集合</a:t>
            </a:r>
            <a:r>
              <a:rPr lang="en-US" altLang="zh-CN" dirty="0"/>
              <a:t>, w={w</a:t>
            </a:r>
            <a:r>
              <a:rPr lang="en-US" altLang="zh-CN" baseline="-25000" dirty="0"/>
              <a:t>1</a:t>
            </a:r>
            <a:r>
              <a:rPr lang="en-US" altLang="zh-CN" dirty="0"/>
              <a:t>, w</a:t>
            </a:r>
            <a:r>
              <a:rPr lang="en-US" altLang="zh-CN" baseline="-25000" dirty="0"/>
              <a:t>2</a:t>
            </a:r>
            <a:r>
              <a:rPr lang="en-US" altLang="zh-CN" dirty="0"/>
              <a:t>, …,w</a:t>
            </a:r>
            <a:r>
              <a:rPr lang="en-US" altLang="zh-CN" baseline="-25000" dirty="0"/>
              <a:t>n</a:t>
            </a:r>
            <a:r>
              <a:rPr lang="en-US" altLang="zh-CN" dirty="0"/>
              <a:t>}</a:t>
            </a:r>
            <a:r>
              <a:rPr lang="zh-CN" altLang="en-US" dirty="0"/>
              <a:t>为</a:t>
            </a:r>
            <a:r>
              <a:rPr lang="en-US" altLang="zh-CN" dirty="0"/>
              <a:t>d</a:t>
            </a:r>
            <a:r>
              <a:rPr lang="zh-CN" altLang="en-US" dirty="0"/>
              <a:t>中各字符出现的频率</a:t>
            </a:r>
          </a:p>
          <a:p>
            <a:endParaRPr lang="en-US" altLang="zh-CN" i="1" dirty="0"/>
          </a:p>
          <a:p>
            <a:r>
              <a:rPr lang="zh-CN" altLang="en-US" dirty="0"/>
              <a:t>对</a:t>
            </a:r>
            <a:r>
              <a:rPr lang="en-US" altLang="zh-CN" dirty="0"/>
              <a:t>d</a:t>
            </a:r>
            <a:r>
              <a:rPr lang="zh-CN" altLang="en-US" dirty="0"/>
              <a:t>中字符进行二进制编码满足</a:t>
            </a:r>
            <a:r>
              <a:rPr lang="zh-CN" altLang="en-US" dirty="0">
                <a:solidFill>
                  <a:srgbClr val="3333CC"/>
                </a:solidFill>
              </a:rPr>
              <a:t>最优前缀编码</a:t>
            </a:r>
            <a:r>
              <a:rPr lang="en-US" altLang="zh-CN" dirty="0"/>
              <a:t>, </a:t>
            </a:r>
            <a:r>
              <a:rPr lang="zh-CN" altLang="en-US" dirty="0"/>
              <a:t>是指</a:t>
            </a:r>
            <a:endParaRPr lang="en-US" altLang="zh-CN" dirty="0"/>
          </a:p>
          <a:p>
            <a:pPr lvl="1"/>
            <a:r>
              <a:rPr lang="zh-CN" altLang="en-US" dirty="0"/>
              <a:t>按照给出的编码传输文件时</a:t>
            </a:r>
            <a:r>
              <a:rPr lang="en-US" altLang="zh-CN" dirty="0"/>
              <a:t>	</a:t>
            </a:r>
            <a:r>
              <a:rPr lang="zh-CN" altLang="en-US" dirty="0"/>
              <a:t>，通讯编码平均总长最短</a:t>
            </a:r>
            <a:endParaRPr lang="en-US" altLang="zh-CN" dirty="0"/>
          </a:p>
          <a:p>
            <a:pPr lvl="1"/>
            <a:r>
              <a:rPr lang="zh-CN" altLang="en-US" dirty="0"/>
              <a:t>对任意</a:t>
            </a:r>
            <a:r>
              <a:rPr lang="en-US" altLang="zh-CN" dirty="0"/>
              <a:t>d</a:t>
            </a:r>
            <a:r>
              <a:rPr lang="en-US" altLang="zh-CN" baseline="-25000" dirty="0"/>
              <a:t>i</a:t>
            </a:r>
            <a:r>
              <a:rPr lang="zh-CN" altLang="en-US" dirty="0"/>
              <a:t>≠</a:t>
            </a:r>
            <a:r>
              <a:rPr lang="en-US" altLang="zh-CN" dirty="0" err="1"/>
              <a:t>d</a:t>
            </a:r>
            <a:r>
              <a:rPr lang="en-US" altLang="zh-CN" baseline="-25000" dirty="0" err="1"/>
              <a:t>j</a:t>
            </a:r>
            <a:r>
              <a:rPr lang="en-US" altLang="zh-CN" dirty="0"/>
              <a:t>,</a:t>
            </a:r>
            <a:r>
              <a:rPr lang="zh-CN" altLang="en-US" dirty="0"/>
              <a:t> </a:t>
            </a:r>
            <a:r>
              <a:rPr lang="en-US" altLang="zh-CN" dirty="0"/>
              <a:t>d</a:t>
            </a:r>
            <a:r>
              <a:rPr lang="en-US" altLang="zh-CN" baseline="-25000" dirty="0"/>
              <a:t>i</a:t>
            </a:r>
            <a:r>
              <a:rPr lang="zh-CN" altLang="en-US" dirty="0"/>
              <a:t>的编码不可能是</a:t>
            </a:r>
            <a:r>
              <a:rPr lang="en-US" altLang="zh-CN" dirty="0" err="1"/>
              <a:t>d</a:t>
            </a:r>
            <a:r>
              <a:rPr lang="en-US" altLang="zh-CN" baseline="-25000" dirty="0" err="1"/>
              <a:t>j</a:t>
            </a:r>
            <a:r>
              <a:rPr lang="zh-CN" altLang="en-US" dirty="0"/>
              <a:t>的编码的开始部分（前缀）</a:t>
            </a:r>
            <a:endParaRPr lang="en-US" altLang="zh-CN" dirty="0"/>
          </a:p>
        </p:txBody>
      </p:sp>
    </p:spTree>
    <p:extLst>
      <p:ext uri="{BB962C8B-B14F-4D97-AF65-F5344CB8AC3E}">
        <p14:creationId xmlns:p14="http://schemas.microsoft.com/office/powerpoint/2010/main" val="339581850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哈夫曼树的应用：哈夫曼编码</a:t>
            </a:r>
          </a:p>
        </p:txBody>
      </p:sp>
      <p:sp>
        <p:nvSpPr>
          <p:cNvPr id="3" name="内容占位符 2"/>
          <p:cNvSpPr>
            <a:spLocks noGrp="1"/>
          </p:cNvSpPr>
          <p:nvPr>
            <p:ph idx="1"/>
          </p:nvPr>
        </p:nvSpPr>
        <p:spPr>
          <a:xfrm>
            <a:off x="452353" y="1341438"/>
            <a:ext cx="8459417" cy="4986791"/>
          </a:xfrm>
        </p:spPr>
        <p:txBody>
          <a:bodyPr/>
          <a:lstStyle/>
          <a:p>
            <a:r>
              <a:rPr lang="zh-CN" altLang="en-US" dirty="0"/>
              <a:t>以字符</a:t>
            </a:r>
            <a:r>
              <a:rPr lang="en-US" altLang="zh-CN" dirty="0"/>
              <a:t>d</a:t>
            </a:r>
            <a:r>
              <a:rPr lang="en-US" altLang="zh-CN" baseline="-25000" dirty="0"/>
              <a:t>1</a:t>
            </a:r>
            <a:r>
              <a:rPr lang="en-US" altLang="zh-CN" dirty="0"/>
              <a:t>, d</a:t>
            </a:r>
            <a:r>
              <a:rPr lang="en-US" altLang="zh-CN" baseline="-25000" dirty="0"/>
              <a:t>2</a:t>
            </a:r>
            <a:r>
              <a:rPr lang="en-US" altLang="zh-CN" dirty="0"/>
              <a:t>, …, </a:t>
            </a:r>
            <a:r>
              <a:rPr lang="en-US" altLang="zh-CN" dirty="0" err="1"/>
              <a:t>d</a:t>
            </a:r>
            <a:r>
              <a:rPr lang="en-US" altLang="zh-CN" baseline="-25000" dirty="0" err="1"/>
              <a:t>n</a:t>
            </a:r>
            <a:r>
              <a:rPr lang="zh-CN" altLang="en-US" dirty="0"/>
              <a:t>为外部结点，</a:t>
            </a:r>
            <a:r>
              <a:rPr lang="en-US" altLang="zh-CN" dirty="0"/>
              <a:t>w</a:t>
            </a:r>
            <a:r>
              <a:rPr lang="en-US" altLang="zh-CN" baseline="-25000" dirty="0"/>
              <a:t>1</a:t>
            </a:r>
            <a:r>
              <a:rPr lang="en-US" altLang="zh-CN" dirty="0"/>
              <a:t>, w</a:t>
            </a:r>
            <a:r>
              <a:rPr lang="en-US" altLang="zh-CN" baseline="-25000" dirty="0"/>
              <a:t>2</a:t>
            </a:r>
            <a:r>
              <a:rPr lang="en-US" altLang="zh-CN" dirty="0"/>
              <a:t>, …, </a:t>
            </a:r>
            <a:r>
              <a:rPr lang="en-US" altLang="zh-CN" dirty="0" err="1"/>
              <a:t>w</a:t>
            </a:r>
            <a:r>
              <a:rPr lang="en-US" altLang="zh-CN" baseline="-25000" dirty="0" err="1"/>
              <a:t>n</a:t>
            </a:r>
            <a:r>
              <a:rPr lang="zh-CN" altLang="en-US" dirty="0"/>
              <a:t>分别作为这</a:t>
            </a:r>
            <a:r>
              <a:rPr lang="en-US" altLang="zh-CN" dirty="0"/>
              <a:t>n</a:t>
            </a:r>
            <a:r>
              <a:rPr lang="zh-CN" altLang="en-US" dirty="0"/>
              <a:t>个外部结点的权，构造一棵哈夫曼树</a:t>
            </a:r>
            <a:endParaRPr lang="en-US" altLang="zh-CN" dirty="0"/>
          </a:p>
          <a:p>
            <a:endParaRPr lang="zh-CN" altLang="en-US" dirty="0"/>
          </a:p>
          <a:p>
            <a:r>
              <a:rPr lang="zh-CN" altLang="en-US" dirty="0"/>
              <a:t>在得到的哈夫曼树中，将所有从一个结点引向其左孩子结点的边标上二进制数字</a:t>
            </a:r>
            <a:r>
              <a:rPr lang="en-US" altLang="zh-CN" dirty="0"/>
              <a:t>0</a:t>
            </a:r>
            <a:r>
              <a:rPr lang="zh-CN" altLang="en-US" dirty="0"/>
              <a:t>，引向其右孩子结点的边标注二进制数字</a:t>
            </a:r>
            <a:r>
              <a:rPr lang="en-US" altLang="zh-CN" dirty="0"/>
              <a:t>1</a:t>
            </a:r>
          </a:p>
          <a:p>
            <a:endParaRPr lang="zh-CN" altLang="en-US" dirty="0"/>
          </a:p>
          <a:p>
            <a:r>
              <a:rPr lang="zh-CN" altLang="en-US" dirty="0"/>
              <a:t>以从根结点到一个叶结点的路径上的二进制数字序列，作为这个叶结点对应字符的编码，就是这个叶结点所代表字符的最优前缀编码（也称为哈夫曼编码）</a:t>
            </a:r>
          </a:p>
        </p:txBody>
      </p:sp>
    </p:spTree>
    <p:extLst>
      <p:ext uri="{BB962C8B-B14F-4D97-AF65-F5344CB8AC3E}">
        <p14:creationId xmlns:p14="http://schemas.microsoft.com/office/powerpoint/2010/main" val="172747688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a:t>
            </a:r>
          </a:p>
        </p:txBody>
      </p:sp>
      <p:sp>
        <p:nvSpPr>
          <p:cNvPr id="3" name="内容占位符 2"/>
          <p:cNvSpPr>
            <a:spLocks noGrp="1"/>
          </p:cNvSpPr>
          <p:nvPr>
            <p:ph idx="1"/>
          </p:nvPr>
        </p:nvSpPr>
        <p:spPr>
          <a:xfrm>
            <a:off x="452354" y="1341438"/>
            <a:ext cx="8153400" cy="4784725"/>
          </a:xfrm>
        </p:spPr>
        <p:txBody>
          <a:bodyPr/>
          <a:lstStyle/>
          <a:p>
            <a:r>
              <a:rPr lang="zh-CN" altLang="en-US" dirty="0"/>
              <a:t>练习题</a:t>
            </a:r>
            <a:endParaRPr lang="en-US" altLang="zh-CN" dirty="0"/>
          </a:p>
          <a:p>
            <a:pPr lvl="1"/>
            <a:r>
              <a:rPr lang="zh-CN" altLang="en-US" dirty="0"/>
              <a:t>给定字符集合 </a:t>
            </a:r>
            <a:r>
              <a:rPr lang="en-US" altLang="zh-CN" dirty="0"/>
              <a:t>d= {</a:t>
            </a:r>
            <a:r>
              <a:rPr lang="en-US" altLang="zh-CN" b="1" dirty="0"/>
              <a:t>Y, A, H, M, P, I </a:t>
            </a:r>
            <a:r>
              <a:rPr lang="en-US" altLang="zh-CN" dirty="0"/>
              <a:t>} </a:t>
            </a:r>
            <a:r>
              <a:rPr lang="zh-CN" altLang="en-US" dirty="0"/>
              <a:t>和对应的权值集合 </a:t>
            </a:r>
            <a:r>
              <a:rPr lang="en-US" altLang="zh-CN" dirty="0"/>
              <a:t>w = { 1, 2, 3, 5, 7, 9 }</a:t>
            </a:r>
            <a:r>
              <a:rPr lang="zh-CN" altLang="en-US" dirty="0"/>
              <a:t>，请构造哈夫曼树并给出哈夫曼编码</a:t>
            </a:r>
            <a:endParaRPr lang="en-US" altLang="zh-CN" dirty="0"/>
          </a:p>
          <a:p>
            <a:endParaRPr lang="en-US" altLang="zh-CN" dirty="0"/>
          </a:p>
        </p:txBody>
      </p:sp>
    </p:spTree>
    <p:extLst>
      <p:ext uri="{BB962C8B-B14F-4D97-AF65-F5344CB8AC3E}">
        <p14:creationId xmlns:p14="http://schemas.microsoft.com/office/powerpoint/2010/main" val="242221951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哈夫曼树：编码示例</a:t>
            </a:r>
          </a:p>
        </p:txBody>
      </p:sp>
      <p:sp>
        <p:nvSpPr>
          <p:cNvPr id="3" name="内容占位符 2"/>
          <p:cNvSpPr>
            <a:spLocks noGrp="1"/>
          </p:cNvSpPr>
          <p:nvPr>
            <p:ph idx="1"/>
          </p:nvPr>
        </p:nvSpPr>
        <p:spPr>
          <a:xfrm>
            <a:off x="249381" y="1328103"/>
            <a:ext cx="8153400" cy="1488848"/>
          </a:xfrm>
        </p:spPr>
        <p:txBody>
          <a:bodyPr/>
          <a:lstStyle/>
          <a:p>
            <a:r>
              <a:rPr lang="zh-CN" altLang="en-US" dirty="0"/>
              <a:t>若一组字符的权值如下：</a:t>
            </a:r>
            <a:endParaRPr lang="en-US" altLang="zh-CN" dirty="0"/>
          </a:p>
          <a:p>
            <a:pPr marL="0" indent="0">
              <a:buNone/>
            </a:pPr>
            <a:r>
              <a:rPr lang="en-US" altLang="zh-CN" sz="2000" dirty="0"/>
              <a:t>    w = {2</a:t>
            </a:r>
            <a:r>
              <a:rPr lang="zh-CN" altLang="en-US" sz="2000" dirty="0"/>
              <a:t>，</a:t>
            </a:r>
            <a:r>
              <a:rPr lang="en-US" altLang="zh-CN" sz="2000" dirty="0"/>
              <a:t>3</a:t>
            </a:r>
            <a:r>
              <a:rPr lang="zh-CN" altLang="en-US" sz="2000" dirty="0"/>
              <a:t>，</a:t>
            </a:r>
            <a:r>
              <a:rPr lang="en-US" altLang="zh-CN" sz="2000" dirty="0"/>
              <a:t>5</a:t>
            </a:r>
            <a:r>
              <a:rPr lang="zh-CN" altLang="en-US" sz="2000" dirty="0"/>
              <a:t>，</a:t>
            </a:r>
            <a:r>
              <a:rPr lang="en-US" altLang="zh-CN" sz="2000" dirty="0"/>
              <a:t>7</a:t>
            </a:r>
            <a:r>
              <a:rPr lang="zh-CN" altLang="en-US" sz="2000" dirty="0"/>
              <a:t>，</a:t>
            </a:r>
            <a:r>
              <a:rPr lang="en-US" altLang="zh-CN" sz="2000" dirty="0"/>
              <a:t>11</a:t>
            </a:r>
            <a:r>
              <a:rPr lang="zh-CN" altLang="en-US" sz="2000" dirty="0"/>
              <a:t>，</a:t>
            </a:r>
            <a:r>
              <a:rPr lang="en-US" altLang="zh-CN" sz="2000" dirty="0"/>
              <a:t>13</a:t>
            </a:r>
            <a:r>
              <a:rPr lang="zh-CN" altLang="en-US" sz="2000" dirty="0"/>
              <a:t>，</a:t>
            </a:r>
            <a:r>
              <a:rPr lang="en-US" altLang="zh-CN" sz="2000" dirty="0"/>
              <a:t>17</a:t>
            </a:r>
            <a:r>
              <a:rPr lang="zh-CN" altLang="en-US" sz="2000" dirty="0"/>
              <a:t>，</a:t>
            </a:r>
            <a:r>
              <a:rPr lang="en-US" altLang="zh-CN" sz="2000" dirty="0"/>
              <a:t>19</a:t>
            </a:r>
            <a:r>
              <a:rPr lang="zh-CN" altLang="en-US" sz="2000" dirty="0"/>
              <a:t>，</a:t>
            </a:r>
            <a:r>
              <a:rPr lang="en-US" altLang="zh-CN" sz="2000" dirty="0"/>
              <a:t>23</a:t>
            </a:r>
            <a:r>
              <a:rPr lang="zh-CN" altLang="en-US" sz="2000" dirty="0"/>
              <a:t>，</a:t>
            </a:r>
            <a:r>
              <a:rPr lang="en-US" altLang="zh-CN" sz="2000" dirty="0"/>
              <a:t>29</a:t>
            </a:r>
            <a:r>
              <a:rPr lang="zh-CN" altLang="en-US" sz="2000" dirty="0"/>
              <a:t>，</a:t>
            </a:r>
            <a:r>
              <a:rPr lang="en-US" altLang="zh-CN" sz="2000" dirty="0"/>
              <a:t>31</a:t>
            </a:r>
            <a:r>
              <a:rPr lang="zh-CN" altLang="en-US" sz="2000" dirty="0"/>
              <a:t>，</a:t>
            </a:r>
            <a:r>
              <a:rPr lang="en-US" altLang="zh-CN" sz="2000" dirty="0"/>
              <a:t>37</a:t>
            </a:r>
            <a:r>
              <a:rPr lang="zh-CN" altLang="en-US" sz="2000" dirty="0"/>
              <a:t>，</a:t>
            </a:r>
            <a:r>
              <a:rPr lang="en-US" altLang="zh-CN" sz="2000" dirty="0"/>
              <a:t>41}</a:t>
            </a:r>
          </a:p>
          <a:p>
            <a:pPr marL="0" indent="0">
              <a:buNone/>
            </a:pPr>
            <a:r>
              <a:rPr lang="zh-CN" altLang="en-US" dirty="0"/>
              <a:t> 请构造哈夫曼树并给出最优编码</a:t>
            </a:r>
          </a:p>
          <a:p>
            <a:endParaRPr lang="en-US" altLang="zh-CN" dirty="0"/>
          </a:p>
        </p:txBody>
      </p:sp>
    </p:spTree>
    <p:extLst>
      <p:ext uri="{BB962C8B-B14F-4D97-AF65-F5344CB8AC3E}">
        <p14:creationId xmlns:p14="http://schemas.microsoft.com/office/powerpoint/2010/main" val="213293332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哈夫曼树的应用：哈夫曼编码</a:t>
            </a:r>
          </a:p>
        </p:txBody>
      </p:sp>
      <p:sp>
        <p:nvSpPr>
          <p:cNvPr id="3" name="内容占位符 2"/>
          <p:cNvSpPr>
            <a:spLocks noGrp="1"/>
          </p:cNvSpPr>
          <p:nvPr>
            <p:ph idx="1"/>
          </p:nvPr>
        </p:nvSpPr>
        <p:spPr>
          <a:xfrm>
            <a:off x="452354" y="1341439"/>
            <a:ext cx="8153400" cy="574448"/>
          </a:xfrm>
          <a:solidFill>
            <a:schemeClr val="tx1">
              <a:lumMod val="20000"/>
              <a:lumOff val="80000"/>
            </a:schemeClr>
          </a:solidFill>
        </p:spPr>
        <p:txBody>
          <a:bodyPr/>
          <a:lstStyle/>
          <a:p>
            <a:r>
              <a:rPr lang="zh-CN" altLang="en-US" dirty="0"/>
              <a:t>哈夫曼编码是唯一的吗？</a:t>
            </a:r>
          </a:p>
        </p:txBody>
      </p:sp>
      <p:sp>
        <p:nvSpPr>
          <p:cNvPr id="5" name="内容占位符 2"/>
          <p:cNvSpPr txBox="1">
            <a:spLocks/>
          </p:cNvSpPr>
          <p:nvPr/>
        </p:nvSpPr>
        <p:spPr bwMode="auto">
          <a:xfrm>
            <a:off x="452354" y="2115684"/>
            <a:ext cx="8310646" cy="260145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如何解码？</a:t>
            </a:r>
            <a:endParaRPr lang="en-US" altLang="zh-CN" dirty="0"/>
          </a:p>
          <a:p>
            <a:pPr lvl="1"/>
            <a:r>
              <a:rPr lang="zh-CN" altLang="en-US" dirty="0"/>
              <a:t>从二叉树的根结点开始，用需要解码的二进制位串，从头开始与二叉树根结点到子结点边上标的</a:t>
            </a:r>
            <a:r>
              <a:rPr lang="en-US" altLang="zh-CN" dirty="0"/>
              <a:t>0</a:t>
            </a:r>
            <a:r>
              <a:rPr lang="zh-CN" altLang="en-US" dirty="0"/>
              <a:t>、</a:t>
            </a:r>
            <a:r>
              <a:rPr lang="en-US" altLang="zh-CN" dirty="0"/>
              <a:t>1</a:t>
            </a:r>
            <a:r>
              <a:rPr lang="zh-CN" altLang="en-US" dirty="0"/>
              <a:t>相匹配，确定一条到达树叶结点的路径。一旦到达树叶结点，则译出一个字符。然后再回到根结点，从二进制位串中的下一位开始继续解码。</a:t>
            </a:r>
          </a:p>
          <a:p>
            <a:endParaRPr lang="en-US" altLang="zh-CN" dirty="0"/>
          </a:p>
        </p:txBody>
      </p:sp>
    </p:spTree>
    <p:extLst>
      <p:ext uri="{BB962C8B-B14F-4D97-AF65-F5344CB8AC3E}">
        <p14:creationId xmlns:p14="http://schemas.microsoft.com/office/powerpoint/2010/main" val="152420975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二叉树的周游</a:t>
            </a:r>
            <a:endParaRPr lang="zh-CN" altLang="en-US" dirty="0">
              <a:solidFill>
                <a:srgbClr val="555555"/>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r>
                <a:rPr lang="zh-CN" altLang="en-US" sz="2400" dirty="0">
                  <a:solidFill>
                    <a:srgbClr val="FF0000"/>
                  </a:solidFill>
                  <a:latin typeface="黑体" pitchFamily="49" charset="-122"/>
                  <a:ea typeface="黑体" pitchFamily="49" charset="-122"/>
                  <a:sym typeface="微软雅黑" pitchFamily="34" charset="-122"/>
                </a:rPr>
                <a:t>树与树林</a:t>
              </a:r>
              <a:endParaRPr lang="zh-CN" altLang="zh-CN" sz="2400" dirty="0">
                <a:solidFill>
                  <a:srgbClr val="FF0000"/>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哈夫曼树</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二叉树的存储表示</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 二叉树基本概念</a:t>
              </a:r>
              <a:endParaRPr lang="zh-CN" altLang="en-US" sz="2400" dirty="0">
                <a:solidFill>
                  <a:srgbClr val="555555"/>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3221939325"/>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二叉树：基本术语</a:t>
            </a:r>
          </a:p>
        </p:txBody>
      </p:sp>
      <p:sp>
        <p:nvSpPr>
          <p:cNvPr id="3" name="内容占位符 2"/>
          <p:cNvSpPr>
            <a:spLocks noGrp="1"/>
          </p:cNvSpPr>
          <p:nvPr>
            <p:ph idx="1"/>
          </p:nvPr>
        </p:nvSpPr>
        <p:spPr>
          <a:xfrm>
            <a:off x="452354" y="1341438"/>
            <a:ext cx="8153400" cy="4784725"/>
          </a:xfrm>
        </p:spPr>
        <p:txBody>
          <a:bodyPr/>
          <a:lstStyle/>
          <a:p>
            <a:pPr>
              <a:lnSpc>
                <a:spcPts val="3600"/>
              </a:lnSpc>
            </a:pPr>
            <a:r>
              <a:rPr lang="zh-CN" altLang="en-US" dirty="0"/>
              <a:t>除根结点没有前驱外，二叉树中的每个结点有且仅有一个直接前驱；除叶子结点没有后继外，二叉树中的每个结点有一个或二个直接后继</a:t>
            </a:r>
          </a:p>
          <a:p>
            <a:endParaRPr lang="en-US" altLang="zh-CN" dirty="0"/>
          </a:p>
        </p:txBody>
      </p:sp>
    </p:spTree>
    <p:extLst>
      <p:ext uri="{BB962C8B-B14F-4D97-AF65-F5344CB8AC3E}">
        <p14:creationId xmlns:p14="http://schemas.microsoft.com/office/powerpoint/2010/main" val="7602347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树的定义</a:t>
            </a:r>
          </a:p>
        </p:txBody>
      </p:sp>
      <p:sp>
        <p:nvSpPr>
          <p:cNvPr id="3" name="内容占位符 2"/>
          <p:cNvSpPr>
            <a:spLocks noGrp="1"/>
          </p:cNvSpPr>
          <p:nvPr>
            <p:ph idx="1"/>
          </p:nvPr>
        </p:nvSpPr>
        <p:spPr>
          <a:xfrm>
            <a:off x="452354" y="1341438"/>
            <a:ext cx="8153400" cy="4784725"/>
          </a:xfrm>
        </p:spPr>
        <p:txBody>
          <a:bodyPr/>
          <a:lstStyle/>
          <a:p>
            <a:r>
              <a:rPr lang="zh-CN" altLang="en-US" dirty="0"/>
              <a:t>树是</a:t>
            </a:r>
            <a:r>
              <a:rPr lang="en-US" altLang="zh-CN" dirty="0"/>
              <a:t>n</a:t>
            </a:r>
            <a:r>
              <a:rPr lang="zh-CN" altLang="en-US" dirty="0"/>
              <a:t>（</a:t>
            </a:r>
            <a:r>
              <a:rPr lang="en-US" altLang="zh-CN" dirty="0"/>
              <a:t>n≥0</a:t>
            </a:r>
            <a:r>
              <a:rPr lang="zh-CN" altLang="en-US" dirty="0"/>
              <a:t>）个结点的有限集</a:t>
            </a:r>
            <a:r>
              <a:rPr lang="en-US" altLang="zh-CN" dirty="0"/>
              <a:t>T, T</a:t>
            </a:r>
            <a:r>
              <a:rPr lang="zh-CN" altLang="en-US" dirty="0"/>
              <a:t>非空时满足</a:t>
            </a:r>
            <a:endParaRPr lang="en-US" altLang="zh-CN" dirty="0"/>
          </a:p>
          <a:p>
            <a:pPr lvl="1"/>
            <a:r>
              <a:rPr lang="zh-CN" altLang="en-US" dirty="0"/>
              <a:t>有且仅有一个称为根的结点</a:t>
            </a:r>
            <a:r>
              <a:rPr lang="en-US" altLang="zh-CN" dirty="0"/>
              <a:t>r</a:t>
            </a:r>
            <a:r>
              <a:rPr lang="zh-CN" altLang="en-US" dirty="0"/>
              <a:t>，该结点没有前驱</a:t>
            </a:r>
            <a:endParaRPr lang="en-US" altLang="zh-CN" dirty="0"/>
          </a:p>
          <a:p>
            <a:pPr lvl="1"/>
            <a:r>
              <a:rPr lang="zh-CN" altLang="en-US" dirty="0"/>
              <a:t>除根结点外，其余结点可分为</a:t>
            </a:r>
            <a:r>
              <a:rPr lang="en-US" altLang="zh-CN" dirty="0"/>
              <a:t>m(m≥0)</a:t>
            </a:r>
            <a:r>
              <a:rPr lang="zh-CN" altLang="en-US" dirty="0"/>
              <a:t>个互不相交的非空有限集</a:t>
            </a:r>
            <a:r>
              <a:rPr lang="en-US" altLang="zh-CN" dirty="0"/>
              <a:t>T</a:t>
            </a:r>
            <a:r>
              <a:rPr lang="en-US" altLang="zh-CN" baseline="-25000" dirty="0"/>
              <a:t>1</a:t>
            </a:r>
            <a:r>
              <a:rPr lang="en-US" altLang="zh-CN" dirty="0"/>
              <a:t>, T</a:t>
            </a:r>
            <a:r>
              <a:rPr lang="en-US" altLang="zh-CN" baseline="-25000" dirty="0"/>
              <a:t>2</a:t>
            </a:r>
            <a:r>
              <a:rPr lang="en-US" altLang="zh-CN" dirty="0"/>
              <a:t>, …,T</a:t>
            </a:r>
            <a:r>
              <a:rPr lang="en-US" altLang="zh-CN" baseline="-25000" dirty="0"/>
              <a:t>m</a:t>
            </a:r>
            <a:r>
              <a:rPr lang="en-US" altLang="zh-CN" dirty="0"/>
              <a:t> ,</a:t>
            </a:r>
            <a:r>
              <a:rPr lang="zh-CN" altLang="en-US" dirty="0"/>
              <a:t>其中每个集合又是一棵非空树，称为</a:t>
            </a:r>
            <a:r>
              <a:rPr lang="en-US" altLang="zh-CN" dirty="0"/>
              <a:t>r </a:t>
            </a:r>
            <a:r>
              <a:rPr lang="zh-CN" altLang="en-US" dirty="0"/>
              <a:t>的子树</a:t>
            </a:r>
          </a:p>
          <a:p>
            <a:endParaRPr lang="en-US" altLang="zh-CN" dirty="0"/>
          </a:p>
          <a:p>
            <a:r>
              <a:rPr lang="zh-CN" altLang="en-US" dirty="0"/>
              <a:t>结点的度数、树的度数</a:t>
            </a:r>
            <a:endParaRPr lang="en-US" altLang="zh-CN" dirty="0"/>
          </a:p>
          <a:p>
            <a:pPr lvl="1"/>
            <a:r>
              <a:rPr lang="zh-CN" altLang="en-US" dirty="0"/>
              <a:t>结点的度：结点的子结点数目</a:t>
            </a:r>
            <a:endParaRPr lang="en-US" altLang="zh-CN" dirty="0"/>
          </a:p>
          <a:p>
            <a:pPr lvl="1"/>
            <a:r>
              <a:rPr lang="zh-CN" altLang="en-US" dirty="0"/>
              <a:t>树的度：树中度数最大的结点的度数</a:t>
            </a:r>
          </a:p>
          <a:p>
            <a:r>
              <a:rPr lang="zh-CN" altLang="en-US" dirty="0"/>
              <a:t>无序树、有序树</a:t>
            </a:r>
            <a:endParaRPr lang="en-US" altLang="zh-CN" dirty="0"/>
          </a:p>
          <a:p>
            <a:pPr lvl="1"/>
            <a:r>
              <a:rPr lang="zh-CN" altLang="en-US" dirty="0"/>
              <a:t>有序树：对子树之间的次序加以区别的树</a:t>
            </a:r>
            <a:endParaRPr lang="en-US" altLang="zh-CN" dirty="0"/>
          </a:p>
          <a:p>
            <a:pPr lvl="1"/>
            <a:endParaRPr lang="zh-CN" altLang="en-US" dirty="0"/>
          </a:p>
          <a:p>
            <a:endParaRPr lang="zh-CN" altLang="en-US" dirty="0"/>
          </a:p>
          <a:p>
            <a:endParaRPr lang="en-US" altLang="zh-CN" dirty="0"/>
          </a:p>
        </p:txBody>
      </p:sp>
    </p:spTree>
    <p:extLst>
      <p:ext uri="{BB962C8B-B14F-4D97-AF65-F5344CB8AC3E}">
        <p14:creationId xmlns:p14="http://schemas.microsoft.com/office/powerpoint/2010/main" val="316772885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树：抽象数据类型</a:t>
            </a:r>
          </a:p>
        </p:txBody>
      </p:sp>
      <p:sp>
        <p:nvSpPr>
          <p:cNvPr id="4" name="矩形 3"/>
          <p:cNvSpPr/>
          <p:nvPr/>
        </p:nvSpPr>
        <p:spPr>
          <a:xfrm>
            <a:off x="609600" y="1395761"/>
            <a:ext cx="7811406" cy="5016758"/>
          </a:xfrm>
          <a:prstGeom prst="rect">
            <a:avLst/>
          </a:prstGeom>
          <a:solidFill>
            <a:schemeClr val="bg1">
              <a:lumMod val="90000"/>
            </a:schemeClr>
          </a:solidFill>
        </p:spPr>
        <p:txBody>
          <a:bodyPr wrap="square">
            <a:spAutoFit/>
          </a:bodyPr>
          <a:lstStyle/>
          <a:p>
            <a:pPr marR="22730"/>
            <a:r>
              <a:rPr lang="en-US" altLang="zh-CN" sz="2000" dirty="0">
                <a:latin typeface="华文中宋" panose="02010600040101010101" pitchFamily="2" charset="-122"/>
                <a:ea typeface="华文中宋" panose="02010600040101010101" pitchFamily="2" charset="-122"/>
              </a:rPr>
              <a:t>ADT </a:t>
            </a:r>
            <a:r>
              <a:rPr lang="en-US" altLang="zh-CN" sz="2000" dirty="0">
                <a:solidFill>
                  <a:srgbClr val="3333CC"/>
                </a:solidFill>
                <a:latin typeface="华文中宋" panose="02010600040101010101" pitchFamily="2" charset="-122"/>
                <a:ea typeface="华文中宋" panose="02010600040101010101" pitchFamily="2" charset="-122"/>
              </a:rPr>
              <a:t>Tree </a:t>
            </a:r>
            <a:r>
              <a:rPr lang="en-US" altLang="zh-CN" sz="2000" dirty="0">
                <a:latin typeface="华文中宋" panose="02010600040101010101" pitchFamily="2" charset="-122"/>
                <a:ea typeface="华文中宋" panose="02010600040101010101" pitchFamily="2" charset="-122"/>
              </a:rPr>
              <a:t>is</a:t>
            </a:r>
          </a:p>
          <a:p>
            <a:pPr marR="22730"/>
            <a:r>
              <a:rPr lang="en-US" altLang="zh-CN" sz="2000" dirty="0">
                <a:latin typeface="华文中宋" panose="02010600040101010101" pitchFamily="2" charset="-122"/>
                <a:ea typeface="华文中宋" panose="02010600040101010101" pitchFamily="2" charset="-122"/>
              </a:rPr>
              <a:t>  operations</a:t>
            </a:r>
          </a:p>
          <a:p>
            <a:pPr marR="22730"/>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   Tree </a:t>
            </a:r>
            <a:r>
              <a:rPr lang="en-US" altLang="zh-CN" sz="2000" dirty="0" err="1">
                <a:latin typeface="华文中宋" panose="02010600040101010101" pitchFamily="2" charset="-122"/>
                <a:ea typeface="华文中宋" panose="02010600040101010101" pitchFamily="2" charset="-122"/>
              </a:rPr>
              <a:t>createEmptyTree</a:t>
            </a:r>
            <a:r>
              <a:rPr lang="en-US" altLang="zh-CN" sz="2000" dirty="0">
                <a:latin typeface="华文中宋" panose="02010600040101010101" pitchFamily="2" charset="-122"/>
                <a:ea typeface="华文中宋" panose="02010600040101010101" pitchFamily="2" charset="-122"/>
              </a:rPr>
              <a:t> (void)</a:t>
            </a:r>
          </a:p>
          <a:p>
            <a:pPr marR="2273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isNull</a:t>
            </a:r>
            <a:r>
              <a:rPr lang="en-US" altLang="zh-CN" sz="2000" dirty="0">
                <a:latin typeface="华文中宋" panose="02010600040101010101" pitchFamily="2" charset="-122"/>
                <a:ea typeface="华文中宋" panose="02010600040101010101" pitchFamily="2" charset="-122"/>
              </a:rPr>
              <a:t> ( Tree t )</a:t>
            </a:r>
          </a:p>
          <a:p>
            <a:pPr marR="22730"/>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以</a:t>
            </a:r>
            <a:r>
              <a:rPr lang="en-US" altLang="zh-CN" sz="2000" dirty="0">
                <a:latin typeface="华文中宋" panose="02010600040101010101" pitchFamily="2" charset="-122"/>
                <a:ea typeface="华文中宋" panose="02010600040101010101" pitchFamily="2" charset="-122"/>
              </a:rPr>
              <a:t>P</a:t>
            </a:r>
            <a:r>
              <a:rPr lang="zh-CN" altLang="en-US" sz="2000" dirty="0">
                <a:latin typeface="华文中宋" panose="02010600040101010101" pitchFamily="2" charset="-122"/>
                <a:ea typeface="华文中宋" panose="02010600040101010101" pitchFamily="2" charset="-122"/>
              </a:rPr>
              <a:t>为根，</a:t>
            </a:r>
            <a:r>
              <a:rPr lang="en-US" altLang="zh-CN" sz="2000" dirty="0">
                <a:latin typeface="华文中宋" panose="02010600040101010101" pitchFamily="2" charset="-122"/>
                <a:ea typeface="华文中宋" panose="02010600040101010101" pitchFamily="2" charset="-122"/>
              </a:rPr>
              <a:t>t1…</a:t>
            </a:r>
            <a:r>
              <a:rPr lang="en-US" altLang="zh-CN" sz="2000" dirty="0" err="1">
                <a:latin typeface="华文中宋" panose="02010600040101010101" pitchFamily="2" charset="-122"/>
                <a:ea typeface="华文中宋" panose="02010600040101010101" pitchFamily="2" charset="-122"/>
              </a:rPr>
              <a:t>ti</a:t>
            </a:r>
            <a:r>
              <a:rPr lang="zh-CN" altLang="en-US" sz="2000" dirty="0">
                <a:latin typeface="华文中宋" panose="02010600040101010101" pitchFamily="2" charset="-122"/>
                <a:ea typeface="华文中宋" panose="02010600040101010101" pitchFamily="2" charset="-122"/>
              </a:rPr>
              <a:t>为子树创建一棵树</a:t>
            </a:r>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   Tree </a:t>
            </a:r>
            <a:r>
              <a:rPr lang="en-US" altLang="zh-CN" sz="2000" dirty="0" err="1">
                <a:latin typeface="华文中宋" panose="02010600040101010101" pitchFamily="2" charset="-122"/>
                <a:ea typeface="华文中宋" panose="02010600040101010101" pitchFamily="2" charset="-122"/>
              </a:rPr>
              <a:t>consTree</a:t>
            </a:r>
            <a:r>
              <a:rPr lang="en-US" altLang="zh-CN" sz="2000" dirty="0">
                <a:latin typeface="华文中宋" panose="02010600040101010101" pitchFamily="2" charset="-122"/>
                <a:ea typeface="华文中宋" panose="02010600040101010101" pitchFamily="2" charset="-122"/>
              </a:rPr>
              <a:t>(Node p ,Tree t1, …Tree </a:t>
            </a:r>
            <a:r>
              <a:rPr lang="en-US" altLang="zh-CN" sz="2000" dirty="0" err="1">
                <a:latin typeface="华文中宋" panose="02010600040101010101" pitchFamily="2" charset="-122"/>
                <a:ea typeface="华文中宋" panose="02010600040101010101" pitchFamily="2" charset="-122"/>
              </a:rPr>
              <a:t>ti</a:t>
            </a:r>
            <a:r>
              <a:rPr lang="en-US" altLang="zh-CN" sz="2000" dirty="0">
                <a:latin typeface="华文中宋" panose="02010600040101010101" pitchFamily="2" charset="-122"/>
                <a:ea typeface="华文中宋" panose="02010600040101010101" pitchFamily="2" charset="-122"/>
              </a:rPr>
              <a:t>)</a:t>
            </a:r>
          </a:p>
          <a:p>
            <a:pPr marR="22730"/>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返回结点</a:t>
            </a:r>
            <a:r>
              <a:rPr lang="en-US" altLang="zh-CN" sz="2000" dirty="0">
                <a:latin typeface="华文中宋" panose="02010600040101010101" pitchFamily="2" charset="-122"/>
                <a:ea typeface="华文中宋" panose="02010600040101010101" pitchFamily="2" charset="-122"/>
              </a:rPr>
              <a:t>p</a:t>
            </a:r>
            <a:r>
              <a:rPr lang="zh-CN" altLang="en-US" sz="2000" dirty="0">
                <a:latin typeface="华文中宋" panose="02010600040101010101" pitchFamily="2" charset="-122"/>
                <a:ea typeface="华文中宋" panose="02010600040101010101" pitchFamily="2" charset="-122"/>
              </a:rPr>
              <a:t>的父结点</a:t>
            </a:r>
          </a:p>
          <a:p>
            <a:pPr marR="22730"/>
            <a:r>
              <a:rPr lang="en-US" altLang="zh-CN" sz="2000" dirty="0">
                <a:latin typeface="华文中宋" panose="02010600040101010101" pitchFamily="2" charset="-122"/>
                <a:ea typeface="华文中宋" panose="02010600040101010101" pitchFamily="2" charset="-122"/>
              </a:rPr>
              <a:t>   Node parent (Node p )</a:t>
            </a:r>
          </a:p>
          <a:p>
            <a:pPr marR="22730"/>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返回树</a:t>
            </a:r>
            <a:r>
              <a:rPr lang="en-US" altLang="zh-CN" sz="2000" dirty="0">
                <a:latin typeface="华文中宋" panose="02010600040101010101" pitchFamily="2" charset="-122"/>
                <a:ea typeface="华文中宋" panose="02010600040101010101" pitchFamily="2" charset="-122"/>
              </a:rPr>
              <a:t>t</a:t>
            </a:r>
            <a:r>
              <a:rPr lang="zh-CN" altLang="en-US" sz="2000" dirty="0">
                <a:latin typeface="华文中宋" panose="02010600040101010101" pitchFamily="2" charset="-122"/>
                <a:ea typeface="华文中宋" panose="02010600040101010101" pitchFamily="2" charset="-122"/>
              </a:rPr>
              <a:t>的左子树</a:t>
            </a:r>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   Tree </a:t>
            </a:r>
            <a:r>
              <a:rPr lang="en-US" altLang="zh-CN" sz="2000" dirty="0" err="1">
                <a:latin typeface="华文中宋" panose="02010600040101010101" pitchFamily="2" charset="-122"/>
                <a:ea typeface="华文中宋" panose="02010600040101010101" pitchFamily="2" charset="-122"/>
              </a:rPr>
              <a:t>leftChild</a:t>
            </a:r>
            <a:r>
              <a:rPr lang="en-US" altLang="zh-CN" sz="2000" dirty="0">
                <a:latin typeface="华文中宋" panose="02010600040101010101" pitchFamily="2" charset="-122"/>
                <a:ea typeface="华文中宋" panose="02010600040101010101" pitchFamily="2" charset="-122"/>
              </a:rPr>
              <a:t> (Tree t )</a:t>
            </a:r>
          </a:p>
          <a:p>
            <a:pPr marR="22730"/>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返回树</a:t>
            </a:r>
            <a:r>
              <a:rPr lang="en-US" altLang="zh-CN" sz="2000" dirty="0">
                <a:latin typeface="华文中宋" panose="02010600040101010101" pitchFamily="2" charset="-122"/>
                <a:ea typeface="华文中宋" panose="02010600040101010101" pitchFamily="2" charset="-122"/>
              </a:rPr>
              <a:t>t</a:t>
            </a:r>
            <a:r>
              <a:rPr lang="zh-CN" altLang="en-US" sz="2000" dirty="0">
                <a:latin typeface="华文中宋" panose="02010600040101010101" pitchFamily="2" charset="-122"/>
                <a:ea typeface="华文中宋" panose="02010600040101010101" pitchFamily="2" charset="-122"/>
              </a:rPr>
              <a:t>的右兄弟树</a:t>
            </a:r>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   Tree </a:t>
            </a:r>
            <a:r>
              <a:rPr lang="en-US" altLang="zh-CN" sz="2000" dirty="0" err="1">
                <a:latin typeface="华文中宋" panose="02010600040101010101" pitchFamily="2" charset="-122"/>
                <a:ea typeface="华文中宋" panose="02010600040101010101" pitchFamily="2" charset="-122"/>
              </a:rPr>
              <a:t>rightSibling</a:t>
            </a:r>
            <a:r>
              <a:rPr lang="en-US" altLang="zh-CN" sz="2000" dirty="0">
                <a:latin typeface="华文中宋" panose="02010600040101010101" pitchFamily="2" charset="-122"/>
                <a:ea typeface="华文中宋" panose="02010600040101010101" pitchFamily="2" charset="-122"/>
              </a:rPr>
              <a:t> (Tree t )</a:t>
            </a:r>
          </a:p>
          <a:p>
            <a:pPr marR="22730"/>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End  ADT  </a:t>
            </a:r>
            <a:r>
              <a:rPr lang="en-US" altLang="zh-CN" sz="2000" dirty="0">
                <a:solidFill>
                  <a:srgbClr val="3333CC"/>
                </a:solidFill>
                <a:latin typeface="华文中宋" panose="02010600040101010101" pitchFamily="2" charset="-122"/>
                <a:ea typeface="华文中宋" panose="02010600040101010101" pitchFamily="2" charset="-122"/>
              </a:rPr>
              <a:t>Tree</a:t>
            </a:r>
            <a:endParaRPr lang="zh-CN" altLang="en-US" sz="2000" dirty="0">
              <a:solidFill>
                <a:srgbClr val="3333CC"/>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06457602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a:t>
            </a:r>
          </a:p>
        </p:txBody>
      </p:sp>
      <p:sp>
        <p:nvSpPr>
          <p:cNvPr id="3" name="内容占位符 2"/>
          <p:cNvSpPr>
            <a:spLocks noGrp="1"/>
          </p:cNvSpPr>
          <p:nvPr>
            <p:ph idx="1"/>
          </p:nvPr>
        </p:nvSpPr>
        <p:spPr>
          <a:xfrm>
            <a:off x="452354" y="1341438"/>
            <a:ext cx="8153400" cy="4784725"/>
          </a:xfrm>
        </p:spPr>
        <p:txBody>
          <a:bodyPr/>
          <a:lstStyle/>
          <a:p>
            <a:r>
              <a:rPr lang="zh-CN" altLang="en-US" dirty="0"/>
              <a:t>父指针表示法</a:t>
            </a:r>
          </a:p>
          <a:p>
            <a:r>
              <a:rPr lang="zh-CN" altLang="en-US" dirty="0"/>
              <a:t>子表表示法</a:t>
            </a:r>
          </a:p>
          <a:p>
            <a:r>
              <a:rPr lang="zh-CN" altLang="en-US" dirty="0"/>
              <a:t>长子</a:t>
            </a:r>
            <a:r>
              <a:rPr lang="en-US" altLang="zh-CN" dirty="0"/>
              <a:t>-</a:t>
            </a:r>
            <a:r>
              <a:rPr lang="zh-CN" altLang="en-US" dirty="0"/>
              <a:t>兄弟表示法</a:t>
            </a:r>
          </a:p>
          <a:p>
            <a:endParaRPr lang="en-US" altLang="zh-CN" dirty="0"/>
          </a:p>
        </p:txBody>
      </p:sp>
    </p:spTree>
    <p:extLst>
      <p:ext uri="{BB962C8B-B14F-4D97-AF65-F5344CB8AC3E}">
        <p14:creationId xmlns:p14="http://schemas.microsoft.com/office/powerpoint/2010/main" val="402482743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树的存储表示：父指针表示法</a:t>
            </a:r>
          </a:p>
        </p:txBody>
      </p:sp>
      <p:sp>
        <p:nvSpPr>
          <p:cNvPr id="3" name="内容占位符 2"/>
          <p:cNvSpPr>
            <a:spLocks noGrp="1"/>
          </p:cNvSpPr>
          <p:nvPr>
            <p:ph idx="1"/>
          </p:nvPr>
        </p:nvSpPr>
        <p:spPr>
          <a:xfrm>
            <a:off x="452354" y="1341438"/>
            <a:ext cx="8310646" cy="4784725"/>
          </a:xfrm>
        </p:spPr>
        <p:txBody>
          <a:bodyPr/>
          <a:lstStyle/>
          <a:p>
            <a:r>
              <a:rPr lang="zh-CN" altLang="en-US" dirty="0"/>
              <a:t>树的父指针表示法</a:t>
            </a:r>
            <a:endParaRPr lang="en-US" altLang="zh-CN" dirty="0"/>
          </a:p>
          <a:p>
            <a:pPr lvl="1"/>
            <a:r>
              <a:rPr lang="zh-CN" altLang="en-US" dirty="0"/>
              <a:t>树的特征：树中除根以外的每个结点都有唯一的一个父结点</a:t>
            </a:r>
          </a:p>
          <a:p>
            <a:pPr lvl="1"/>
            <a:r>
              <a:rPr lang="zh-CN" altLang="en-US" dirty="0"/>
              <a:t>可用一组连续的存储空间，即数组，存储树中的各个结点</a:t>
            </a:r>
          </a:p>
          <a:p>
            <a:pPr lvl="1"/>
            <a:r>
              <a:rPr lang="zh-CN" altLang="en-US" dirty="0"/>
              <a:t>数组中的一个元素存储结点本身的信息以及本结点的父结点在数组中的下标</a:t>
            </a:r>
          </a:p>
        </p:txBody>
      </p:sp>
    </p:spTree>
    <p:extLst>
      <p:ext uri="{BB962C8B-B14F-4D97-AF65-F5344CB8AC3E}">
        <p14:creationId xmlns:p14="http://schemas.microsoft.com/office/powerpoint/2010/main" val="1271487513"/>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树的存储表示：父指针表示法</a:t>
            </a:r>
          </a:p>
        </p:txBody>
      </p:sp>
      <p:sp>
        <p:nvSpPr>
          <p:cNvPr id="4" name="椭圆 3"/>
          <p:cNvSpPr/>
          <p:nvPr/>
        </p:nvSpPr>
        <p:spPr bwMode="auto">
          <a:xfrm>
            <a:off x="2422413" y="2061409"/>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5" name="椭圆 4"/>
          <p:cNvSpPr/>
          <p:nvPr/>
        </p:nvSpPr>
        <p:spPr bwMode="auto">
          <a:xfrm>
            <a:off x="1320940" y="2679102"/>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2929068" y="3512441"/>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2801612" y="4384413"/>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J</a:t>
            </a:r>
            <a:endParaRPr lang="zh-CN" altLang="en-US" dirty="0">
              <a:latin typeface="华文中宋" panose="02010600040101010101" pitchFamily="2" charset="-122"/>
              <a:ea typeface="华文中宋" panose="02010600040101010101" pitchFamily="2" charset="-122"/>
            </a:endParaRPr>
          </a:p>
        </p:txBody>
      </p:sp>
      <p:cxnSp>
        <p:nvCxnSpPr>
          <p:cNvPr id="8" name="直接连接符 7"/>
          <p:cNvCxnSpPr/>
          <p:nvPr/>
        </p:nvCxnSpPr>
        <p:spPr bwMode="auto">
          <a:xfrm flipH="1">
            <a:off x="1652763" y="2294857"/>
            <a:ext cx="769650"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endCxn id="6" idx="0"/>
          </p:cNvCxnSpPr>
          <p:nvPr/>
        </p:nvCxnSpPr>
        <p:spPr bwMode="auto">
          <a:xfrm flipH="1">
            <a:off x="3123446" y="3120918"/>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4" idx="6"/>
          </p:cNvCxnSpPr>
          <p:nvPr/>
        </p:nvCxnSpPr>
        <p:spPr bwMode="auto">
          <a:xfrm flipH="1" flipV="1">
            <a:off x="2811168" y="2276694"/>
            <a:ext cx="727997"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椭圆 10"/>
          <p:cNvSpPr/>
          <p:nvPr/>
        </p:nvSpPr>
        <p:spPr bwMode="auto">
          <a:xfrm>
            <a:off x="2203196" y="4384414"/>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3469506" y="2710533"/>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13" name="直接连接符 12"/>
          <p:cNvCxnSpPr>
            <a:stCxn id="7" idx="0"/>
            <a:endCxn id="19" idx="5"/>
          </p:cNvCxnSpPr>
          <p:nvPr/>
        </p:nvCxnSpPr>
        <p:spPr bwMode="auto">
          <a:xfrm flipH="1" flipV="1">
            <a:off x="2504214" y="3838849"/>
            <a:ext cx="491776" cy="54556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直接连接符 13"/>
          <p:cNvCxnSpPr>
            <a:stCxn id="19" idx="4"/>
            <a:endCxn id="11" idx="0"/>
          </p:cNvCxnSpPr>
          <p:nvPr/>
        </p:nvCxnSpPr>
        <p:spPr bwMode="auto">
          <a:xfrm>
            <a:off x="2366769" y="3901904"/>
            <a:ext cx="30805" cy="48251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椭圆 14"/>
          <p:cNvSpPr/>
          <p:nvPr/>
        </p:nvSpPr>
        <p:spPr bwMode="auto">
          <a:xfrm>
            <a:off x="772458" y="3466920"/>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6" name="直接连接符 15"/>
          <p:cNvCxnSpPr>
            <a:endCxn id="15" idx="0"/>
          </p:cNvCxnSpPr>
          <p:nvPr/>
        </p:nvCxnSpPr>
        <p:spPr bwMode="auto">
          <a:xfrm flipH="1">
            <a:off x="966836" y="3075397"/>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椭圆 16"/>
          <p:cNvSpPr/>
          <p:nvPr/>
        </p:nvSpPr>
        <p:spPr bwMode="auto">
          <a:xfrm>
            <a:off x="4076530" y="3512441"/>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8" name="直接连接符 17"/>
          <p:cNvCxnSpPr>
            <a:stCxn id="12" idx="5"/>
            <a:endCxn id="17" idx="0"/>
          </p:cNvCxnSpPr>
          <p:nvPr/>
        </p:nvCxnSpPr>
        <p:spPr bwMode="auto">
          <a:xfrm>
            <a:off x="3801329" y="3078047"/>
            <a:ext cx="469578" cy="43439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椭圆 18"/>
          <p:cNvSpPr/>
          <p:nvPr/>
        </p:nvSpPr>
        <p:spPr bwMode="auto">
          <a:xfrm>
            <a:off x="2172391" y="3471335"/>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0" name="直接连接符 19"/>
          <p:cNvCxnSpPr>
            <a:stCxn id="5" idx="5"/>
            <a:endCxn id="19" idx="0"/>
          </p:cNvCxnSpPr>
          <p:nvPr/>
        </p:nvCxnSpPr>
        <p:spPr bwMode="auto">
          <a:xfrm>
            <a:off x="1652763" y="3046616"/>
            <a:ext cx="714006" cy="42471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椭圆 20"/>
          <p:cNvSpPr/>
          <p:nvPr/>
        </p:nvSpPr>
        <p:spPr bwMode="auto">
          <a:xfrm>
            <a:off x="1542196" y="4384414"/>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H</a:t>
            </a:r>
            <a:endParaRPr lang="zh-CN" altLang="en-US" dirty="0">
              <a:latin typeface="华文中宋" panose="02010600040101010101" pitchFamily="2" charset="-122"/>
              <a:ea typeface="华文中宋" panose="02010600040101010101" pitchFamily="2" charset="-122"/>
            </a:endParaRPr>
          </a:p>
        </p:txBody>
      </p:sp>
      <p:cxnSp>
        <p:nvCxnSpPr>
          <p:cNvPr id="22" name="直接连接符 21"/>
          <p:cNvCxnSpPr>
            <a:stCxn id="21" idx="0"/>
            <a:endCxn id="19" idx="3"/>
          </p:cNvCxnSpPr>
          <p:nvPr/>
        </p:nvCxnSpPr>
        <p:spPr bwMode="auto">
          <a:xfrm flipV="1">
            <a:off x="1736574" y="3838849"/>
            <a:ext cx="492749" cy="54556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7" name="文本框 46"/>
          <p:cNvSpPr txBox="1"/>
          <p:nvPr/>
        </p:nvSpPr>
        <p:spPr>
          <a:xfrm>
            <a:off x="5662730" y="1667602"/>
            <a:ext cx="327334" cy="4965462"/>
          </a:xfrm>
          <a:prstGeom prst="rect">
            <a:avLst/>
          </a:prstGeom>
          <a:noFill/>
        </p:spPr>
        <p:txBody>
          <a:bodyPr wrap="none" rtlCol="0">
            <a:spAutoFit/>
          </a:bodyPr>
          <a:lstStyle/>
          <a:p>
            <a:pPr>
              <a:lnSpc>
                <a:spcPts val="3700"/>
              </a:lnSpc>
            </a:pPr>
            <a:r>
              <a:rPr lang="en-US" altLang="zh-CN" dirty="0">
                <a:latin typeface="华文中宋" panose="02010600040101010101" pitchFamily="2" charset="-122"/>
                <a:ea typeface="华文中宋" panose="02010600040101010101" pitchFamily="2" charset="-122"/>
              </a:rPr>
              <a:t>0</a:t>
            </a:r>
          </a:p>
          <a:p>
            <a:pPr>
              <a:lnSpc>
                <a:spcPts val="3700"/>
              </a:lnSpc>
            </a:pPr>
            <a:r>
              <a:rPr lang="en-US" altLang="zh-CN" dirty="0">
                <a:latin typeface="华文中宋" panose="02010600040101010101" pitchFamily="2" charset="-122"/>
                <a:ea typeface="华文中宋" panose="02010600040101010101" pitchFamily="2" charset="-122"/>
              </a:rPr>
              <a:t>1</a:t>
            </a:r>
          </a:p>
          <a:p>
            <a:pPr>
              <a:lnSpc>
                <a:spcPts val="3700"/>
              </a:lnSpc>
            </a:pPr>
            <a:r>
              <a:rPr lang="en-US" altLang="zh-CN" dirty="0">
                <a:latin typeface="华文中宋" panose="02010600040101010101" pitchFamily="2" charset="-122"/>
                <a:ea typeface="华文中宋" panose="02010600040101010101" pitchFamily="2" charset="-122"/>
              </a:rPr>
              <a:t>2</a:t>
            </a:r>
          </a:p>
          <a:p>
            <a:pPr>
              <a:lnSpc>
                <a:spcPts val="3700"/>
              </a:lnSpc>
            </a:pPr>
            <a:r>
              <a:rPr lang="en-US" altLang="zh-CN" dirty="0">
                <a:latin typeface="华文中宋" panose="02010600040101010101" pitchFamily="2" charset="-122"/>
                <a:ea typeface="华文中宋" panose="02010600040101010101" pitchFamily="2" charset="-122"/>
              </a:rPr>
              <a:t>3</a:t>
            </a:r>
          </a:p>
          <a:p>
            <a:pPr>
              <a:lnSpc>
                <a:spcPts val="3700"/>
              </a:lnSpc>
            </a:pPr>
            <a:r>
              <a:rPr lang="en-US" altLang="zh-CN" dirty="0">
                <a:latin typeface="华文中宋" panose="02010600040101010101" pitchFamily="2" charset="-122"/>
                <a:ea typeface="华文中宋" panose="02010600040101010101" pitchFamily="2" charset="-122"/>
              </a:rPr>
              <a:t>4</a:t>
            </a:r>
          </a:p>
          <a:p>
            <a:pPr>
              <a:lnSpc>
                <a:spcPts val="3700"/>
              </a:lnSpc>
            </a:pPr>
            <a:r>
              <a:rPr lang="en-US" altLang="zh-CN" dirty="0">
                <a:latin typeface="华文中宋" panose="02010600040101010101" pitchFamily="2" charset="-122"/>
                <a:ea typeface="华文中宋" panose="02010600040101010101" pitchFamily="2" charset="-122"/>
              </a:rPr>
              <a:t>5</a:t>
            </a:r>
          </a:p>
          <a:p>
            <a:pPr>
              <a:lnSpc>
                <a:spcPts val="3700"/>
              </a:lnSpc>
            </a:pPr>
            <a:r>
              <a:rPr lang="en-US" altLang="zh-CN" dirty="0">
                <a:latin typeface="华文中宋" panose="02010600040101010101" pitchFamily="2" charset="-122"/>
                <a:ea typeface="华文中宋" panose="02010600040101010101" pitchFamily="2" charset="-122"/>
              </a:rPr>
              <a:t>6</a:t>
            </a:r>
          </a:p>
          <a:p>
            <a:pPr>
              <a:lnSpc>
                <a:spcPts val="3700"/>
              </a:lnSpc>
            </a:pPr>
            <a:r>
              <a:rPr lang="en-US" altLang="zh-CN" dirty="0">
                <a:latin typeface="华文中宋" panose="02010600040101010101" pitchFamily="2" charset="-122"/>
                <a:ea typeface="华文中宋" panose="02010600040101010101" pitchFamily="2" charset="-122"/>
              </a:rPr>
              <a:t>7</a:t>
            </a:r>
          </a:p>
          <a:p>
            <a:pPr>
              <a:lnSpc>
                <a:spcPts val="3700"/>
              </a:lnSpc>
            </a:pPr>
            <a:r>
              <a:rPr lang="en-US" altLang="zh-CN" dirty="0">
                <a:latin typeface="华文中宋" panose="02010600040101010101" pitchFamily="2" charset="-122"/>
                <a:ea typeface="华文中宋" panose="02010600040101010101" pitchFamily="2" charset="-122"/>
              </a:rPr>
              <a:t>8</a:t>
            </a:r>
          </a:p>
          <a:p>
            <a:pPr>
              <a:lnSpc>
                <a:spcPts val="3700"/>
              </a:lnSpc>
            </a:pPr>
            <a:r>
              <a:rPr lang="en-US" altLang="zh-CN" dirty="0">
                <a:latin typeface="华文中宋" panose="02010600040101010101" pitchFamily="2" charset="-122"/>
                <a:ea typeface="华文中宋" panose="02010600040101010101" pitchFamily="2" charset="-122"/>
              </a:rPr>
              <a:t>9</a:t>
            </a:r>
            <a:endParaRPr lang="zh-CN" altLang="en-US" dirty="0">
              <a:latin typeface="华文中宋" panose="02010600040101010101" pitchFamily="2" charset="-122"/>
              <a:ea typeface="华文中宋" panose="02010600040101010101" pitchFamily="2" charset="-122"/>
            </a:endParaRPr>
          </a:p>
        </p:txBody>
      </p:sp>
      <p:sp>
        <p:nvSpPr>
          <p:cNvPr id="31" name="矩形 30"/>
          <p:cNvSpPr/>
          <p:nvPr/>
        </p:nvSpPr>
        <p:spPr bwMode="auto">
          <a:xfrm>
            <a:off x="5967197" y="1265474"/>
            <a:ext cx="1095644" cy="473152"/>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info</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2" name="矩形 31"/>
          <p:cNvSpPr/>
          <p:nvPr/>
        </p:nvSpPr>
        <p:spPr bwMode="auto">
          <a:xfrm>
            <a:off x="7062841" y="1265473"/>
            <a:ext cx="1095644" cy="473152"/>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parent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3" name="矩形 32"/>
          <p:cNvSpPr/>
          <p:nvPr/>
        </p:nvSpPr>
        <p:spPr bwMode="auto">
          <a:xfrm>
            <a:off x="5967197" y="1727952"/>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4" name="矩形 33"/>
          <p:cNvSpPr/>
          <p:nvPr/>
        </p:nvSpPr>
        <p:spPr bwMode="auto">
          <a:xfrm>
            <a:off x="7062841" y="1727951"/>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5" name="矩形 34"/>
          <p:cNvSpPr/>
          <p:nvPr/>
        </p:nvSpPr>
        <p:spPr bwMode="auto">
          <a:xfrm>
            <a:off x="5965704" y="2192235"/>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6" name="矩形 35"/>
          <p:cNvSpPr/>
          <p:nvPr/>
        </p:nvSpPr>
        <p:spPr bwMode="auto">
          <a:xfrm>
            <a:off x="7061348" y="2192234"/>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7" name="矩形 36"/>
          <p:cNvSpPr/>
          <p:nvPr/>
        </p:nvSpPr>
        <p:spPr bwMode="auto">
          <a:xfrm>
            <a:off x="5965704" y="2654713"/>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8" name="矩形 37"/>
          <p:cNvSpPr/>
          <p:nvPr/>
        </p:nvSpPr>
        <p:spPr bwMode="auto">
          <a:xfrm>
            <a:off x="7061348" y="2654712"/>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9" name="矩形 38"/>
          <p:cNvSpPr/>
          <p:nvPr/>
        </p:nvSpPr>
        <p:spPr bwMode="auto">
          <a:xfrm>
            <a:off x="5965704" y="3127864"/>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0" name="矩形 39"/>
          <p:cNvSpPr/>
          <p:nvPr/>
        </p:nvSpPr>
        <p:spPr bwMode="auto">
          <a:xfrm>
            <a:off x="7061348" y="3127863"/>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1" name="矩形 40"/>
          <p:cNvSpPr/>
          <p:nvPr/>
        </p:nvSpPr>
        <p:spPr bwMode="auto">
          <a:xfrm>
            <a:off x="5965704" y="3590342"/>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2" name="矩形 41"/>
          <p:cNvSpPr/>
          <p:nvPr/>
        </p:nvSpPr>
        <p:spPr bwMode="auto">
          <a:xfrm>
            <a:off x="7061348" y="3590341"/>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3" name="矩形 42"/>
          <p:cNvSpPr/>
          <p:nvPr/>
        </p:nvSpPr>
        <p:spPr bwMode="auto">
          <a:xfrm>
            <a:off x="5965704" y="4063491"/>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4" name="矩形 43"/>
          <p:cNvSpPr/>
          <p:nvPr/>
        </p:nvSpPr>
        <p:spPr bwMode="auto">
          <a:xfrm>
            <a:off x="7061348" y="4063490"/>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5" name="矩形 44"/>
          <p:cNvSpPr/>
          <p:nvPr/>
        </p:nvSpPr>
        <p:spPr bwMode="auto">
          <a:xfrm>
            <a:off x="5965704" y="4525969"/>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7061348" y="4525969"/>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8" name="矩形 47"/>
          <p:cNvSpPr/>
          <p:nvPr/>
        </p:nvSpPr>
        <p:spPr bwMode="auto">
          <a:xfrm>
            <a:off x="5965704" y="4999378"/>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9" name="矩形 48"/>
          <p:cNvSpPr/>
          <p:nvPr/>
        </p:nvSpPr>
        <p:spPr bwMode="auto">
          <a:xfrm>
            <a:off x="7061348" y="4999377"/>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0" name="矩形 49"/>
          <p:cNvSpPr/>
          <p:nvPr/>
        </p:nvSpPr>
        <p:spPr bwMode="auto">
          <a:xfrm>
            <a:off x="5965704" y="5461856"/>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1" name="矩形 50"/>
          <p:cNvSpPr/>
          <p:nvPr/>
        </p:nvSpPr>
        <p:spPr bwMode="auto">
          <a:xfrm>
            <a:off x="7061348" y="5461855"/>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7" name="矩形 56"/>
          <p:cNvSpPr/>
          <p:nvPr/>
        </p:nvSpPr>
        <p:spPr bwMode="auto">
          <a:xfrm>
            <a:off x="5971060" y="5935006"/>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J</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8" name="矩形 57"/>
          <p:cNvSpPr/>
          <p:nvPr/>
        </p:nvSpPr>
        <p:spPr bwMode="auto">
          <a:xfrm>
            <a:off x="7066704" y="5935005"/>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a:t>
            </a:r>
            <a:endParaRPr kumimoji="0" lang="zh-CN" altLang="en-US" sz="18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3701281"/>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树的存储表示：父指针表示法</a:t>
            </a:r>
          </a:p>
        </p:txBody>
      </p:sp>
      <p:sp>
        <p:nvSpPr>
          <p:cNvPr id="4" name="矩形 3"/>
          <p:cNvSpPr/>
          <p:nvPr/>
        </p:nvSpPr>
        <p:spPr>
          <a:xfrm>
            <a:off x="870857" y="1711393"/>
            <a:ext cx="7605486" cy="4401205"/>
          </a:xfrm>
          <a:prstGeom prst="rect">
            <a:avLst/>
          </a:prstGeom>
          <a:solidFill>
            <a:schemeClr val="bg1">
              <a:lumMod val="90000"/>
            </a:schemeClr>
          </a:solidFill>
        </p:spPr>
        <p:txBody>
          <a:bodyPr wrap="square">
            <a:spAutoFit/>
          </a:bodyPr>
          <a:lstStyle/>
          <a:p>
            <a:pPr marR="22730"/>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ParTreeNode</a:t>
            </a:r>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 </a:t>
            </a:r>
          </a:p>
          <a:p>
            <a:pPr marR="2273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DataType</a:t>
            </a:r>
            <a:r>
              <a:rPr lang="en-US" altLang="zh-CN" sz="2000" dirty="0">
                <a:latin typeface="华文中宋" panose="02010600040101010101" pitchFamily="2" charset="-122"/>
                <a:ea typeface="华文中宋" panose="02010600040101010101" pitchFamily="2" charset="-122"/>
              </a:rPr>
              <a:t> info;  // </a:t>
            </a:r>
            <a:r>
              <a:rPr lang="zh-CN" altLang="en-US" sz="2000" dirty="0">
                <a:latin typeface="华文中宋" panose="02010600040101010101" pitchFamily="2" charset="-122"/>
                <a:ea typeface="华文中宋" panose="02010600040101010101" pitchFamily="2" charset="-122"/>
              </a:rPr>
              <a:t>结点中的元素</a:t>
            </a:r>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parent;        // </a:t>
            </a:r>
            <a:r>
              <a:rPr lang="zh-CN" altLang="en-US" sz="2000" dirty="0">
                <a:latin typeface="华文中宋" panose="02010600040101010101" pitchFamily="2" charset="-122"/>
                <a:ea typeface="华文中宋" panose="02010600040101010101" pitchFamily="2" charset="-122"/>
              </a:rPr>
              <a:t>结点的父结点位置</a:t>
            </a:r>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a:t>
            </a:r>
          </a:p>
          <a:p>
            <a:pPr marR="22730"/>
            <a:endParaRPr lang="en-US" altLang="zh-CN" sz="2000" dirty="0">
              <a:latin typeface="华文中宋" panose="02010600040101010101" pitchFamily="2" charset="-122"/>
              <a:ea typeface="华文中宋" panose="02010600040101010101" pitchFamily="2" charset="-122"/>
            </a:endParaRPr>
          </a:p>
          <a:p>
            <a:pPr marR="22730"/>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ParTree</a:t>
            </a:r>
            <a:r>
              <a:rPr lang="en-US" altLang="zh-CN" sz="2000" dirty="0">
                <a:latin typeface="华文中宋" panose="02010600040101010101" pitchFamily="2" charset="-122"/>
                <a:ea typeface="华文中宋" panose="02010600040101010101" pitchFamily="2" charset="-122"/>
              </a:rPr>
              <a:t>{</a:t>
            </a:r>
          </a:p>
          <a:p>
            <a:pPr marR="2273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MAXNUM ;                           //</a:t>
            </a:r>
            <a:r>
              <a:rPr lang="zh-CN" altLang="en-US" sz="2000" dirty="0">
                <a:latin typeface="华文中宋" panose="02010600040101010101" pitchFamily="2" charset="-122"/>
                <a:ea typeface="华文中宋" panose="02010600040101010101" pitchFamily="2" charset="-122"/>
              </a:rPr>
              <a:t>树中最大结点个数</a:t>
            </a:r>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n;                                        //</a:t>
            </a:r>
            <a:r>
              <a:rPr lang="zh-CN" altLang="en-US" sz="2000" dirty="0">
                <a:latin typeface="华文中宋" panose="02010600040101010101" pitchFamily="2" charset="-122"/>
                <a:ea typeface="华文中宋" panose="02010600040101010101" pitchFamily="2" charset="-122"/>
              </a:rPr>
              <a:t>树中已有结点的个数</a:t>
            </a:r>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ParTreeNode</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nodelist</a:t>
            </a:r>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存放树中结点的数组</a:t>
            </a:r>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a:t>
            </a:r>
          </a:p>
          <a:p>
            <a:pPr marR="22730"/>
            <a:endParaRPr lang="en-US" altLang="zh-CN" sz="2000" dirty="0">
              <a:latin typeface="华文中宋" panose="02010600040101010101" pitchFamily="2" charset="-122"/>
              <a:ea typeface="华文中宋" panose="02010600040101010101" pitchFamily="2" charset="-122"/>
            </a:endParaRPr>
          </a:p>
          <a:p>
            <a:pPr marR="22730"/>
            <a:r>
              <a:rPr lang="en-US" altLang="zh-CN" sz="2000" dirty="0" err="1">
                <a:latin typeface="华文中宋" panose="02010600040101010101" pitchFamily="2" charset="-122"/>
                <a:ea typeface="华文中宋" panose="02010600040101010101" pitchFamily="2" charset="-122"/>
              </a:rPr>
              <a:t>typedef</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ParTree</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PParTree</a:t>
            </a:r>
            <a:r>
              <a:rPr lang="en-US" altLang="zh-CN" sz="2000" dirty="0">
                <a:latin typeface="华文中宋" panose="02010600040101010101" pitchFamily="2" charset="-122"/>
                <a:ea typeface="华文中宋" panose="02010600040101010101" pitchFamily="2" charset="-122"/>
              </a:rPr>
              <a:t>;</a:t>
            </a:r>
          </a:p>
          <a:p>
            <a:pPr marR="22730"/>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434863322"/>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树的存储表示：父指针表示法</a:t>
            </a:r>
          </a:p>
        </p:txBody>
      </p:sp>
      <p:sp>
        <p:nvSpPr>
          <p:cNvPr id="3" name="内容占位符 2"/>
          <p:cNvSpPr>
            <a:spLocks noGrp="1"/>
          </p:cNvSpPr>
          <p:nvPr>
            <p:ph idx="1"/>
          </p:nvPr>
        </p:nvSpPr>
        <p:spPr>
          <a:xfrm>
            <a:off x="452354" y="1341438"/>
            <a:ext cx="8310646" cy="4784725"/>
          </a:xfrm>
        </p:spPr>
        <p:txBody>
          <a:bodyPr/>
          <a:lstStyle/>
          <a:p>
            <a:r>
              <a:rPr lang="zh-CN" altLang="en-US" dirty="0"/>
              <a:t>父指针表示方法的优点</a:t>
            </a:r>
            <a:endParaRPr lang="en-US" altLang="zh-CN" dirty="0"/>
          </a:p>
          <a:p>
            <a:pPr lvl="1"/>
            <a:r>
              <a:rPr lang="zh-CN" altLang="en-US" dirty="0"/>
              <a:t>存储空间比较节省，便于求某个结点的父结点，但是对求某个结点的右兄弟运算比较慢</a:t>
            </a:r>
            <a:endParaRPr lang="en-US" altLang="zh-CN" dirty="0"/>
          </a:p>
          <a:p>
            <a:pPr lvl="1"/>
            <a:endParaRPr lang="en-US" altLang="zh-CN" dirty="0"/>
          </a:p>
          <a:p>
            <a:r>
              <a:rPr lang="zh-CN" altLang="en-US" dirty="0"/>
              <a:t>存在问题</a:t>
            </a:r>
          </a:p>
          <a:p>
            <a:pPr lvl="1"/>
            <a:r>
              <a:rPr lang="zh-CN" altLang="en-US" dirty="0"/>
              <a:t>求结点的子结点和兄弟需要查询整个数组</a:t>
            </a:r>
          </a:p>
          <a:p>
            <a:pPr lvl="1"/>
            <a:r>
              <a:rPr lang="zh-CN" altLang="en-US" dirty="0"/>
              <a:t>没有表示出结点之间的左右次序，无法求树中某个指定结点的最左子结点和右兄弟结点等基本运算</a:t>
            </a:r>
          </a:p>
          <a:p>
            <a:pPr lvl="1"/>
            <a:r>
              <a:rPr lang="zh-CN" altLang="en-US" dirty="0"/>
              <a:t>改进方法：按一种周游次序在数组中存放结点，其中较常见的一种方法是依次存放树的先根序列</a:t>
            </a:r>
            <a:endParaRPr lang="en-US" altLang="zh-CN" dirty="0"/>
          </a:p>
        </p:txBody>
      </p:sp>
    </p:spTree>
    <p:extLst>
      <p:ext uri="{BB962C8B-B14F-4D97-AF65-F5344CB8AC3E}">
        <p14:creationId xmlns:p14="http://schemas.microsoft.com/office/powerpoint/2010/main" val="131490690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树的存储表示：子表表示法</a:t>
            </a:r>
          </a:p>
        </p:txBody>
      </p:sp>
      <p:sp>
        <p:nvSpPr>
          <p:cNvPr id="3" name="内容占位符 2"/>
          <p:cNvSpPr>
            <a:spLocks noGrp="1"/>
          </p:cNvSpPr>
          <p:nvPr>
            <p:ph idx="1"/>
          </p:nvPr>
        </p:nvSpPr>
        <p:spPr>
          <a:xfrm>
            <a:off x="612775" y="1341438"/>
            <a:ext cx="8153400" cy="3985305"/>
          </a:xfrm>
        </p:spPr>
        <p:txBody>
          <a:bodyPr/>
          <a:lstStyle/>
          <a:p>
            <a:r>
              <a:rPr lang="zh-CN" altLang="en-US" dirty="0"/>
              <a:t>把整棵树表示成一个结点表</a:t>
            </a:r>
          </a:p>
          <a:p>
            <a:pPr lvl="1"/>
            <a:r>
              <a:rPr lang="zh-CN" altLang="en-US" dirty="0"/>
              <a:t>结点表中的每个元素又包含一个表，用于记录这个结点的所有子结点的位置，称为子表（或者称为边表）</a:t>
            </a:r>
          </a:p>
          <a:p>
            <a:pPr lvl="1"/>
            <a:r>
              <a:rPr lang="zh-CN" altLang="en-US" dirty="0"/>
              <a:t>结点表的长度即树中结点的个数，一般用一维数组顺序存储；结点表中除了要保存元素本身的信息外，还要保存子表的表头指针</a:t>
            </a:r>
          </a:p>
          <a:p>
            <a:pPr lvl="1"/>
            <a:r>
              <a:rPr lang="zh-CN" altLang="en-US" dirty="0"/>
              <a:t>子表的长度依赖于各结点的度数，一般用单链表表示；子表中结点的链接顺序是按其在树中从左到右的次序进行的</a:t>
            </a:r>
          </a:p>
        </p:txBody>
      </p:sp>
    </p:spTree>
    <p:extLst>
      <p:ext uri="{BB962C8B-B14F-4D97-AF65-F5344CB8AC3E}">
        <p14:creationId xmlns:p14="http://schemas.microsoft.com/office/powerpoint/2010/main" val="140909955"/>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树的存储表示：子表表示法</a:t>
            </a:r>
          </a:p>
        </p:txBody>
      </p:sp>
      <p:grpSp>
        <p:nvGrpSpPr>
          <p:cNvPr id="67" name="组合 66"/>
          <p:cNvGrpSpPr/>
          <p:nvPr/>
        </p:nvGrpSpPr>
        <p:grpSpPr>
          <a:xfrm>
            <a:off x="5694434" y="3201649"/>
            <a:ext cx="3127773" cy="2323005"/>
            <a:chOff x="7373675" y="696893"/>
            <a:chExt cx="3692827" cy="2753574"/>
          </a:xfrm>
        </p:grpSpPr>
        <p:sp>
          <p:nvSpPr>
            <p:cNvPr id="4" name="椭圆 3"/>
            <p:cNvSpPr/>
            <p:nvPr/>
          </p:nvSpPr>
          <p:spPr bwMode="auto">
            <a:xfrm>
              <a:off x="9023630" y="696893"/>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5" name="椭圆 4"/>
            <p:cNvSpPr/>
            <p:nvPr/>
          </p:nvSpPr>
          <p:spPr bwMode="auto">
            <a:xfrm>
              <a:off x="7922157" y="1314586"/>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9530285" y="2147925"/>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9402829" y="3019897"/>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J</a:t>
              </a:r>
              <a:endParaRPr lang="zh-CN" altLang="en-US" dirty="0">
                <a:latin typeface="华文中宋" panose="02010600040101010101" pitchFamily="2" charset="-122"/>
                <a:ea typeface="华文中宋" panose="02010600040101010101" pitchFamily="2" charset="-122"/>
              </a:endParaRPr>
            </a:p>
          </p:txBody>
        </p:sp>
        <p:cxnSp>
          <p:nvCxnSpPr>
            <p:cNvPr id="8" name="直接连接符 7"/>
            <p:cNvCxnSpPr/>
            <p:nvPr/>
          </p:nvCxnSpPr>
          <p:spPr bwMode="auto">
            <a:xfrm flipH="1">
              <a:off x="8253980" y="930341"/>
              <a:ext cx="769650"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endCxn id="6" idx="0"/>
            </p:cNvCxnSpPr>
            <p:nvPr/>
          </p:nvCxnSpPr>
          <p:spPr bwMode="auto">
            <a:xfrm flipH="1">
              <a:off x="9724663" y="1756402"/>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4" idx="6"/>
            </p:cNvCxnSpPr>
            <p:nvPr/>
          </p:nvCxnSpPr>
          <p:spPr bwMode="auto">
            <a:xfrm flipH="1" flipV="1">
              <a:off x="9412385" y="912178"/>
              <a:ext cx="727997"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椭圆 10"/>
            <p:cNvSpPr/>
            <p:nvPr/>
          </p:nvSpPr>
          <p:spPr bwMode="auto">
            <a:xfrm>
              <a:off x="8804413" y="3019898"/>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10070723" y="1346017"/>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13" name="直接连接符 12"/>
            <p:cNvCxnSpPr>
              <a:stCxn id="7" idx="0"/>
              <a:endCxn id="19" idx="5"/>
            </p:cNvCxnSpPr>
            <p:nvPr/>
          </p:nvCxnSpPr>
          <p:spPr bwMode="auto">
            <a:xfrm flipH="1" flipV="1">
              <a:off x="9105431" y="2474333"/>
              <a:ext cx="491776" cy="54556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直接连接符 13"/>
            <p:cNvCxnSpPr>
              <a:stCxn id="19" idx="4"/>
              <a:endCxn id="11" idx="0"/>
            </p:cNvCxnSpPr>
            <p:nvPr/>
          </p:nvCxnSpPr>
          <p:spPr bwMode="auto">
            <a:xfrm>
              <a:off x="8967986" y="2537388"/>
              <a:ext cx="30805" cy="48251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椭圆 14"/>
            <p:cNvSpPr/>
            <p:nvPr/>
          </p:nvSpPr>
          <p:spPr bwMode="auto">
            <a:xfrm>
              <a:off x="7373675" y="2102404"/>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6" name="直接连接符 15"/>
            <p:cNvCxnSpPr>
              <a:endCxn id="15" idx="0"/>
            </p:cNvCxnSpPr>
            <p:nvPr/>
          </p:nvCxnSpPr>
          <p:spPr bwMode="auto">
            <a:xfrm flipH="1">
              <a:off x="7568053" y="1710881"/>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椭圆 16"/>
            <p:cNvSpPr/>
            <p:nvPr/>
          </p:nvSpPr>
          <p:spPr bwMode="auto">
            <a:xfrm>
              <a:off x="10677747" y="2147925"/>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8" name="直接连接符 17"/>
            <p:cNvCxnSpPr>
              <a:stCxn id="12" idx="5"/>
              <a:endCxn id="17" idx="0"/>
            </p:cNvCxnSpPr>
            <p:nvPr/>
          </p:nvCxnSpPr>
          <p:spPr bwMode="auto">
            <a:xfrm>
              <a:off x="10402546" y="1713531"/>
              <a:ext cx="469578" cy="43439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椭圆 18"/>
            <p:cNvSpPr/>
            <p:nvPr/>
          </p:nvSpPr>
          <p:spPr bwMode="auto">
            <a:xfrm>
              <a:off x="8773608" y="2106819"/>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0" name="直接连接符 19"/>
            <p:cNvCxnSpPr>
              <a:stCxn id="5" idx="5"/>
              <a:endCxn id="19" idx="0"/>
            </p:cNvCxnSpPr>
            <p:nvPr/>
          </p:nvCxnSpPr>
          <p:spPr bwMode="auto">
            <a:xfrm>
              <a:off x="8253980" y="1682100"/>
              <a:ext cx="714006" cy="42471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椭圆 20"/>
            <p:cNvSpPr/>
            <p:nvPr/>
          </p:nvSpPr>
          <p:spPr bwMode="auto">
            <a:xfrm>
              <a:off x="8143413" y="3019898"/>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H</a:t>
              </a:r>
              <a:endParaRPr lang="zh-CN" altLang="en-US" dirty="0">
                <a:latin typeface="华文中宋" panose="02010600040101010101" pitchFamily="2" charset="-122"/>
                <a:ea typeface="华文中宋" panose="02010600040101010101" pitchFamily="2" charset="-122"/>
              </a:endParaRPr>
            </a:p>
          </p:txBody>
        </p:sp>
        <p:cxnSp>
          <p:nvCxnSpPr>
            <p:cNvPr id="22" name="直接连接符 21"/>
            <p:cNvCxnSpPr>
              <a:stCxn id="21" idx="0"/>
              <a:endCxn id="19" idx="3"/>
            </p:cNvCxnSpPr>
            <p:nvPr/>
          </p:nvCxnSpPr>
          <p:spPr bwMode="auto">
            <a:xfrm flipV="1">
              <a:off x="8337791" y="2474333"/>
              <a:ext cx="492749" cy="54556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5" name="文本框 44"/>
          <p:cNvSpPr txBox="1"/>
          <p:nvPr/>
        </p:nvSpPr>
        <p:spPr>
          <a:xfrm>
            <a:off x="5965719" y="5822041"/>
            <a:ext cx="2492990" cy="400110"/>
          </a:xfrm>
          <a:prstGeom prst="rect">
            <a:avLst/>
          </a:prstGeom>
          <a:solidFill>
            <a:srgbClr val="CCFFCC"/>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按先根次序周游存储</a:t>
            </a:r>
          </a:p>
        </p:txBody>
      </p:sp>
      <p:grpSp>
        <p:nvGrpSpPr>
          <p:cNvPr id="76" name="组合 75"/>
          <p:cNvGrpSpPr/>
          <p:nvPr/>
        </p:nvGrpSpPr>
        <p:grpSpPr>
          <a:xfrm>
            <a:off x="106728" y="1314586"/>
            <a:ext cx="5785312" cy="4269482"/>
            <a:chOff x="106728" y="1314586"/>
            <a:chExt cx="6942582" cy="5203590"/>
          </a:xfrm>
        </p:grpSpPr>
        <p:sp>
          <p:nvSpPr>
            <p:cNvPr id="23" name="矩形 22"/>
            <p:cNvSpPr/>
            <p:nvPr/>
          </p:nvSpPr>
          <p:spPr bwMode="auto">
            <a:xfrm>
              <a:off x="371485" y="1314587"/>
              <a:ext cx="1095644" cy="473152"/>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info</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p:cNvSpPr/>
            <p:nvPr/>
          </p:nvSpPr>
          <p:spPr bwMode="auto">
            <a:xfrm>
              <a:off x="1467129" y="1314586"/>
              <a:ext cx="1095644" cy="473152"/>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children</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5" name="矩形 24"/>
            <p:cNvSpPr/>
            <p:nvPr/>
          </p:nvSpPr>
          <p:spPr bwMode="auto">
            <a:xfrm>
              <a:off x="371485" y="1777065"/>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矩形 25"/>
            <p:cNvSpPr/>
            <p:nvPr/>
          </p:nvSpPr>
          <p:spPr bwMode="auto">
            <a:xfrm>
              <a:off x="1467129" y="1777064"/>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7" name="矩形 26"/>
            <p:cNvSpPr/>
            <p:nvPr/>
          </p:nvSpPr>
          <p:spPr bwMode="auto">
            <a:xfrm>
              <a:off x="369992" y="2241348"/>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8" name="矩形 27"/>
            <p:cNvSpPr/>
            <p:nvPr/>
          </p:nvSpPr>
          <p:spPr bwMode="auto">
            <a:xfrm>
              <a:off x="1465636" y="2241347"/>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9" name="矩形 28"/>
            <p:cNvSpPr/>
            <p:nvPr/>
          </p:nvSpPr>
          <p:spPr bwMode="auto">
            <a:xfrm>
              <a:off x="369992" y="2703826"/>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1465636" y="2703825"/>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sz="1400" dirty="0">
                  <a:latin typeface="华文中宋" panose="02010600040101010101" pitchFamily="2" charset="-122"/>
                  <a:ea typeface="华文中宋" panose="02010600040101010101" pitchFamily="2" charset="-122"/>
                </a:rPr>
                <a:t>^</a:t>
              </a: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1" name="矩形 30"/>
            <p:cNvSpPr/>
            <p:nvPr/>
          </p:nvSpPr>
          <p:spPr bwMode="auto">
            <a:xfrm>
              <a:off x="369992" y="3176977"/>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2" name="矩形 31"/>
            <p:cNvSpPr/>
            <p:nvPr/>
          </p:nvSpPr>
          <p:spPr bwMode="auto">
            <a:xfrm>
              <a:off x="1465636" y="3176976"/>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3" name="矩形 32"/>
            <p:cNvSpPr/>
            <p:nvPr/>
          </p:nvSpPr>
          <p:spPr bwMode="auto">
            <a:xfrm>
              <a:off x="369992" y="3639455"/>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4" name="矩形 33"/>
            <p:cNvSpPr/>
            <p:nvPr/>
          </p:nvSpPr>
          <p:spPr bwMode="auto">
            <a:xfrm>
              <a:off x="1465636" y="3639454"/>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1400" dirty="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p:txBody>
        </p:sp>
        <p:sp>
          <p:nvSpPr>
            <p:cNvPr id="35" name="矩形 34"/>
            <p:cNvSpPr/>
            <p:nvPr/>
          </p:nvSpPr>
          <p:spPr bwMode="auto">
            <a:xfrm>
              <a:off x="369992" y="4112604"/>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6" name="矩形 35"/>
            <p:cNvSpPr/>
            <p:nvPr/>
          </p:nvSpPr>
          <p:spPr bwMode="auto">
            <a:xfrm>
              <a:off x="1465636" y="4112603"/>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1400" dirty="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p:txBody>
        </p:sp>
        <p:sp>
          <p:nvSpPr>
            <p:cNvPr id="37" name="矩形 36"/>
            <p:cNvSpPr/>
            <p:nvPr/>
          </p:nvSpPr>
          <p:spPr bwMode="auto">
            <a:xfrm>
              <a:off x="369992" y="4575082"/>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J</a:t>
              </a: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8" name="矩形 37"/>
            <p:cNvSpPr/>
            <p:nvPr/>
          </p:nvSpPr>
          <p:spPr bwMode="auto">
            <a:xfrm>
              <a:off x="1465636" y="4575082"/>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1400" dirty="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p:txBody>
        </p:sp>
        <p:sp>
          <p:nvSpPr>
            <p:cNvPr id="39" name="矩形 38"/>
            <p:cNvSpPr/>
            <p:nvPr/>
          </p:nvSpPr>
          <p:spPr bwMode="auto">
            <a:xfrm>
              <a:off x="369992" y="5048491"/>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0" name="矩形 39"/>
            <p:cNvSpPr/>
            <p:nvPr/>
          </p:nvSpPr>
          <p:spPr bwMode="auto">
            <a:xfrm>
              <a:off x="1465636" y="5048490"/>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1" name="矩形 40"/>
            <p:cNvSpPr/>
            <p:nvPr/>
          </p:nvSpPr>
          <p:spPr bwMode="auto">
            <a:xfrm>
              <a:off x="369992" y="5510969"/>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2" name="矩形 41"/>
            <p:cNvSpPr/>
            <p:nvPr/>
          </p:nvSpPr>
          <p:spPr bwMode="auto">
            <a:xfrm>
              <a:off x="1465636" y="5510968"/>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1400" dirty="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p:txBody>
        </p:sp>
        <p:sp>
          <p:nvSpPr>
            <p:cNvPr id="44" name="矩形 43"/>
            <p:cNvSpPr/>
            <p:nvPr/>
          </p:nvSpPr>
          <p:spPr bwMode="auto">
            <a:xfrm>
              <a:off x="1456478" y="5984118"/>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1400" dirty="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p:txBody>
        </p:sp>
        <p:sp>
          <p:nvSpPr>
            <p:cNvPr id="46" name="文本框 45"/>
            <p:cNvSpPr txBox="1"/>
            <p:nvPr/>
          </p:nvSpPr>
          <p:spPr>
            <a:xfrm>
              <a:off x="106728" y="1716715"/>
              <a:ext cx="354339" cy="4801461"/>
            </a:xfrm>
            <a:prstGeom prst="rect">
              <a:avLst/>
            </a:prstGeom>
            <a:noFill/>
          </p:spPr>
          <p:txBody>
            <a:bodyPr wrap="none" rtlCol="0">
              <a:spAutoFit/>
            </a:bodyPr>
            <a:lstStyle/>
            <a:p>
              <a:pPr>
                <a:lnSpc>
                  <a:spcPts val="3000"/>
                </a:lnSpc>
              </a:pPr>
              <a:r>
                <a:rPr lang="en-US" altLang="zh-CN" sz="1400" dirty="0">
                  <a:latin typeface="华文中宋" panose="02010600040101010101" pitchFamily="2" charset="-122"/>
                  <a:ea typeface="华文中宋" panose="02010600040101010101" pitchFamily="2" charset="-122"/>
                </a:rPr>
                <a:t>0</a:t>
              </a:r>
            </a:p>
            <a:p>
              <a:pPr>
                <a:lnSpc>
                  <a:spcPts val="3000"/>
                </a:lnSpc>
              </a:pPr>
              <a:r>
                <a:rPr lang="en-US" altLang="zh-CN" sz="1400" dirty="0">
                  <a:latin typeface="华文中宋" panose="02010600040101010101" pitchFamily="2" charset="-122"/>
                  <a:ea typeface="华文中宋" panose="02010600040101010101" pitchFamily="2" charset="-122"/>
                </a:rPr>
                <a:t>1</a:t>
              </a:r>
            </a:p>
            <a:p>
              <a:pPr>
                <a:lnSpc>
                  <a:spcPts val="3000"/>
                </a:lnSpc>
              </a:pPr>
              <a:r>
                <a:rPr lang="en-US" altLang="zh-CN" sz="1400" dirty="0">
                  <a:latin typeface="华文中宋" panose="02010600040101010101" pitchFamily="2" charset="-122"/>
                  <a:ea typeface="华文中宋" panose="02010600040101010101" pitchFamily="2" charset="-122"/>
                </a:rPr>
                <a:t>2</a:t>
              </a:r>
            </a:p>
            <a:p>
              <a:pPr>
                <a:lnSpc>
                  <a:spcPts val="3000"/>
                </a:lnSpc>
              </a:pPr>
              <a:r>
                <a:rPr lang="en-US" altLang="zh-CN" sz="1400" dirty="0">
                  <a:latin typeface="华文中宋" panose="02010600040101010101" pitchFamily="2" charset="-122"/>
                  <a:ea typeface="华文中宋" panose="02010600040101010101" pitchFamily="2" charset="-122"/>
                </a:rPr>
                <a:t>3</a:t>
              </a:r>
            </a:p>
            <a:p>
              <a:pPr>
                <a:lnSpc>
                  <a:spcPts val="3000"/>
                </a:lnSpc>
              </a:pPr>
              <a:r>
                <a:rPr lang="en-US" altLang="zh-CN" sz="1400" dirty="0">
                  <a:latin typeface="华文中宋" panose="02010600040101010101" pitchFamily="2" charset="-122"/>
                  <a:ea typeface="华文中宋" panose="02010600040101010101" pitchFamily="2" charset="-122"/>
                </a:rPr>
                <a:t>4</a:t>
              </a:r>
            </a:p>
            <a:p>
              <a:pPr>
                <a:lnSpc>
                  <a:spcPts val="3000"/>
                </a:lnSpc>
              </a:pPr>
              <a:r>
                <a:rPr lang="en-US" altLang="zh-CN" sz="1400" dirty="0">
                  <a:latin typeface="华文中宋" panose="02010600040101010101" pitchFamily="2" charset="-122"/>
                  <a:ea typeface="华文中宋" panose="02010600040101010101" pitchFamily="2" charset="-122"/>
                </a:rPr>
                <a:t>5</a:t>
              </a:r>
            </a:p>
            <a:p>
              <a:pPr>
                <a:lnSpc>
                  <a:spcPts val="3000"/>
                </a:lnSpc>
              </a:pPr>
              <a:r>
                <a:rPr lang="en-US" altLang="zh-CN" sz="1400" dirty="0">
                  <a:latin typeface="华文中宋" panose="02010600040101010101" pitchFamily="2" charset="-122"/>
                  <a:ea typeface="华文中宋" panose="02010600040101010101" pitchFamily="2" charset="-122"/>
                </a:rPr>
                <a:t>6</a:t>
              </a:r>
            </a:p>
            <a:p>
              <a:pPr>
                <a:lnSpc>
                  <a:spcPts val="3000"/>
                </a:lnSpc>
              </a:pPr>
              <a:r>
                <a:rPr lang="en-US" altLang="zh-CN" sz="1400" dirty="0">
                  <a:latin typeface="华文中宋" panose="02010600040101010101" pitchFamily="2" charset="-122"/>
                  <a:ea typeface="华文中宋" panose="02010600040101010101" pitchFamily="2" charset="-122"/>
                </a:rPr>
                <a:t>7</a:t>
              </a:r>
            </a:p>
            <a:p>
              <a:pPr>
                <a:lnSpc>
                  <a:spcPts val="3000"/>
                </a:lnSpc>
              </a:pPr>
              <a:r>
                <a:rPr lang="en-US" altLang="zh-CN" sz="1400" dirty="0">
                  <a:latin typeface="华文中宋" panose="02010600040101010101" pitchFamily="2" charset="-122"/>
                  <a:ea typeface="华文中宋" panose="02010600040101010101" pitchFamily="2" charset="-122"/>
                </a:rPr>
                <a:t>8</a:t>
              </a:r>
            </a:p>
            <a:p>
              <a:pPr>
                <a:lnSpc>
                  <a:spcPts val="3000"/>
                </a:lnSpc>
              </a:pPr>
              <a:r>
                <a:rPr lang="en-US" altLang="zh-CN" sz="1400" dirty="0">
                  <a:latin typeface="华文中宋" panose="02010600040101010101" pitchFamily="2" charset="-122"/>
                  <a:ea typeface="华文中宋" panose="02010600040101010101" pitchFamily="2" charset="-122"/>
                </a:rPr>
                <a:t>9</a:t>
              </a:r>
              <a:endParaRPr lang="zh-CN" altLang="en-US" sz="1400" dirty="0">
                <a:latin typeface="华文中宋" panose="02010600040101010101" pitchFamily="2" charset="-122"/>
                <a:ea typeface="华文中宋" panose="02010600040101010101" pitchFamily="2" charset="-122"/>
              </a:endParaRPr>
            </a:p>
          </p:txBody>
        </p:sp>
        <p:sp>
          <p:nvSpPr>
            <p:cNvPr id="47" name="矩形 46"/>
            <p:cNvSpPr/>
            <p:nvPr/>
          </p:nvSpPr>
          <p:spPr bwMode="auto">
            <a:xfrm>
              <a:off x="2888259" y="1825925"/>
              <a:ext cx="566057" cy="415422"/>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8" name="矩形 47"/>
            <p:cNvSpPr/>
            <p:nvPr/>
          </p:nvSpPr>
          <p:spPr bwMode="auto">
            <a:xfrm>
              <a:off x="3454316" y="1819202"/>
              <a:ext cx="566057" cy="41542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9" name="矩形 48"/>
            <p:cNvSpPr/>
            <p:nvPr/>
          </p:nvSpPr>
          <p:spPr bwMode="auto">
            <a:xfrm>
              <a:off x="4346941" y="1819202"/>
              <a:ext cx="566057" cy="415422"/>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7</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0" name="矩形 49"/>
            <p:cNvSpPr/>
            <p:nvPr/>
          </p:nvSpPr>
          <p:spPr bwMode="auto">
            <a:xfrm>
              <a:off x="4912998" y="1825926"/>
              <a:ext cx="566057" cy="41542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r>
                <a:rPr lang="en-US" altLang="zh-CN" sz="140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p:txBody>
        </p:sp>
        <p:sp>
          <p:nvSpPr>
            <p:cNvPr id="51" name="矩形 50"/>
            <p:cNvSpPr/>
            <p:nvPr/>
          </p:nvSpPr>
          <p:spPr bwMode="auto">
            <a:xfrm>
              <a:off x="2888259" y="2393748"/>
              <a:ext cx="566057" cy="415422"/>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2" name="矩形 51"/>
            <p:cNvSpPr/>
            <p:nvPr/>
          </p:nvSpPr>
          <p:spPr bwMode="auto">
            <a:xfrm>
              <a:off x="3454316" y="2387025"/>
              <a:ext cx="566057" cy="41542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3" name="矩形 52"/>
            <p:cNvSpPr/>
            <p:nvPr/>
          </p:nvSpPr>
          <p:spPr bwMode="auto">
            <a:xfrm>
              <a:off x="4395119" y="2387025"/>
              <a:ext cx="566057" cy="415422"/>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4" name="矩形 53"/>
            <p:cNvSpPr/>
            <p:nvPr/>
          </p:nvSpPr>
          <p:spPr bwMode="auto">
            <a:xfrm>
              <a:off x="4961176" y="2393749"/>
              <a:ext cx="566057" cy="41542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r>
                <a:rPr lang="en-US" altLang="zh-CN" sz="140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p:txBody>
        </p:sp>
        <p:sp>
          <p:nvSpPr>
            <p:cNvPr id="55" name="矩形 54"/>
            <p:cNvSpPr/>
            <p:nvPr/>
          </p:nvSpPr>
          <p:spPr bwMode="auto">
            <a:xfrm>
              <a:off x="2888259" y="5072277"/>
              <a:ext cx="566057" cy="415422"/>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8</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6" name="矩形 55"/>
            <p:cNvSpPr/>
            <p:nvPr/>
          </p:nvSpPr>
          <p:spPr bwMode="auto">
            <a:xfrm>
              <a:off x="3454316" y="5065554"/>
              <a:ext cx="566057" cy="41542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7" name="矩形 56"/>
            <p:cNvSpPr/>
            <p:nvPr/>
          </p:nvSpPr>
          <p:spPr bwMode="auto">
            <a:xfrm>
              <a:off x="4419519" y="5065554"/>
              <a:ext cx="566057" cy="415422"/>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9</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8" name="矩形 57"/>
            <p:cNvSpPr/>
            <p:nvPr/>
          </p:nvSpPr>
          <p:spPr bwMode="auto">
            <a:xfrm>
              <a:off x="4985576" y="5072278"/>
              <a:ext cx="566057" cy="41542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r>
                <a:rPr lang="en-US" altLang="zh-CN" sz="140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p:txBody>
        </p:sp>
        <p:sp>
          <p:nvSpPr>
            <p:cNvPr id="59" name="矩形 58"/>
            <p:cNvSpPr/>
            <p:nvPr/>
          </p:nvSpPr>
          <p:spPr bwMode="auto">
            <a:xfrm>
              <a:off x="2853328" y="3232370"/>
              <a:ext cx="566057" cy="415422"/>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0" name="矩形 59"/>
            <p:cNvSpPr/>
            <p:nvPr/>
          </p:nvSpPr>
          <p:spPr bwMode="auto">
            <a:xfrm>
              <a:off x="3419385" y="3240161"/>
              <a:ext cx="566057" cy="41542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1" name="矩形 60"/>
            <p:cNvSpPr/>
            <p:nvPr/>
          </p:nvSpPr>
          <p:spPr bwMode="auto">
            <a:xfrm>
              <a:off x="4384584" y="3254675"/>
              <a:ext cx="566057" cy="415422"/>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2" name="矩形 61"/>
            <p:cNvSpPr/>
            <p:nvPr/>
          </p:nvSpPr>
          <p:spPr bwMode="auto">
            <a:xfrm>
              <a:off x="4950641" y="3246885"/>
              <a:ext cx="566057" cy="41542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3" name="矩形 62"/>
            <p:cNvSpPr/>
            <p:nvPr/>
          </p:nvSpPr>
          <p:spPr bwMode="auto">
            <a:xfrm>
              <a:off x="5917196" y="3231494"/>
              <a:ext cx="566057" cy="415422"/>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6</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4" name="矩形 63"/>
            <p:cNvSpPr/>
            <p:nvPr/>
          </p:nvSpPr>
          <p:spPr bwMode="auto">
            <a:xfrm>
              <a:off x="6483253" y="3223704"/>
              <a:ext cx="566057" cy="41542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r>
                <a:rPr lang="en-US" altLang="zh-CN" sz="140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p:txBody>
        </p:sp>
        <p:cxnSp>
          <p:nvCxnSpPr>
            <p:cNvPr id="66" name="直接箭头连接符 65"/>
            <p:cNvCxnSpPr>
              <a:endCxn id="47" idx="1"/>
            </p:cNvCxnSpPr>
            <p:nvPr/>
          </p:nvCxnSpPr>
          <p:spPr bwMode="auto">
            <a:xfrm flipV="1">
              <a:off x="2184093" y="2033636"/>
              <a:ext cx="704166" cy="652"/>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8" name="直接箭头连接符 67"/>
            <p:cNvCxnSpPr/>
            <p:nvPr/>
          </p:nvCxnSpPr>
          <p:spPr bwMode="auto">
            <a:xfrm flipV="1">
              <a:off x="3858354" y="2031361"/>
              <a:ext cx="488587" cy="652"/>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直接箭头连接符 68"/>
            <p:cNvCxnSpPr/>
            <p:nvPr/>
          </p:nvCxnSpPr>
          <p:spPr bwMode="auto">
            <a:xfrm flipV="1">
              <a:off x="2176948" y="5269235"/>
              <a:ext cx="704166" cy="652"/>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0" name="直接箭头连接符 69"/>
            <p:cNvCxnSpPr/>
            <p:nvPr/>
          </p:nvCxnSpPr>
          <p:spPr bwMode="auto">
            <a:xfrm flipV="1">
              <a:off x="2178191" y="2543851"/>
              <a:ext cx="704166" cy="652"/>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1" name="直接箭头连接符 70"/>
            <p:cNvCxnSpPr/>
            <p:nvPr/>
          </p:nvCxnSpPr>
          <p:spPr bwMode="auto">
            <a:xfrm flipV="1">
              <a:off x="2178191" y="3450982"/>
              <a:ext cx="704166" cy="652"/>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 name="直接箭头连接符 71"/>
            <p:cNvCxnSpPr/>
            <p:nvPr/>
          </p:nvCxnSpPr>
          <p:spPr bwMode="auto">
            <a:xfrm flipV="1">
              <a:off x="3906532" y="2594084"/>
              <a:ext cx="488587" cy="652"/>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3" name="直接箭头连接符 72"/>
            <p:cNvCxnSpPr/>
            <p:nvPr/>
          </p:nvCxnSpPr>
          <p:spPr bwMode="auto">
            <a:xfrm>
              <a:off x="3858354" y="3455693"/>
              <a:ext cx="526230"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直接箭头连接符 73"/>
            <p:cNvCxnSpPr/>
            <p:nvPr/>
          </p:nvCxnSpPr>
          <p:spPr bwMode="auto">
            <a:xfrm>
              <a:off x="5390966" y="3434117"/>
              <a:ext cx="526230"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5" name="直接箭头连接符 74"/>
            <p:cNvCxnSpPr/>
            <p:nvPr/>
          </p:nvCxnSpPr>
          <p:spPr bwMode="auto">
            <a:xfrm>
              <a:off x="3887710" y="5279988"/>
              <a:ext cx="526230"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3" name="矩形 42"/>
            <p:cNvSpPr/>
            <p:nvPr/>
          </p:nvSpPr>
          <p:spPr bwMode="auto">
            <a:xfrm>
              <a:off x="360834" y="5984119"/>
              <a:ext cx="1095644" cy="473152"/>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40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grpSp>
    </p:spTree>
    <p:extLst>
      <p:ext uri="{BB962C8B-B14F-4D97-AF65-F5344CB8AC3E}">
        <p14:creationId xmlns:p14="http://schemas.microsoft.com/office/powerpoint/2010/main" val="320617665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树的存储表示：子表表示法</a:t>
            </a:r>
          </a:p>
        </p:txBody>
      </p:sp>
      <p:sp>
        <p:nvSpPr>
          <p:cNvPr id="4" name="矩形 3"/>
          <p:cNvSpPr/>
          <p:nvPr/>
        </p:nvSpPr>
        <p:spPr>
          <a:xfrm>
            <a:off x="774700" y="1305879"/>
            <a:ext cx="7823200" cy="5078313"/>
          </a:xfrm>
          <a:prstGeom prst="rect">
            <a:avLst/>
          </a:prstGeom>
          <a:solidFill>
            <a:schemeClr val="bg1">
              <a:lumMod val="90000"/>
            </a:schemeClr>
          </a:solidFill>
        </p:spPr>
        <p:txBody>
          <a:bodyPr wrap="square">
            <a:spAutoFit/>
          </a:bodyPr>
          <a:lstStyle/>
          <a:p>
            <a:pPr marR="22730"/>
            <a:r>
              <a:rPr lang="en-US" altLang="zh-CN" dirty="0" err="1">
                <a:latin typeface="华文中宋" panose="02010600040101010101" pitchFamily="2" charset="-122"/>
                <a:ea typeface="华文中宋" panose="02010600040101010101" pitchFamily="2" charset="-122"/>
              </a:rPr>
              <a:t>struct</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EdgeNode</a:t>
            </a:r>
            <a:r>
              <a:rPr lang="en-US" altLang="zh-CN" dirty="0">
                <a:latin typeface="华文中宋" panose="02010600040101010101" pitchFamily="2" charset="-122"/>
                <a:ea typeface="华文中宋" panose="02010600040101010101" pitchFamily="2" charset="-122"/>
              </a:rPr>
              <a:t>  //</a:t>
            </a:r>
            <a:r>
              <a:rPr lang="zh-CN" altLang="en-US" dirty="0">
                <a:latin typeface="华文中宋" panose="02010600040101010101" pitchFamily="2" charset="-122"/>
                <a:ea typeface="华文中宋" panose="02010600040101010101" pitchFamily="2" charset="-122"/>
              </a:rPr>
              <a:t>子表结点</a:t>
            </a:r>
            <a:endParaRPr lang="en-US" altLang="zh-CN" dirty="0">
              <a:latin typeface="华文中宋" panose="02010600040101010101" pitchFamily="2" charset="-122"/>
              <a:ea typeface="华文中宋" panose="02010600040101010101" pitchFamily="2" charset="-122"/>
            </a:endParaRPr>
          </a:p>
          <a:p>
            <a:pPr marR="22730"/>
            <a:r>
              <a:rPr lang="en-US" altLang="zh-CN" dirty="0">
                <a:latin typeface="华文中宋" panose="02010600040101010101" pitchFamily="2" charset="-122"/>
                <a:ea typeface="华文中宋" panose="02010600040101010101" pitchFamily="2" charset="-122"/>
              </a:rPr>
              <a:t>{ </a:t>
            </a:r>
          </a:p>
          <a:p>
            <a:pPr marR="22730"/>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nodeposition</a:t>
            </a:r>
            <a:r>
              <a:rPr lang="en-US" altLang="zh-CN" dirty="0">
                <a:latin typeface="华文中宋" panose="02010600040101010101" pitchFamily="2" charset="-122"/>
                <a:ea typeface="华文中宋" panose="02010600040101010101" pitchFamily="2" charset="-122"/>
              </a:rPr>
              <a:t>; </a:t>
            </a:r>
          </a:p>
          <a:p>
            <a:pPr marR="22730"/>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EdgeNode</a:t>
            </a:r>
            <a:r>
              <a:rPr lang="en-US" altLang="zh-CN" dirty="0">
                <a:latin typeface="华文中宋" panose="02010600040101010101" pitchFamily="2" charset="-122"/>
                <a:ea typeface="华文中宋" panose="02010600040101010101" pitchFamily="2" charset="-122"/>
              </a:rPr>
              <a:t>  *link; </a:t>
            </a:r>
          </a:p>
          <a:p>
            <a:pPr marR="22730"/>
            <a:r>
              <a:rPr lang="en-US" altLang="zh-CN" dirty="0">
                <a:latin typeface="华文中宋" panose="02010600040101010101" pitchFamily="2" charset="-122"/>
                <a:ea typeface="华文中宋" panose="02010600040101010101" pitchFamily="2" charset="-122"/>
              </a:rPr>
              <a:t>};</a:t>
            </a:r>
          </a:p>
          <a:p>
            <a:pPr marR="22730"/>
            <a:endParaRPr lang="en-US" altLang="zh-CN" dirty="0">
              <a:latin typeface="华文中宋" panose="02010600040101010101" pitchFamily="2" charset="-122"/>
              <a:ea typeface="华文中宋" panose="02010600040101010101" pitchFamily="2" charset="-122"/>
            </a:endParaRPr>
          </a:p>
          <a:p>
            <a:pPr marR="22730"/>
            <a:r>
              <a:rPr lang="en-US" altLang="zh-CN" dirty="0" err="1">
                <a:latin typeface="华文中宋" panose="02010600040101010101" pitchFamily="2" charset="-122"/>
                <a:ea typeface="华文中宋" panose="02010600040101010101" pitchFamily="2" charset="-122"/>
              </a:rPr>
              <a:t>struct</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ChiTreeNode</a:t>
            </a:r>
            <a:r>
              <a:rPr lang="en-US" altLang="zh-CN" dirty="0">
                <a:latin typeface="华文中宋" panose="02010600040101010101" pitchFamily="2" charset="-122"/>
                <a:ea typeface="华文中宋" panose="02010600040101010101" pitchFamily="2" charset="-122"/>
              </a:rPr>
              <a:t> {</a:t>
            </a:r>
          </a:p>
          <a:p>
            <a:pPr marR="22730"/>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DataType</a:t>
            </a:r>
            <a:r>
              <a:rPr lang="en-US" altLang="zh-CN" dirty="0">
                <a:latin typeface="华文中宋" panose="02010600040101010101" pitchFamily="2" charset="-122"/>
                <a:ea typeface="华文中宋" panose="02010600040101010101" pitchFamily="2" charset="-122"/>
              </a:rPr>
              <a:t> info; </a:t>
            </a:r>
          </a:p>
          <a:p>
            <a:pPr marR="22730"/>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struct</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EdgeNode</a:t>
            </a:r>
            <a:r>
              <a:rPr lang="en-US" altLang="zh-CN" dirty="0">
                <a:latin typeface="华文中宋" panose="02010600040101010101" pitchFamily="2" charset="-122"/>
                <a:ea typeface="华文中宋" panose="02010600040101010101" pitchFamily="2" charset="-122"/>
              </a:rPr>
              <a:t> *children;</a:t>
            </a:r>
          </a:p>
          <a:p>
            <a:pPr marR="22730"/>
            <a:r>
              <a:rPr lang="en-US" altLang="zh-CN" dirty="0">
                <a:latin typeface="华文中宋" panose="02010600040101010101" pitchFamily="2" charset="-122"/>
                <a:ea typeface="华文中宋" panose="02010600040101010101" pitchFamily="2" charset="-122"/>
              </a:rPr>
              <a:t>}</a:t>
            </a:r>
            <a:r>
              <a:rPr lang="zh-CN" altLang="en-US" dirty="0">
                <a:latin typeface="华文中宋" panose="02010600040101010101" pitchFamily="2" charset="-122"/>
                <a:ea typeface="华文中宋" panose="02010600040101010101" pitchFamily="2" charset="-122"/>
              </a:rPr>
              <a:t>；</a:t>
            </a:r>
            <a:endParaRPr lang="en-US" altLang="zh-CN" dirty="0">
              <a:latin typeface="华文中宋" panose="02010600040101010101" pitchFamily="2" charset="-122"/>
              <a:ea typeface="华文中宋" panose="02010600040101010101" pitchFamily="2" charset="-122"/>
            </a:endParaRPr>
          </a:p>
          <a:p>
            <a:pPr marR="22730"/>
            <a:endParaRPr lang="zh-CN" altLang="en-US" dirty="0">
              <a:latin typeface="华文中宋" panose="02010600040101010101" pitchFamily="2" charset="-122"/>
              <a:ea typeface="华文中宋" panose="02010600040101010101" pitchFamily="2" charset="-122"/>
            </a:endParaRPr>
          </a:p>
          <a:p>
            <a:pPr marR="22730"/>
            <a:r>
              <a:rPr lang="en-US" altLang="zh-CN" dirty="0" err="1">
                <a:latin typeface="华文中宋" panose="02010600040101010101" pitchFamily="2" charset="-122"/>
                <a:ea typeface="华文中宋" panose="02010600040101010101" pitchFamily="2" charset="-122"/>
              </a:rPr>
              <a:t>struct</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ChiTree</a:t>
            </a:r>
            <a:r>
              <a:rPr lang="en-US" altLang="zh-CN" dirty="0">
                <a:latin typeface="华文中宋" panose="02010600040101010101" pitchFamily="2" charset="-122"/>
                <a:ea typeface="华文中宋" panose="02010600040101010101" pitchFamily="2" charset="-122"/>
              </a:rPr>
              <a:t> {</a:t>
            </a:r>
          </a:p>
          <a:p>
            <a:pPr marR="22730"/>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MAXNUM;         			     //</a:t>
            </a:r>
            <a:r>
              <a:rPr lang="zh-CN" altLang="en-US" dirty="0">
                <a:latin typeface="华文中宋" panose="02010600040101010101" pitchFamily="2" charset="-122"/>
                <a:ea typeface="华文中宋" panose="02010600040101010101" pitchFamily="2" charset="-122"/>
              </a:rPr>
              <a:t>树中最大结点个数</a:t>
            </a:r>
            <a:endParaRPr lang="en-US" altLang="zh-CN" dirty="0">
              <a:latin typeface="华文中宋" panose="02010600040101010101" pitchFamily="2" charset="-122"/>
              <a:ea typeface="华文中宋" panose="02010600040101010101" pitchFamily="2" charset="-122"/>
            </a:endParaRPr>
          </a:p>
          <a:p>
            <a:pPr marR="22730"/>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root;                 				//</a:t>
            </a:r>
            <a:r>
              <a:rPr lang="zh-CN" altLang="en-US" dirty="0">
                <a:latin typeface="华文中宋" panose="02010600040101010101" pitchFamily="2" charset="-122"/>
                <a:ea typeface="华文中宋" panose="02010600040101010101" pitchFamily="2" charset="-122"/>
              </a:rPr>
              <a:t>根结点的下标</a:t>
            </a:r>
            <a:endParaRPr lang="en-US" altLang="zh-CN" dirty="0">
              <a:latin typeface="华文中宋" panose="02010600040101010101" pitchFamily="2" charset="-122"/>
              <a:ea typeface="华文中宋" panose="02010600040101010101" pitchFamily="2" charset="-122"/>
            </a:endParaRPr>
          </a:p>
          <a:p>
            <a:pPr marR="22730"/>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n;                                          //</a:t>
            </a:r>
            <a:r>
              <a:rPr lang="zh-CN" altLang="en-US" dirty="0">
                <a:latin typeface="华文中宋" panose="02010600040101010101" pitchFamily="2" charset="-122"/>
                <a:ea typeface="华文中宋" panose="02010600040101010101" pitchFamily="2" charset="-122"/>
              </a:rPr>
              <a:t>实际结点个数</a:t>
            </a:r>
            <a:endParaRPr lang="en-US" altLang="zh-CN" dirty="0">
              <a:latin typeface="华文中宋" panose="02010600040101010101" pitchFamily="2" charset="-122"/>
              <a:ea typeface="华文中宋" panose="02010600040101010101" pitchFamily="2" charset="-122"/>
            </a:endParaRPr>
          </a:p>
          <a:p>
            <a:pPr marR="22730"/>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struct</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ChiTreeNode</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nodelist</a:t>
            </a:r>
            <a:r>
              <a:rPr lang="en-US" altLang="zh-CN" dirty="0">
                <a:latin typeface="华文中宋" panose="02010600040101010101" pitchFamily="2" charset="-122"/>
                <a:ea typeface="华文中宋" panose="02010600040101010101" pitchFamily="2" charset="-122"/>
              </a:rPr>
              <a:t>;       //</a:t>
            </a:r>
            <a:r>
              <a:rPr lang="zh-CN" altLang="en-US" dirty="0">
                <a:latin typeface="华文中宋" panose="02010600040101010101" pitchFamily="2" charset="-122"/>
                <a:ea typeface="华文中宋" panose="02010600040101010101" pitchFamily="2" charset="-122"/>
              </a:rPr>
              <a:t>结点表</a:t>
            </a:r>
            <a:endParaRPr lang="en-US" altLang="zh-CN" dirty="0">
              <a:latin typeface="华文中宋" panose="02010600040101010101" pitchFamily="2" charset="-122"/>
              <a:ea typeface="华文中宋" panose="02010600040101010101" pitchFamily="2" charset="-122"/>
            </a:endParaRPr>
          </a:p>
          <a:p>
            <a:pPr marR="22730"/>
            <a:r>
              <a:rPr lang="en-US" altLang="zh-CN" dirty="0">
                <a:latin typeface="华文中宋" panose="02010600040101010101" pitchFamily="2" charset="-122"/>
                <a:ea typeface="华文中宋" panose="02010600040101010101" pitchFamily="2" charset="-122"/>
              </a:rPr>
              <a:t>};</a:t>
            </a:r>
          </a:p>
          <a:p>
            <a:pPr marR="22730"/>
            <a:r>
              <a:rPr lang="en-US" altLang="zh-CN" dirty="0" err="1">
                <a:latin typeface="华文中宋" panose="02010600040101010101" pitchFamily="2" charset="-122"/>
                <a:ea typeface="华文中宋" panose="02010600040101010101" pitchFamily="2" charset="-122"/>
              </a:rPr>
              <a:t>typedef</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structChiTree</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PChiTree</a:t>
            </a:r>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41980142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二叉树：基本术语</a:t>
            </a:r>
          </a:p>
        </p:txBody>
      </p:sp>
      <p:sp>
        <p:nvSpPr>
          <p:cNvPr id="4" name="椭圆 3"/>
          <p:cNvSpPr/>
          <p:nvPr/>
        </p:nvSpPr>
        <p:spPr bwMode="auto">
          <a:xfrm>
            <a:off x="4457700" y="1470819"/>
            <a:ext cx="533400" cy="546100"/>
          </a:xfrm>
          <a:prstGeom prst="ellipse">
            <a:avLst/>
          </a:prstGeom>
          <a:solidFill>
            <a:srgbClr val="FFC0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 name="椭圆 4"/>
          <p:cNvSpPr/>
          <p:nvPr/>
        </p:nvSpPr>
        <p:spPr bwMode="auto">
          <a:xfrm>
            <a:off x="2946400" y="22542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1765300" y="3117850"/>
            <a:ext cx="533400" cy="546100"/>
          </a:xfrm>
          <a:prstGeom prst="ellipse">
            <a:avLst/>
          </a:prstGeom>
          <a:solidFill>
            <a:srgbClr val="FFE697"/>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3817611" y="3124005"/>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977900" y="406400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9" name="椭圆 8"/>
          <p:cNvSpPr/>
          <p:nvPr/>
        </p:nvSpPr>
        <p:spPr bwMode="auto">
          <a:xfrm>
            <a:off x="2378075" y="4064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0" name="椭圆 9"/>
          <p:cNvSpPr/>
          <p:nvPr/>
        </p:nvSpPr>
        <p:spPr bwMode="auto">
          <a:xfrm>
            <a:off x="5911850" y="22542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1" name="椭圆 10"/>
          <p:cNvSpPr/>
          <p:nvPr/>
        </p:nvSpPr>
        <p:spPr bwMode="auto">
          <a:xfrm>
            <a:off x="5035550" y="31178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4191000" y="406400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742619" y="4064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4" name="椭圆 13"/>
          <p:cNvSpPr/>
          <p:nvPr/>
        </p:nvSpPr>
        <p:spPr bwMode="auto">
          <a:xfrm>
            <a:off x="3457576"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5" name="椭圆 14"/>
          <p:cNvSpPr/>
          <p:nvPr/>
        </p:nvSpPr>
        <p:spPr bwMode="auto">
          <a:xfrm>
            <a:off x="4921250"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6" name="椭圆 15"/>
          <p:cNvSpPr/>
          <p:nvPr/>
        </p:nvSpPr>
        <p:spPr bwMode="auto">
          <a:xfrm>
            <a:off x="6743699" y="311785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7" name="椭圆 16"/>
          <p:cNvSpPr/>
          <p:nvPr/>
        </p:nvSpPr>
        <p:spPr bwMode="auto">
          <a:xfrm>
            <a:off x="203200"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8" name="椭圆 17"/>
          <p:cNvSpPr/>
          <p:nvPr/>
        </p:nvSpPr>
        <p:spPr bwMode="auto">
          <a:xfrm>
            <a:off x="1574800"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4" idx="2"/>
            <a:endCxn id="5" idx="7"/>
          </p:cNvCxnSpPr>
          <p:nvPr/>
        </p:nvCxnSpPr>
        <p:spPr bwMode="auto">
          <a:xfrm flipH="1">
            <a:off x="3401685" y="1743869"/>
            <a:ext cx="1056015" cy="5903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直接连接符 22"/>
          <p:cNvCxnSpPr>
            <a:stCxn id="7" idx="0"/>
          </p:cNvCxnSpPr>
          <p:nvPr/>
        </p:nvCxnSpPr>
        <p:spPr bwMode="auto">
          <a:xfrm flipH="1" flipV="1">
            <a:off x="3478449" y="2519920"/>
            <a:ext cx="605862" cy="60408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a:stCxn id="15" idx="0"/>
          </p:cNvCxnSpPr>
          <p:nvPr/>
        </p:nvCxnSpPr>
        <p:spPr bwMode="auto">
          <a:xfrm flipH="1" flipV="1">
            <a:off x="4684387" y="4488558"/>
            <a:ext cx="503563" cy="71844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a:stCxn id="13" idx="0"/>
          </p:cNvCxnSpPr>
          <p:nvPr/>
        </p:nvCxnSpPr>
        <p:spPr bwMode="auto">
          <a:xfrm flipH="1" flipV="1">
            <a:off x="5553402" y="3522864"/>
            <a:ext cx="455917" cy="5411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a:stCxn id="16" idx="0"/>
          </p:cNvCxnSpPr>
          <p:nvPr/>
        </p:nvCxnSpPr>
        <p:spPr bwMode="auto">
          <a:xfrm flipH="1" flipV="1">
            <a:off x="6386186" y="2703910"/>
            <a:ext cx="624213" cy="41394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endCxn id="14" idx="0"/>
          </p:cNvCxnSpPr>
          <p:nvPr/>
        </p:nvCxnSpPr>
        <p:spPr bwMode="auto">
          <a:xfrm flipH="1">
            <a:off x="3724276" y="4500562"/>
            <a:ext cx="543883" cy="7064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a:endCxn id="12" idx="0"/>
          </p:cNvCxnSpPr>
          <p:nvPr/>
        </p:nvCxnSpPr>
        <p:spPr bwMode="auto">
          <a:xfrm flipH="1">
            <a:off x="4457700" y="3506286"/>
            <a:ext cx="616431" cy="55771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连接符 28"/>
          <p:cNvCxnSpPr>
            <a:stCxn id="10" idx="3"/>
            <a:endCxn id="11" idx="0"/>
          </p:cNvCxnSpPr>
          <p:nvPr/>
        </p:nvCxnSpPr>
        <p:spPr bwMode="auto">
          <a:xfrm flipH="1">
            <a:off x="5302250" y="2720376"/>
            <a:ext cx="687715" cy="39747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a:stCxn id="18" idx="0"/>
            <a:endCxn id="8" idx="5"/>
          </p:cNvCxnSpPr>
          <p:nvPr/>
        </p:nvCxnSpPr>
        <p:spPr bwMode="auto">
          <a:xfrm flipH="1" flipV="1">
            <a:off x="1433185" y="4530126"/>
            <a:ext cx="408315" cy="67687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连接符 30"/>
          <p:cNvCxnSpPr>
            <a:stCxn id="9" idx="0"/>
          </p:cNvCxnSpPr>
          <p:nvPr/>
        </p:nvCxnSpPr>
        <p:spPr bwMode="auto">
          <a:xfrm flipH="1" flipV="1">
            <a:off x="2244400" y="3560470"/>
            <a:ext cx="400375" cy="5035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直接连接符 31"/>
          <p:cNvCxnSpPr>
            <a:endCxn id="17" idx="0"/>
          </p:cNvCxnSpPr>
          <p:nvPr/>
        </p:nvCxnSpPr>
        <p:spPr bwMode="auto">
          <a:xfrm flipH="1">
            <a:off x="469900" y="4523275"/>
            <a:ext cx="602621" cy="68372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连接符 32"/>
          <p:cNvCxnSpPr>
            <a:endCxn id="8" idx="0"/>
          </p:cNvCxnSpPr>
          <p:nvPr/>
        </p:nvCxnSpPr>
        <p:spPr bwMode="auto">
          <a:xfrm flipH="1">
            <a:off x="1244600" y="3560470"/>
            <a:ext cx="571502" cy="5035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直接连接符 33"/>
          <p:cNvCxnSpPr>
            <a:stCxn id="5" idx="2"/>
            <a:endCxn id="6" idx="7"/>
          </p:cNvCxnSpPr>
          <p:nvPr/>
        </p:nvCxnSpPr>
        <p:spPr bwMode="auto">
          <a:xfrm flipH="1">
            <a:off x="2220585" y="2527300"/>
            <a:ext cx="725815" cy="67052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连接符 48"/>
          <p:cNvCxnSpPr>
            <a:stCxn id="10" idx="1"/>
          </p:cNvCxnSpPr>
          <p:nvPr/>
        </p:nvCxnSpPr>
        <p:spPr bwMode="auto">
          <a:xfrm flipH="1" flipV="1">
            <a:off x="4965045" y="1765997"/>
            <a:ext cx="1024920" cy="56822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0" name="文本框 59"/>
          <p:cNvSpPr txBox="1"/>
          <p:nvPr/>
        </p:nvSpPr>
        <p:spPr>
          <a:xfrm>
            <a:off x="573189" y="2302639"/>
            <a:ext cx="1128835"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A</a:t>
            </a:r>
            <a:r>
              <a:rPr lang="zh-CN" altLang="en-US" sz="2000" dirty="0">
                <a:latin typeface="华文中宋" panose="02010600040101010101" pitchFamily="2" charset="-122"/>
                <a:ea typeface="华文中宋" panose="02010600040101010101" pitchFamily="2" charset="-122"/>
              </a:rPr>
              <a:t>的祖先</a:t>
            </a:r>
            <a:endParaRPr lang="en-US" altLang="zh-CN" sz="2000" dirty="0">
              <a:latin typeface="华文中宋" panose="02010600040101010101" pitchFamily="2" charset="-122"/>
              <a:ea typeface="华文中宋" panose="02010600040101010101" pitchFamily="2" charset="-122"/>
            </a:endParaRPr>
          </a:p>
        </p:txBody>
      </p:sp>
      <p:sp>
        <p:nvSpPr>
          <p:cNvPr id="61" name="文本框 60"/>
          <p:cNvSpPr txBox="1"/>
          <p:nvPr/>
        </p:nvSpPr>
        <p:spPr>
          <a:xfrm>
            <a:off x="3159858" y="5851648"/>
            <a:ext cx="1128835"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A</a:t>
            </a:r>
            <a:r>
              <a:rPr lang="zh-CN" altLang="en-US" sz="2000" dirty="0">
                <a:latin typeface="华文中宋" panose="02010600040101010101" pitchFamily="2" charset="-122"/>
                <a:ea typeface="华文中宋" panose="02010600040101010101" pitchFamily="2" charset="-122"/>
              </a:rPr>
              <a:t>的子孙</a:t>
            </a:r>
            <a:endParaRPr lang="en-US" altLang="zh-CN" sz="2000" dirty="0">
              <a:latin typeface="华文中宋" panose="02010600040101010101" pitchFamily="2" charset="-122"/>
              <a:ea typeface="华文中宋" panose="02010600040101010101" pitchFamily="2" charset="-122"/>
            </a:endParaRPr>
          </a:p>
        </p:txBody>
      </p:sp>
      <p:sp>
        <p:nvSpPr>
          <p:cNvPr id="71" name="任意多边形 70"/>
          <p:cNvSpPr/>
          <p:nvPr/>
        </p:nvSpPr>
        <p:spPr bwMode="auto">
          <a:xfrm>
            <a:off x="2520114" y="1290991"/>
            <a:ext cx="3035069" cy="1745973"/>
          </a:xfrm>
          <a:custGeom>
            <a:avLst/>
            <a:gdLst>
              <a:gd name="connsiteX0" fmla="*/ 680286 w 3035069"/>
              <a:gd name="connsiteY0" fmla="*/ 729538 h 1745973"/>
              <a:gd name="connsiteX1" fmla="*/ 1860 w 3035069"/>
              <a:gd name="connsiteY1" fmla="*/ 1289977 h 1745973"/>
              <a:gd name="connsiteX2" fmla="*/ 872015 w 3035069"/>
              <a:gd name="connsiteY2" fmla="*/ 1717680 h 1745973"/>
              <a:gd name="connsiteX3" fmla="*/ 3010531 w 3035069"/>
              <a:gd name="connsiteY3" fmla="*/ 464067 h 1745973"/>
              <a:gd name="connsiteX4" fmla="*/ 1948647 w 3035069"/>
              <a:gd name="connsiteY4" fmla="*/ 6867 h 1745973"/>
              <a:gd name="connsiteX5" fmla="*/ 680286 w 3035069"/>
              <a:gd name="connsiteY5" fmla="*/ 729538 h 1745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5069" h="1745973">
                <a:moveTo>
                  <a:pt x="680286" y="729538"/>
                </a:moveTo>
                <a:cubicBezTo>
                  <a:pt x="355822" y="943390"/>
                  <a:pt x="-30095" y="1125287"/>
                  <a:pt x="1860" y="1289977"/>
                </a:cubicBezTo>
                <a:cubicBezTo>
                  <a:pt x="33815" y="1454667"/>
                  <a:pt x="370570" y="1855332"/>
                  <a:pt x="872015" y="1717680"/>
                </a:cubicBezTo>
                <a:cubicBezTo>
                  <a:pt x="1373460" y="1580028"/>
                  <a:pt x="2831092" y="749202"/>
                  <a:pt x="3010531" y="464067"/>
                </a:cubicBezTo>
                <a:cubicBezTo>
                  <a:pt x="3189970" y="178932"/>
                  <a:pt x="2339479" y="-42294"/>
                  <a:pt x="1948647" y="6867"/>
                </a:cubicBezTo>
                <a:cubicBezTo>
                  <a:pt x="1557815" y="56028"/>
                  <a:pt x="1004750" y="515686"/>
                  <a:pt x="680286" y="729538"/>
                </a:cubicBezTo>
                <a:close/>
              </a:path>
            </a:pathLst>
          </a:custGeom>
          <a:noFill/>
          <a:ln w="28575" cap="flat" cmpd="sng" algn="ctr">
            <a:solidFill>
              <a:srgbClr val="FFC000"/>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72" name="直接箭头连接符 71"/>
          <p:cNvCxnSpPr/>
          <p:nvPr/>
        </p:nvCxnSpPr>
        <p:spPr bwMode="auto">
          <a:xfrm>
            <a:off x="1653689" y="2519327"/>
            <a:ext cx="838201" cy="0"/>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6" name="任意多边形 75"/>
          <p:cNvSpPr/>
          <p:nvPr/>
        </p:nvSpPr>
        <p:spPr bwMode="auto">
          <a:xfrm>
            <a:off x="40029" y="3828903"/>
            <a:ext cx="3160398" cy="2169653"/>
          </a:xfrm>
          <a:custGeom>
            <a:avLst/>
            <a:gdLst>
              <a:gd name="connsiteX0" fmla="*/ 1611790 w 3160398"/>
              <a:gd name="connsiteY0" fmla="*/ 35174 h 2169653"/>
              <a:gd name="connsiteX1" fmla="*/ 741636 w 3160398"/>
              <a:gd name="connsiteY1" fmla="*/ 182658 h 2169653"/>
              <a:gd name="connsiteX2" fmla="*/ 4216 w 3160398"/>
              <a:gd name="connsiteY2" fmla="*/ 1760736 h 2169653"/>
              <a:gd name="connsiteX3" fmla="*/ 1080848 w 3160398"/>
              <a:gd name="connsiteY3" fmla="*/ 2085200 h 2169653"/>
              <a:gd name="connsiteX4" fmla="*/ 2231223 w 3160398"/>
              <a:gd name="connsiteY4" fmla="*/ 2026207 h 2169653"/>
              <a:gd name="connsiteX5" fmla="*/ 3160371 w 3160398"/>
              <a:gd name="connsiteY5" fmla="*/ 566116 h 2169653"/>
              <a:gd name="connsiteX6" fmla="*/ 2260719 w 3160398"/>
              <a:gd name="connsiteY6" fmla="*/ 49923 h 2169653"/>
              <a:gd name="connsiteX7" fmla="*/ 1611790 w 3160398"/>
              <a:gd name="connsiteY7" fmla="*/ 35174 h 216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60398" h="2169653">
                <a:moveTo>
                  <a:pt x="1611790" y="35174"/>
                </a:moveTo>
                <a:cubicBezTo>
                  <a:pt x="1358610" y="57296"/>
                  <a:pt x="1009565" y="-104936"/>
                  <a:pt x="741636" y="182658"/>
                </a:cubicBezTo>
                <a:cubicBezTo>
                  <a:pt x="473707" y="470252"/>
                  <a:pt x="-52319" y="1443646"/>
                  <a:pt x="4216" y="1760736"/>
                </a:cubicBezTo>
                <a:cubicBezTo>
                  <a:pt x="60751" y="2077826"/>
                  <a:pt x="709680" y="2040955"/>
                  <a:pt x="1080848" y="2085200"/>
                </a:cubicBezTo>
                <a:cubicBezTo>
                  <a:pt x="1452016" y="2129445"/>
                  <a:pt x="1884636" y="2279388"/>
                  <a:pt x="2231223" y="2026207"/>
                </a:cubicBezTo>
                <a:cubicBezTo>
                  <a:pt x="2577810" y="1773026"/>
                  <a:pt x="3155455" y="895497"/>
                  <a:pt x="3160371" y="566116"/>
                </a:cubicBezTo>
                <a:cubicBezTo>
                  <a:pt x="3165287" y="236735"/>
                  <a:pt x="2513900" y="138413"/>
                  <a:pt x="2260719" y="49923"/>
                </a:cubicBezTo>
                <a:cubicBezTo>
                  <a:pt x="2007538" y="-38567"/>
                  <a:pt x="1864970" y="13052"/>
                  <a:pt x="1611790" y="35174"/>
                </a:cubicBezTo>
                <a:close/>
              </a:path>
            </a:pathLst>
          </a:custGeom>
          <a:noFill/>
          <a:ln w="28575" cap="flat" cmpd="sng" algn="ctr">
            <a:solidFill>
              <a:srgbClr val="FFC000"/>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cxnSp>
        <p:nvCxnSpPr>
          <p:cNvPr id="77" name="直接箭头连接符 76"/>
          <p:cNvCxnSpPr/>
          <p:nvPr/>
        </p:nvCxnSpPr>
        <p:spPr bwMode="auto">
          <a:xfrm flipH="1" flipV="1">
            <a:off x="2378076" y="5753100"/>
            <a:ext cx="763331" cy="268114"/>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任意多边形 18"/>
          <p:cNvSpPr/>
          <p:nvPr/>
        </p:nvSpPr>
        <p:spPr bwMode="auto">
          <a:xfrm>
            <a:off x="3272848" y="2726072"/>
            <a:ext cx="3234305" cy="3217527"/>
          </a:xfrm>
          <a:custGeom>
            <a:avLst/>
            <a:gdLst>
              <a:gd name="connsiteX0" fmla="*/ 2508520 w 3234305"/>
              <a:gd name="connsiteY0" fmla="*/ 400586 h 3217527"/>
              <a:gd name="connsiteX1" fmla="*/ 1874339 w 3234305"/>
              <a:gd name="connsiteY1" fmla="*/ 164612 h 3217527"/>
              <a:gd name="connsiteX2" fmla="*/ 1294 w 3234305"/>
              <a:gd name="connsiteY2" fmla="*/ 2745580 h 3217527"/>
              <a:gd name="connsiteX3" fmla="*/ 2184055 w 3234305"/>
              <a:gd name="connsiteY3" fmla="*/ 3114289 h 3217527"/>
              <a:gd name="connsiteX4" fmla="*/ 3231191 w 3234305"/>
              <a:gd name="connsiteY4" fmla="*/ 1536212 h 3217527"/>
              <a:gd name="connsiteX5" fmla="*/ 2508520 w 3234305"/>
              <a:gd name="connsiteY5" fmla="*/ 400586 h 3217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4305" h="3217527">
                <a:moveTo>
                  <a:pt x="2508520" y="400586"/>
                </a:moveTo>
                <a:cubicBezTo>
                  <a:pt x="2282378" y="171986"/>
                  <a:pt x="2292210" y="-226220"/>
                  <a:pt x="1874339" y="164612"/>
                </a:cubicBezTo>
                <a:cubicBezTo>
                  <a:pt x="1456468" y="555444"/>
                  <a:pt x="-50325" y="2253967"/>
                  <a:pt x="1294" y="2745580"/>
                </a:cubicBezTo>
                <a:cubicBezTo>
                  <a:pt x="52913" y="3237193"/>
                  <a:pt x="1645739" y="3315850"/>
                  <a:pt x="2184055" y="3114289"/>
                </a:cubicBezTo>
                <a:cubicBezTo>
                  <a:pt x="2722371" y="2912728"/>
                  <a:pt x="3182030" y="1988496"/>
                  <a:pt x="3231191" y="1536212"/>
                </a:cubicBezTo>
                <a:cubicBezTo>
                  <a:pt x="3280352" y="1083928"/>
                  <a:pt x="2734662" y="629186"/>
                  <a:pt x="2508520" y="400586"/>
                </a:cubicBezTo>
                <a:close/>
              </a:path>
            </a:pathLst>
          </a:custGeom>
          <a:solidFill>
            <a:srgbClr val="FFE697">
              <a:alpha val="47000"/>
            </a:srgbClr>
          </a:solidFill>
          <a:ln w="28575" cap="flat" cmpd="sng" algn="ctr">
            <a:solidFill>
              <a:srgbClr val="FFC000"/>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0" name="文本框 49"/>
          <p:cNvSpPr txBox="1"/>
          <p:nvPr/>
        </p:nvSpPr>
        <p:spPr>
          <a:xfrm>
            <a:off x="6462906" y="5228274"/>
            <a:ext cx="2425664"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以</a:t>
            </a:r>
            <a:r>
              <a:rPr lang="en-US" altLang="zh-CN" sz="2000" dirty="0">
                <a:latin typeface="华文中宋" panose="02010600040101010101" pitchFamily="2" charset="-122"/>
                <a:ea typeface="华文中宋" panose="02010600040101010101" pitchFamily="2" charset="-122"/>
              </a:rPr>
              <a:t>C</a:t>
            </a:r>
            <a:r>
              <a:rPr lang="zh-CN" altLang="en-US" sz="2000" dirty="0">
                <a:latin typeface="华文中宋" panose="02010600040101010101" pitchFamily="2" charset="-122"/>
                <a:ea typeface="华文中宋" panose="02010600040101010101" pitchFamily="2" charset="-122"/>
              </a:rPr>
              <a:t>为根结点的子树</a:t>
            </a:r>
            <a:endParaRPr lang="en-US" altLang="zh-CN" sz="2000" dirty="0">
              <a:latin typeface="华文中宋" panose="02010600040101010101" pitchFamily="2" charset="-122"/>
              <a:ea typeface="华文中宋" panose="02010600040101010101" pitchFamily="2" charset="-122"/>
            </a:endParaRPr>
          </a:p>
        </p:txBody>
      </p:sp>
      <p:cxnSp>
        <p:nvCxnSpPr>
          <p:cNvPr id="51" name="直接箭头连接符 50"/>
          <p:cNvCxnSpPr/>
          <p:nvPr/>
        </p:nvCxnSpPr>
        <p:spPr bwMode="auto">
          <a:xfrm flipH="1" flipV="1">
            <a:off x="6396913" y="4804442"/>
            <a:ext cx="763331" cy="268114"/>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67092683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树的存储表示：子表表示法</a:t>
            </a:r>
          </a:p>
        </p:txBody>
      </p:sp>
      <p:sp>
        <p:nvSpPr>
          <p:cNvPr id="3" name="内容占位符 2"/>
          <p:cNvSpPr>
            <a:spLocks noGrp="1"/>
          </p:cNvSpPr>
          <p:nvPr>
            <p:ph idx="1"/>
          </p:nvPr>
        </p:nvSpPr>
        <p:spPr/>
        <p:txBody>
          <a:bodyPr/>
          <a:lstStyle/>
          <a:p>
            <a:r>
              <a:rPr lang="zh-CN" altLang="en-US" dirty="0"/>
              <a:t>优点</a:t>
            </a:r>
            <a:endParaRPr lang="en-US" altLang="zh-CN" dirty="0"/>
          </a:p>
          <a:p>
            <a:pPr lvl="1"/>
            <a:r>
              <a:rPr lang="zh-CN" altLang="en-US" dirty="0"/>
              <a:t>容易求指定结点的最左子结点</a:t>
            </a:r>
            <a:endParaRPr lang="en-US" altLang="zh-CN" dirty="0"/>
          </a:p>
          <a:p>
            <a:pPr lvl="1"/>
            <a:r>
              <a:rPr lang="zh-CN" altLang="en-US" dirty="0"/>
              <a:t>容易找到结点的全部子结点</a:t>
            </a:r>
            <a:endParaRPr lang="en-US" altLang="zh-CN" dirty="0"/>
          </a:p>
          <a:p>
            <a:r>
              <a:rPr lang="zh-CN" altLang="en-US" dirty="0"/>
              <a:t>不足</a:t>
            </a:r>
            <a:endParaRPr lang="en-US" altLang="zh-CN" dirty="0"/>
          </a:p>
          <a:p>
            <a:pPr lvl="1"/>
            <a:r>
              <a:rPr lang="zh-CN" altLang="en-US" dirty="0"/>
              <a:t>找指定结点的父结点时，必须依次检查哪个结点的子表中是否包含该结点；而要找该结点的右兄弟时，则首先要找到其父结点，然后再从父结点的子表中找寻它的右兄弟结点</a:t>
            </a:r>
          </a:p>
        </p:txBody>
      </p:sp>
    </p:spTree>
    <p:extLst>
      <p:ext uri="{BB962C8B-B14F-4D97-AF65-F5344CB8AC3E}">
        <p14:creationId xmlns:p14="http://schemas.microsoft.com/office/powerpoint/2010/main" val="243179006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树的存储表示：子表表示法</a:t>
            </a:r>
          </a:p>
        </p:txBody>
      </p:sp>
      <p:sp>
        <p:nvSpPr>
          <p:cNvPr id="3" name="内容占位符 2"/>
          <p:cNvSpPr>
            <a:spLocks noGrp="1"/>
          </p:cNvSpPr>
          <p:nvPr>
            <p:ph idx="1"/>
          </p:nvPr>
        </p:nvSpPr>
        <p:spPr>
          <a:xfrm>
            <a:off x="612775" y="1341439"/>
            <a:ext cx="8153400" cy="1096962"/>
          </a:xfrm>
        </p:spPr>
        <p:txBody>
          <a:bodyPr/>
          <a:lstStyle/>
          <a:p>
            <a:r>
              <a:rPr lang="zh-CN" altLang="en-US" dirty="0"/>
              <a:t>基于树的子表表示法求父结点位置</a:t>
            </a:r>
          </a:p>
        </p:txBody>
      </p:sp>
      <p:sp>
        <p:nvSpPr>
          <p:cNvPr id="4" name="矩形 3"/>
          <p:cNvSpPr/>
          <p:nvPr/>
        </p:nvSpPr>
        <p:spPr>
          <a:xfrm>
            <a:off x="260804" y="2009097"/>
            <a:ext cx="8505371" cy="4093428"/>
          </a:xfrm>
          <a:prstGeom prst="rect">
            <a:avLst/>
          </a:prstGeom>
          <a:solidFill>
            <a:schemeClr val="bg1">
              <a:lumMod val="90000"/>
            </a:schemeClr>
          </a:solidFill>
        </p:spPr>
        <p:txBody>
          <a:bodyPr wrap="square">
            <a:spAutoFit/>
          </a:bodyPr>
          <a:lstStyle/>
          <a:p>
            <a:pPr marR="22730"/>
            <a:r>
              <a:rPr lang="fr-FR" altLang="zh-CN" sz="2000" dirty="0">
                <a:latin typeface="华文中宋" panose="02010600040101010101" pitchFamily="2" charset="-122"/>
                <a:ea typeface="华文中宋" panose="02010600040101010101" pitchFamily="2" charset="-122"/>
              </a:rPr>
              <a:t>int parent_chitree(PChiTree t, int p) {</a:t>
            </a:r>
          </a:p>
          <a:p>
            <a:pPr marR="2273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a:t>
            </a:r>
          </a:p>
          <a:p>
            <a:pPr marR="2273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EdgeNode</a:t>
            </a:r>
            <a:r>
              <a:rPr lang="en-US" altLang="zh-CN" sz="2000" dirty="0">
                <a:latin typeface="华文中宋" panose="02010600040101010101" pitchFamily="2" charset="-122"/>
                <a:ea typeface="华文中宋" panose="02010600040101010101" pitchFamily="2" charset="-122"/>
              </a:rPr>
              <a:t> *v;</a:t>
            </a:r>
          </a:p>
          <a:p>
            <a:pPr marR="22730"/>
            <a:r>
              <a:rPr lang="en-US" altLang="zh-CN" sz="2000" dirty="0">
                <a:latin typeface="华文中宋" panose="02010600040101010101" pitchFamily="2" charset="-122"/>
                <a:ea typeface="华文中宋" panose="02010600040101010101" pitchFamily="2" charset="-122"/>
              </a:rPr>
              <a:t>   for (</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=0;i&lt;t-&gt;</a:t>
            </a:r>
            <a:r>
              <a:rPr lang="en-US" altLang="zh-CN" sz="2000" dirty="0" err="1">
                <a:latin typeface="华文中宋" panose="02010600040101010101" pitchFamily="2" charset="-122"/>
                <a:ea typeface="华文中宋" panose="02010600040101010101" pitchFamily="2" charset="-122"/>
              </a:rPr>
              <a:t>n;i</a:t>
            </a:r>
            <a:r>
              <a:rPr lang="en-US" altLang="zh-CN" sz="2000" dirty="0">
                <a:latin typeface="华文中宋" panose="02010600040101010101" pitchFamily="2" charset="-122"/>
                <a:ea typeface="华文中宋" panose="02010600040101010101" pitchFamily="2" charset="-122"/>
              </a:rPr>
              <a:t>++)</a:t>
            </a:r>
          </a:p>
          <a:p>
            <a:pPr marR="22730"/>
            <a:r>
              <a:rPr lang="en-US" altLang="zh-CN" sz="2000" dirty="0">
                <a:latin typeface="华文中宋" panose="02010600040101010101" pitchFamily="2" charset="-122"/>
                <a:ea typeface="华文中宋" panose="02010600040101010101" pitchFamily="2" charset="-122"/>
              </a:rPr>
              <a:t>  { </a:t>
            </a:r>
          </a:p>
          <a:p>
            <a:pPr marR="22730"/>
            <a:r>
              <a:rPr lang="en-US" altLang="zh-CN" sz="2000" dirty="0">
                <a:latin typeface="华文中宋" panose="02010600040101010101" pitchFamily="2" charset="-122"/>
                <a:ea typeface="华文中宋" panose="02010600040101010101" pitchFamily="2" charset="-122"/>
              </a:rPr>
              <a:t>       v=t-&gt;</a:t>
            </a:r>
            <a:r>
              <a:rPr lang="en-US" altLang="zh-CN" sz="2000" dirty="0" err="1">
                <a:latin typeface="华文中宋" panose="02010600040101010101" pitchFamily="2" charset="-122"/>
                <a:ea typeface="华文中宋" panose="02010600040101010101" pitchFamily="2" charset="-122"/>
              </a:rPr>
              <a:t>nodelist</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].children;</a:t>
            </a:r>
          </a:p>
          <a:p>
            <a:pPr marR="22730"/>
            <a:r>
              <a:rPr lang="en-US" altLang="zh-CN" sz="2000" dirty="0">
                <a:latin typeface="华文中宋" panose="02010600040101010101" pitchFamily="2" charset="-122"/>
                <a:ea typeface="华文中宋" panose="02010600040101010101" pitchFamily="2" charset="-122"/>
              </a:rPr>
              <a:t>       while (v!=NULL)</a:t>
            </a:r>
          </a:p>
          <a:p>
            <a:pPr marR="22730"/>
            <a:r>
              <a:rPr lang="en-US" altLang="zh-CN" sz="2000" dirty="0">
                <a:latin typeface="华文中宋" panose="02010600040101010101" pitchFamily="2" charset="-122"/>
                <a:ea typeface="华文中宋" panose="02010600040101010101" pitchFamily="2" charset="-122"/>
              </a:rPr>
              <a:t>          if (v-&gt;</a:t>
            </a:r>
            <a:r>
              <a:rPr lang="en-US" altLang="zh-CN" sz="2000" dirty="0" err="1">
                <a:latin typeface="华文中宋" panose="02010600040101010101" pitchFamily="2" charset="-122"/>
                <a:ea typeface="华文中宋" panose="02010600040101010101" pitchFamily="2" charset="-122"/>
              </a:rPr>
              <a:t>nodeposition</a:t>
            </a:r>
            <a:r>
              <a:rPr lang="en-US" altLang="zh-CN" sz="2000" dirty="0">
                <a:latin typeface="华文中宋" panose="02010600040101010101" pitchFamily="2" charset="-122"/>
                <a:ea typeface="华文中宋" panose="02010600040101010101" pitchFamily="2" charset="-122"/>
              </a:rPr>
              <a:t>==p) </a:t>
            </a:r>
          </a:p>
          <a:p>
            <a:pPr marR="22730"/>
            <a:r>
              <a:rPr lang="en-US" altLang="zh-CN" sz="2000" dirty="0">
                <a:latin typeface="华文中宋" panose="02010600040101010101" pitchFamily="2" charset="-122"/>
                <a:ea typeface="华文中宋" panose="02010600040101010101" pitchFamily="2" charset="-122"/>
              </a:rPr>
              <a:t>             return </a:t>
            </a:r>
            <a:r>
              <a:rPr lang="en-US" altLang="zh-CN" sz="2000" dirty="0" err="1">
                <a:latin typeface="华文中宋" panose="02010600040101010101" pitchFamily="2" charset="-122"/>
                <a:ea typeface="华文中宋" panose="02010600040101010101" pitchFamily="2" charset="-122"/>
              </a:rPr>
              <a:t>i</a:t>
            </a:r>
            <a:r>
              <a:rPr lang="en-US" altLang="zh-CN" sz="2000" dirty="0">
                <a:latin typeface="华文中宋" panose="02010600040101010101" pitchFamily="2" charset="-122"/>
                <a:ea typeface="华文中宋" panose="02010600040101010101" pitchFamily="2" charset="-122"/>
              </a:rPr>
              <a:t> ;</a:t>
            </a:r>
          </a:p>
          <a:p>
            <a:pPr marR="22730"/>
            <a:r>
              <a:rPr lang="en-US" altLang="zh-CN" sz="2000" dirty="0">
                <a:latin typeface="华文中宋" panose="02010600040101010101" pitchFamily="2" charset="-122"/>
                <a:ea typeface="华文中宋" panose="02010600040101010101" pitchFamily="2" charset="-122"/>
              </a:rPr>
              <a:t>          else v=v-&gt;link;</a:t>
            </a:r>
          </a:p>
          <a:p>
            <a:pPr marR="22730"/>
            <a:r>
              <a:rPr lang="en-US" altLang="zh-CN" sz="2000" dirty="0">
                <a:latin typeface="华文中宋" panose="02010600040101010101" pitchFamily="2" charset="-122"/>
                <a:ea typeface="华文中宋" panose="02010600040101010101" pitchFamily="2" charset="-122"/>
              </a:rPr>
              <a:t>    } </a:t>
            </a:r>
            <a:endParaRPr lang="zh-CN" altLang="en-US"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   return(-1);</a:t>
            </a:r>
          </a:p>
          <a:p>
            <a:pPr marR="22730"/>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04397925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树的存储表示：长子</a:t>
            </a:r>
            <a:r>
              <a:rPr lang="en-US" altLang="zh-CN" dirty="0"/>
              <a:t>-</a:t>
            </a:r>
            <a:r>
              <a:rPr lang="zh-CN" altLang="en-US" dirty="0"/>
              <a:t>兄弟表示法</a:t>
            </a:r>
          </a:p>
        </p:txBody>
      </p:sp>
      <p:grpSp>
        <p:nvGrpSpPr>
          <p:cNvPr id="56" name="组合 55"/>
          <p:cNvGrpSpPr/>
          <p:nvPr/>
        </p:nvGrpSpPr>
        <p:grpSpPr>
          <a:xfrm>
            <a:off x="5829481" y="1324190"/>
            <a:ext cx="3304072" cy="2213234"/>
            <a:chOff x="96573" y="1282474"/>
            <a:chExt cx="3692827" cy="2753574"/>
          </a:xfrm>
        </p:grpSpPr>
        <p:sp>
          <p:nvSpPr>
            <p:cNvPr id="4" name="椭圆 3"/>
            <p:cNvSpPr/>
            <p:nvPr/>
          </p:nvSpPr>
          <p:spPr bwMode="auto">
            <a:xfrm>
              <a:off x="1746528" y="1282474"/>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5" name="椭圆 4"/>
            <p:cNvSpPr/>
            <p:nvPr/>
          </p:nvSpPr>
          <p:spPr bwMode="auto">
            <a:xfrm>
              <a:off x="645055" y="1900167"/>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2253183" y="2733506"/>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2125727" y="3605478"/>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J</a:t>
              </a:r>
              <a:endParaRPr lang="zh-CN" altLang="en-US" dirty="0">
                <a:latin typeface="华文中宋" panose="02010600040101010101" pitchFamily="2" charset="-122"/>
                <a:ea typeface="华文中宋" panose="02010600040101010101" pitchFamily="2" charset="-122"/>
              </a:endParaRPr>
            </a:p>
          </p:txBody>
        </p:sp>
        <p:cxnSp>
          <p:nvCxnSpPr>
            <p:cNvPr id="8" name="直接连接符 7"/>
            <p:cNvCxnSpPr/>
            <p:nvPr/>
          </p:nvCxnSpPr>
          <p:spPr bwMode="auto">
            <a:xfrm flipH="1">
              <a:off x="976878" y="1515922"/>
              <a:ext cx="769650"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endCxn id="6" idx="0"/>
            </p:cNvCxnSpPr>
            <p:nvPr/>
          </p:nvCxnSpPr>
          <p:spPr bwMode="auto">
            <a:xfrm flipH="1">
              <a:off x="2447561" y="2341983"/>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4" idx="6"/>
            </p:cNvCxnSpPr>
            <p:nvPr/>
          </p:nvCxnSpPr>
          <p:spPr bwMode="auto">
            <a:xfrm flipH="1" flipV="1">
              <a:off x="2135283" y="1497759"/>
              <a:ext cx="727997"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椭圆 10"/>
            <p:cNvSpPr/>
            <p:nvPr/>
          </p:nvSpPr>
          <p:spPr bwMode="auto">
            <a:xfrm>
              <a:off x="1527311" y="3605479"/>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2793621" y="1931598"/>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13" name="直接连接符 12"/>
            <p:cNvCxnSpPr>
              <a:stCxn id="7" idx="0"/>
              <a:endCxn id="19" idx="5"/>
            </p:cNvCxnSpPr>
            <p:nvPr/>
          </p:nvCxnSpPr>
          <p:spPr bwMode="auto">
            <a:xfrm flipH="1" flipV="1">
              <a:off x="1828329" y="3059914"/>
              <a:ext cx="491776" cy="54556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直接连接符 13"/>
            <p:cNvCxnSpPr>
              <a:stCxn id="19" idx="4"/>
              <a:endCxn id="11" idx="0"/>
            </p:cNvCxnSpPr>
            <p:nvPr/>
          </p:nvCxnSpPr>
          <p:spPr bwMode="auto">
            <a:xfrm>
              <a:off x="1690884" y="3122969"/>
              <a:ext cx="30805" cy="48251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椭圆 14"/>
            <p:cNvSpPr/>
            <p:nvPr/>
          </p:nvSpPr>
          <p:spPr bwMode="auto">
            <a:xfrm>
              <a:off x="96573" y="2687985"/>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6" name="直接连接符 15"/>
            <p:cNvCxnSpPr>
              <a:endCxn id="15" idx="0"/>
            </p:cNvCxnSpPr>
            <p:nvPr/>
          </p:nvCxnSpPr>
          <p:spPr bwMode="auto">
            <a:xfrm flipH="1">
              <a:off x="290951" y="2296462"/>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椭圆 16"/>
            <p:cNvSpPr/>
            <p:nvPr/>
          </p:nvSpPr>
          <p:spPr bwMode="auto">
            <a:xfrm>
              <a:off x="3400645" y="2733506"/>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8" name="直接连接符 17"/>
            <p:cNvCxnSpPr>
              <a:stCxn id="12" idx="5"/>
              <a:endCxn id="17" idx="0"/>
            </p:cNvCxnSpPr>
            <p:nvPr/>
          </p:nvCxnSpPr>
          <p:spPr bwMode="auto">
            <a:xfrm>
              <a:off x="3125444" y="2299112"/>
              <a:ext cx="469578" cy="43439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椭圆 18"/>
            <p:cNvSpPr/>
            <p:nvPr/>
          </p:nvSpPr>
          <p:spPr bwMode="auto">
            <a:xfrm>
              <a:off x="1496506" y="2692400"/>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0" name="直接连接符 19"/>
            <p:cNvCxnSpPr>
              <a:stCxn id="5" idx="5"/>
              <a:endCxn id="19" idx="0"/>
            </p:cNvCxnSpPr>
            <p:nvPr/>
          </p:nvCxnSpPr>
          <p:spPr bwMode="auto">
            <a:xfrm>
              <a:off x="976878" y="2267681"/>
              <a:ext cx="714006" cy="42471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椭圆 20"/>
            <p:cNvSpPr/>
            <p:nvPr/>
          </p:nvSpPr>
          <p:spPr bwMode="auto">
            <a:xfrm>
              <a:off x="866311" y="3605479"/>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H</a:t>
              </a:r>
              <a:endParaRPr lang="zh-CN" altLang="en-US" dirty="0">
                <a:latin typeface="华文中宋" panose="02010600040101010101" pitchFamily="2" charset="-122"/>
                <a:ea typeface="华文中宋" panose="02010600040101010101" pitchFamily="2" charset="-122"/>
              </a:endParaRPr>
            </a:p>
          </p:txBody>
        </p:sp>
        <p:cxnSp>
          <p:nvCxnSpPr>
            <p:cNvPr id="22" name="直接连接符 21"/>
            <p:cNvCxnSpPr>
              <a:stCxn id="21" idx="0"/>
              <a:endCxn id="19" idx="3"/>
            </p:cNvCxnSpPr>
            <p:nvPr/>
          </p:nvCxnSpPr>
          <p:spPr bwMode="auto">
            <a:xfrm flipV="1">
              <a:off x="1060689" y="3059914"/>
              <a:ext cx="492749" cy="54556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3" name="矩形 22"/>
          <p:cNvSpPr/>
          <p:nvPr/>
        </p:nvSpPr>
        <p:spPr bwMode="auto">
          <a:xfrm>
            <a:off x="3748010" y="3009190"/>
            <a:ext cx="580571" cy="39894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p:cNvSpPr/>
          <p:nvPr/>
        </p:nvSpPr>
        <p:spPr bwMode="auto">
          <a:xfrm>
            <a:off x="3167439" y="3006540"/>
            <a:ext cx="580571" cy="39894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25" name="矩形 24"/>
          <p:cNvSpPr/>
          <p:nvPr/>
        </p:nvSpPr>
        <p:spPr bwMode="auto">
          <a:xfrm>
            <a:off x="4328581" y="3006539"/>
            <a:ext cx="580571" cy="3989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圆角矩形标注 25"/>
          <p:cNvSpPr/>
          <p:nvPr/>
        </p:nvSpPr>
        <p:spPr bwMode="auto">
          <a:xfrm>
            <a:off x="882301" y="2408640"/>
            <a:ext cx="1763223" cy="524065"/>
          </a:xfrm>
          <a:prstGeom prst="wedgeRoundRectCallout">
            <a:avLst>
              <a:gd name="adj1" fmla="val 97204"/>
              <a:gd name="adj2" fmla="val 62934"/>
              <a:gd name="adj3" fmla="val 16667"/>
            </a:avLst>
          </a:prstGeom>
          <a:solidFill>
            <a:srgbClr val="FCA6B8"/>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指向第一孩子</a:t>
            </a:r>
          </a:p>
        </p:txBody>
      </p:sp>
      <p:sp>
        <p:nvSpPr>
          <p:cNvPr id="28" name="圆角矩形标注 27"/>
          <p:cNvSpPr/>
          <p:nvPr/>
        </p:nvSpPr>
        <p:spPr bwMode="auto">
          <a:xfrm>
            <a:off x="2935810" y="1997593"/>
            <a:ext cx="1973943" cy="409495"/>
          </a:xfrm>
          <a:prstGeom prst="wedgeRoundRectCallout">
            <a:avLst>
              <a:gd name="adj1" fmla="val 34955"/>
              <a:gd name="adj2" fmla="val 197262"/>
              <a:gd name="adj3" fmla="val 16667"/>
            </a:avLst>
          </a:prstGeom>
          <a:solidFill>
            <a:srgbClr val="FCA6B8"/>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指向第一右兄弟</a:t>
            </a:r>
          </a:p>
        </p:txBody>
      </p:sp>
      <p:sp>
        <p:nvSpPr>
          <p:cNvPr id="29" name="矩形 28"/>
          <p:cNvSpPr/>
          <p:nvPr/>
        </p:nvSpPr>
        <p:spPr bwMode="auto">
          <a:xfrm>
            <a:off x="1774668" y="3791024"/>
            <a:ext cx="580571" cy="39894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1194097" y="3788374"/>
            <a:ext cx="580571" cy="39894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1" name="矩形 30"/>
          <p:cNvSpPr/>
          <p:nvPr/>
        </p:nvSpPr>
        <p:spPr bwMode="auto">
          <a:xfrm>
            <a:off x="2355239" y="3788373"/>
            <a:ext cx="580571" cy="3989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2" name="矩形 31"/>
          <p:cNvSpPr/>
          <p:nvPr/>
        </p:nvSpPr>
        <p:spPr bwMode="auto">
          <a:xfrm>
            <a:off x="5712360" y="3801324"/>
            <a:ext cx="580571" cy="39894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3" name="矩形 32"/>
          <p:cNvSpPr/>
          <p:nvPr/>
        </p:nvSpPr>
        <p:spPr bwMode="auto">
          <a:xfrm>
            <a:off x="5131789" y="3798674"/>
            <a:ext cx="580571" cy="39894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4" name="矩形 33"/>
          <p:cNvSpPr/>
          <p:nvPr/>
        </p:nvSpPr>
        <p:spPr bwMode="auto">
          <a:xfrm>
            <a:off x="6292931" y="3798673"/>
            <a:ext cx="580571" cy="3989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5" name="矩形 34"/>
          <p:cNvSpPr/>
          <p:nvPr/>
        </p:nvSpPr>
        <p:spPr bwMode="auto">
          <a:xfrm>
            <a:off x="665407" y="4756064"/>
            <a:ext cx="580571" cy="39894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6" name="矩形 35"/>
          <p:cNvSpPr/>
          <p:nvPr/>
        </p:nvSpPr>
        <p:spPr bwMode="auto">
          <a:xfrm>
            <a:off x="84836" y="4753414"/>
            <a:ext cx="580571" cy="39894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7" name="矩形 36"/>
          <p:cNvSpPr/>
          <p:nvPr/>
        </p:nvSpPr>
        <p:spPr bwMode="auto">
          <a:xfrm>
            <a:off x="1245978" y="4753413"/>
            <a:ext cx="580571" cy="3989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8" name="矩形 37"/>
          <p:cNvSpPr/>
          <p:nvPr/>
        </p:nvSpPr>
        <p:spPr bwMode="auto">
          <a:xfrm>
            <a:off x="3016756" y="4750763"/>
            <a:ext cx="580571" cy="39894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9" name="矩形 38"/>
          <p:cNvSpPr/>
          <p:nvPr/>
        </p:nvSpPr>
        <p:spPr bwMode="auto">
          <a:xfrm>
            <a:off x="2436185" y="4748113"/>
            <a:ext cx="580571" cy="39894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0" name="矩形 39"/>
          <p:cNvSpPr/>
          <p:nvPr/>
        </p:nvSpPr>
        <p:spPr bwMode="auto">
          <a:xfrm>
            <a:off x="3597327" y="4748112"/>
            <a:ext cx="580571" cy="3989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1" name="矩形 40"/>
          <p:cNvSpPr/>
          <p:nvPr/>
        </p:nvSpPr>
        <p:spPr bwMode="auto">
          <a:xfrm>
            <a:off x="5184926" y="4737958"/>
            <a:ext cx="580571" cy="39894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2" name="矩形 41"/>
          <p:cNvSpPr/>
          <p:nvPr/>
        </p:nvSpPr>
        <p:spPr bwMode="auto">
          <a:xfrm>
            <a:off x="4604355" y="4735308"/>
            <a:ext cx="580571" cy="39894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3" name="矩形 42"/>
          <p:cNvSpPr/>
          <p:nvPr/>
        </p:nvSpPr>
        <p:spPr bwMode="auto">
          <a:xfrm>
            <a:off x="5765497" y="4735307"/>
            <a:ext cx="580571" cy="3989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4" name="矩形 43"/>
          <p:cNvSpPr/>
          <p:nvPr/>
        </p:nvSpPr>
        <p:spPr bwMode="auto">
          <a:xfrm>
            <a:off x="7324031" y="4752238"/>
            <a:ext cx="580571" cy="39894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5" name="矩形 44"/>
          <p:cNvSpPr/>
          <p:nvPr/>
        </p:nvSpPr>
        <p:spPr bwMode="auto">
          <a:xfrm>
            <a:off x="6743460" y="4749588"/>
            <a:ext cx="580571" cy="39894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6" name="矩形 45"/>
          <p:cNvSpPr/>
          <p:nvPr/>
        </p:nvSpPr>
        <p:spPr bwMode="auto">
          <a:xfrm>
            <a:off x="7904602" y="4749587"/>
            <a:ext cx="580571" cy="3989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7" name="矩形 46"/>
          <p:cNvSpPr/>
          <p:nvPr/>
        </p:nvSpPr>
        <p:spPr bwMode="auto">
          <a:xfrm>
            <a:off x="1774668" y="5841499"/>
            <a:ext cx="580571" cy="39894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8" name="矩形 47"/>
          <p:cNvSpPr/>
          <p:nvPr/>
        </p:nvSpPr>
        <p:spPr bwMode="auto">
          <a:xfrm>
            <a:off x="1194097" y="5838849"/>
            <a:ext cx="580571" cy="39894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9" name="矩形 48"/>
          <p:cNvSpPr/>
          <p:nvPr/>
        </p:nvSpPr>
        <p:spPr bwMode="auto">
          <a:xfrm>
            <a:off x="2355239" y="5838848"/>
            <a:ext cx="580571" cy="3989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0" name="矩形 49"/>
          <p:cNvSpPr/>
          <p:nvPr/>
        </p:nvSpPr>
        <p:spPr bwMode="auto">
          <a:xfrm>
            <a:off x="3850200" y="5838848"/>
            <a:ext cx="580571" cy="39894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1" name="矩形 50"/>
          <p:cNvSpPr/>
          <p:nvPr/>
        </p:nvSpPr>
        <p:spPr bwMode="auto">
          <a:xfrm>
            <a:off x="3269629" y="5836198"/>
            <a:ext cx="580571" cy="39894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52" name="矩形 51"/>
          <p:cNvSpPr/>
          <p:nvPr/>
        </p:nvSpPr>
        <p:spPr bwMode="auto">
          <a:xfrm>
            <a:off x="4430771" y="5836197"/>
            <a:ext cx="580571" cy="3989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3" name="矩形 52"/>
          <p:cNvSpPr/>
          <p:nvPr/>
        </p:nvSpPr>
        <p:spPr bwMode="auto">
          <a:xfrm>
            <a:off x="6012238" y="5856638"/>
            <a:ext cx="580571" cy="398945"/>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J</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4" name="矩形 53"/>
          <p:cNvSpPr/>
          <p:nvPr/>
        </p:nvSpPr>
        <p:spPr bwMode="auto">
          <a:xfrm>
            <a:off x="5431667" y="5853988"/>
            <a:ext cx="580571" cy="398945"/>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55" name="矩形 54"/>
          <p:cNvSpPr/>
          <p:nvPr/>
        </p:nvSpPr>
        <p:spPr bwMode="auto">
          <a:xfrm>
            <a:off x="6592809" y="5853987"/>
            <a:ext cx="580571" cy="3989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58" name="直接连接符 57"/>
          <p:cNvCxnSpPr>
            <a:endCxn id="29" idx="0"/>
          </p:cNvCxnSpPr>
          <p:nvPr/>
        </p:nvCxnSpPr>
        <p:spPr bwMode="auto">
          <a:xfrm flipH="1">
            <a:off x="2064954" y="3147144"/>
            <a:ext cx="1446324" cy="643880"/>
          </a:xfrm>
          <a:prstGeom prst="line">
            <a:avLst/>
          </a:prstGeom>
          <a:solidFill>
            <a:schemeClr val="accent1"/>
          </a:solidFill>
          <a:ln w="5715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0" name="直接连接符 59"/>
          <p:cNvCxnSpPr>
            <a:endCxn id="35" idx="0"/>
          </p:cNvCxnSpPr>
          <p:nvPr/>
        </p:nvCxnSpPr>
        <p:spPr bwMode="auto">
          <a:xfrm flipH="1">
            <a:off x="955693" y="4088228"/>
            <a:ext cx="605747" cy="667836"/>
          </a:xfrm>
          <a:prstGeom prst="line">
            <a:avLst/>
          </a:prstGeom>
          <a:solidFill>
            <a:schemeClr val="accent1"/>
          </a:solidFill>
          <a:ln w="5715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直接连接符 61"/>
          <p:cNvCxnSpPr>
            <a:endCxn id="39" idx="1"/>
          </p:cNvCxnSpPr>
          <p:nvPr/>
        </p:nvCxnSpPr>
        <p:spPr bwMode="auto">
          <a:xfrm flipV="1">
            <a:off x="1635612" y="4947586"/>
            <a:ext cx="800573" cy="7950"/>
          </a:xfrm>
          <a:prstGeom prst="line">
            <a:avLst/>
          </a:prstGeom>
          <a:solidFill>
            <a:schemeClr val="accent1"/>
          </a:solidFill>
          <a:ln w="5715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5" name="直接连接符 64"/>
          <p:cNvCxnSpPr>
            <a:endCxn id="33" idx="1"/>
          </p:cNvCxnSpPr>
          <p:nvPr/>
        </p:nvCxnSpPr>
        <p:spPr bwMode="auto">
          <a:xfrm flipV="1">
            <a:off x="2659386" y="3998147"/>
            <a:ext cx="2472403" cy="14740"/>
          </a:xfrm>
          <a:prstGeom prst="line">
            <a:avLst/>
          </a:prstGeom>
          <a:solidFill>
            <a:schemeClr val="accent1"/>
          </a:solidFill>
          <a:ln w="5715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7" name="直接连接符 66"/>
          <p:cNvCxnSpPr/>
          <p:nvPr/>
        </p:nvCxnSpPr>
        <p:spPr bwMode="auto">
          <a:xfrm flipV="1">
            <a:off x="5940030" y="4960680"/>
            <a:ext cx="800573" cy="7950"/>
          </a:xfrm>
          <a:prstGeom prst="line">
            <a:avLst/>
          </a:prstGeom>
          <a:solidFill>
            <a:schemeClr val="accent1"/>
          </a:solidFill>
          <a:ln w="5715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8" name="直接连接符 67"/>
          <p:cNvCxnSpPr/>
          <p:nvPr/>
        </p:nvCxnSpPr>
        <p:spPr bwMode="auto">
          <a:xfrm flipV="1">
            <a:off x="2455400" y="6045509"/>
            <a:ext cx="800573" cy="7950"/>
          </a:xfrm>
          <a:prstGeom prst="line">
            <a:avLst/>
          </a:prstGeom>
          <a:solidFill>
            <a:schemeClr val="accent1"/>
          </a:solidFill>
          <a:ln w="5715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直接连接符 68"/>
          <p:cNvCxnSpPr/>
          <p:nvPr/>
        </p:nvCxnSpPr>
        <p:spPr bwMode="auto">
          <a:xfrm flipV="1">
            <a:off x="4674638" y="6053459"/>
            <a:ext cx="800573" cy="7950"/>
          </a:xfrm>
          <a:prstGeom prst="line">
            <a:avLst/>
          </a:prstGeom>
          <a:solidFill>
            <a:schemeClr val="accent1"/>
          </a:solidFill>
          <a:ln w="5715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0" name="直接连接符 69"/>
          <p:cNvCxnSpPr/>
          <p:nvPr/>
        </p:nvCxnSpPr>
        <p:spPr bwMode="auto">
          <a:xfrm flipH="1">
            <a:off x="4852987" y="4110313"/>
            <a:ext cx="605747" cy="667836"/>
          </a:xfrm>
          <a:prstGeom prst="line">
            <a:avLst/>
          </a:prstGeom>
          <a:solidFill>
            <a:schemeClr val="accent1"/>
          </a:solidFill>
          <a:ln w="5715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 name="直接连接符 71"/>
          <p:cNvCxnSpPr>
            <a:endCxn id="48" idx="0"/>
          </p:cNvCxnSpPr>
          <p:nvPr/>
        </p:nvCxnSpPr>
        <p:spPr bwMode="auto">
          <a:xfrm flipH="1">
            <a:off x="1484383" y="5029891"/>
            <a:ext cx="1278556" cy="808958"/>
          </a:xfrm>
          <a:prstGeom prst="line">
            <a:avLst/>
          </a:prstGeom>
          <a:solidFill>
            <a:schemeClr val="accent1"/>
          </a:solidFill>
          <a:ln w="5715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32384576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树的存储表示：长子</a:t>
            </a:r>
            <a:r>
              <a:rPr lang="en-US" altLang="zh-CN" dirty="0"/>
              <a:t>-</a:t>
            </a:r>
            <a:r>
              <a:rPr lang="zh-CN" altLang="en-US" dirty="0"/>
              <a:t>兄弟表示法</a:t>
            </a:r>
          </a:p>
        </p:txBody>
      </p:sp>
      <p:sp>
        <p:nvSpPr>
          <p:cNvPr id="3" name="内容占位符 2"/>
          <p:cNvSpPr>
            <a:spLocks noGrp="1"/>
          </p:cNvSpPr>
          <p:nvPr>
            <p:ph idx="1"/>
          </p:nvPr>
        </p:nvSpPr>
        <p:spPr>
          <a:xfrm>
            <a:off x="609600" y="1689781"/>
            <a:ext cx="8153400" cy="3939540"/>
          </a:xfrm>
          <a:solidFill>
            <a:schemeClr val="bg1">
              <a:lumMod val="90000"/>
            </a:schemeClr>
          </a:solidFill>
        </p:spPr>
        <p:txBody>
          <a:bodyPr wrap="square">
            <a:spAutoFit/>
          </a:bodyPr>
          <a:lstStyle/>
          <a:p>
            <a:pPr marL="0" marR="22730" indent="0" defTabSz="457200">
              <a:spcBef>
                <a:spcPct val="0"/>
              </a:spcBef>
              <a:buNone/>
            </a:pPr>
            <a:r>
              <a:rPr lang="en-US" altLang="zh-CN" sz="2000" dirty="0" err="1"/>
              <a:t>struct</a:t>
            </a:r>
            <a:r>
              <a:rPr lang="en-US" altLang="zh-CN" sz="2000" dirty="0"/>
              <a:t> </a:t>
            </a:r>
            <a:r>
              <a:rPr lang="en-US" altLang="zh-CN" sz="2000" dirty="0" err="1"/>
              <a:t>CSNode</a:t>
            </a:r>
            <a:r>
              <a:rPr lang="en-US" altLang="zh-CN" sz="2000" dirty="0"/>
              <a:t>;      //</a:t>
            </a:r>
            <a:r>
              <a:rPr lang="zh-CN" altLang="en-US" sz="2000" dirty="0"/>
              <a:t>树中结点结构*</a:t>
            </a:r>
            <a:r>
              <a:rPr lang="en-US" altLang="zh-CN" sz="2000" dirty="0"/>
              <a:t>/</a:t>
            </a:r>
          </a:p>
          <a:p>
            <a:pPr marL="0" marR="22730" indent="0" defTabSz="457200">
              <a:spcBef>
                <a:spcPct val="0"/>
              </a:spcBef>
              <a:buNone/>
            </a:pPr>
            <a:r>
              <a:rPr lang="en-US" altLang="zh-CN" sz="2000" dirty="0" err="1"/>
              <a:t>typedef</a:t>
            </a:r>
            <a:r>
              <a:rPr lang="en-US" altLang="zh-CN" sz="2000" dirty="0"/>
              <a:t> </a:t>
            </a:r>
            <a:r>
              <a:rPr lang="en-US" altLang="zh-CN" sz="2000" dirty="0" err="1"/>
              <a:t>struct</a:t>
            </a:r>
            <a:r>
              <a:rPr lang="en-US" altLang="zh-CN" sz="2000" dirty="0"/>
              <a:t> </a:t>
            </a:r>
            <a:r>
              <a:rPr lang="en-US" altLang="zh-CN" sz="2000" dirty="0" err="1"/>
              <a:t>CSNode</a:t>
            </a:r>
            <a:r>
              <a:rPr lang="en-US" altLang="zh-CN" sz="2000" dirty="0"/>
              <a:t> * </a:t>
            </a:r>
            <a:r>
              <a:rPr lang="en-US" altLang="zh-CN" sz="2000" dirty="0" err="1"/>
              <a:t>PCSNode</a:t>
            </a:r>
            <a:r>
              <a:rPr lang="en-US" altLang="zh-CN" sz="2000" dirty="0"/>
              <a:t>; </a:t>
            </a:r>
          </a:p>
          <a:p>
            <a:pPr marL="0" marR="22730" indent="0" defTabSz="457200">
              <a:spcBef>
                <a:spcPct val="0"/>
              </a:spcBef>
              <a:buNone/>
            </a:pPr>
            <a:endParaRPr lang="en-US" altLang="zh-CN" sz="2000" dirty="0"/>
          </a:p>
          <a:p>
            <a:pPr marL="0" marR="22730" indent="0" defTabSz="457200">
              <a:spcBef>
                <a:spcPct val="0"/>
              </a:spcBef>
              <a:buNone/>
            </a:pPr>
            <a:r>
              <a:rPr lang="en-US" altLang="zh-CN" sz="2000" dirty="0" err="1"/>
              <a:t>struct</a:t>
            </a:r>
            <a:r>
              <a:rPr lang="en-US" altLang="zh-CN" sz="2000" dirty="0"/>
              <a:t> </a:t>
            </a:r>
            <a:r>
              <a:rPr lang="en-US" altLang="zh-CN" sz="2000" dirty="0" err="1"/>
              <a:t>CSNode</a:t>
            </a:r>
            <a:r>
              <a:rPr lang="en-US" altLang="zh-CN" sz="2000" dirty="0"/>
              <a:t> { </a:t>
            </a:r>
          </a:p>
          <a:p>
            <a:pPr marL="0" marR="22730" indent="0" defTabSz="457200">
              <a:spcBef>
                <a:spcPct val="0"/>
              </a:spcBef>
              <a:buNone/>
            </a:pPr>
            <a:r>
              <a:rPr lang="en-US" altLang="zh-CN" sz="2000" dirty="0"/>
              <a:t>   </a:t>
            </a:r>
            <a:r>
              <a:rPr lang="en-US" altLang="zh-CN" sz="2000" dirty="0" err="1"/>
              <a:t>DataType</a:t>
            </a:r>
            <a:r>
              <a:rPr lang="en-US" altLang="zh-CN" sz="2000" dirty="0"/>
              <a:t> info;</a:t>
            </a:r>
          </a:p>
          <a:p>
            <a:pPr marL="0" marR="22730" indent="0" defTabSz="457200">
              <a:spcBef>
                <a:spcPct val="0"/>
              </a:spcBef>
              <a:buNone/>
            </a:pPr>
            <a:r>
              <a:rPr lang="en-US" altLang="zh-CN" sz="2000" dirty="0"/>
              <a:t>   </a:t>
            </a:r>
            <a:r>
              <a:rPr lang="en-US" altLang="zh-CN" sz="2000" dirty="0" err="1"/>
              <a:t>PCSNode</a:t>
            </a:r>
            <a:r>
              <a:rPr lang="en-US" altLang="zh-CN" sz="2000" dirty="0"/>
              <a:t> </a:t>
            </a:r>
            <a:r>
              <a:rPr lang="en-US" altLang="zh-CN" sz="2000" dirty="0" err="1"/>
              <a:t>lchild</a:t>
            </a:r>
            <a:r>
              <a:rPr lang="en-US" altLang="zh-CN" sz="2000" dirty="0"/>
              <a:t>;      //</a:t>
            </a:r>
            <a:r>
              <a:rPr lang="zh-CN" altLang="en-US" sz="2000" dirty="0"/>
              <a:t>结点的最左子结点的指针</a:t>
            </a:r>
            <a:endParaRPr lang="en-US" altLang="zh-CN" sz="2000" dirty="0"/>
          </a:p>
          <a:p>
            <a:pPr marL="0" marR="22730" indent="0" defTabSz="457200">
              <a:spcBef>
                <a:spcPct val="0"/>
              </a:spcBef>
              <a:buNone/>
            </a:pPr>
            <a:r>
              <a:rPr lang="en-US" altLang="zh-CN" sz="2000" dirty="0"/>
              <a:t>   </a:t>
            </a:r>
            <a:r>
              <a:rPr lang="en-US" altLang="zh-CN" sz="2000" dirty="0" err="1"/>
              <a:t>PCSNode</a:t>
            </a:r>
            <a:r>
              <a:rPr lang="en-US" altLang="zh-CN" sz="2000" dirty="0"/>
              <a:t> </a:t>
            </a:r>
            <a:r>
              <a:rPr lang="en-US" altLang="zh-CN" sz="2000" dirty="0" err="1"/>
              <a:t>rsibling</a:t>
            </a:r>
            <a:r>
              <a:rPr lang="en-US" altLang="zh-CN" sz="2000" dirty="0"/>
              <a:t>;   // </a:t>
            </a:r>
            <a:r>
              <a:rPr lang="zh-CN" altLang="en-US" sz="2000" dirty="0"/>
              <a:t>结点的右兄弟的指针</a:t>
            </a:r>
            <a:endParaRPr lang="en-US" altLang="zh-CN" sz="2000" dirty="0"/>
          </a:p>
          <a:p>
            <a:pPr marL="0" marR="22730" indent="0" defTabSz="457200">
              <a:spcBef>
                <a:spcPct val="0"/>
              </a:spcBef>
              <a:buNone/>
            </a:pPr>
            <a:r>
              <a:rPr lang="en-US" altLang="zh-CN" sz="2000" dirty="0"/>
              <a:t>}; </a:t>
            </a:r>
          </a:p>
          <a:p>
            <a:pPr marL="0" marR="22730" indent="0" defTabSz="457200">
              <a:spcBef>
                <a:spcPct val="0"/>
              </a:spcBef>
              <a:buNone/>
            </a:pPr>
            <a:endParaRPr lang="en-US" altLang="zh-CN" sz="2000" dirty="0"/>
          </a:p>
          <a:p>
            <a:pPr marL="0" marR="22730" indent="0" defTabSz="457200">
              <a:spcBef>
                <a:spcPct val="0"/>
              </a:spcBef>
              <a:buNone/>
            </a:pPr>
            <a:r>
              <a:rPr lang="en-US" altLang="zh-CN" sz="2000" dirty="0" err="1"/>
              <a:t>typedef</a:t>
            </a:r>
            <a:r>
              <a:rPr lang="en-US" altLang="zh-CN" sz="2000" dirty="0"/>
              <a:t> </a:t>
            </a:r>
            <a:r>
              <a:rPr lang="en-US" altLang="zh-CN" sz="2000" dirty="0" err="1"/>
              <a:t>struct</a:t>
            </a:r>
            <a:r>
              <a:rPr lang="en-US" altLang="zh-CN" sz="2000" dirty="0"/>
              <a:t> </a:t>
            </a:r>
            <a:r>
              <a:rPr lang="en-US" altLang="zh-CN" sz="2000" dirty="0" err="1"/>
              <a:t>CSNode</a:t>
            </a:r>
            <a:r>
              <a:rPr lang="en-US" altLang="zh-CN" sz="2000" dirty="0"/>
              <a:t> *</a:t>
            </a:r>
            <a:r>
              <a:rPr lang="en-US" altLang="zh-CN" sz="2000" dirty="0" err="1"/>
              <a:t>CSTree</a:t>
            </a:r>
            <a:r>
              <a:rPr lang="en-US" altLang="zh-CN" sz="2000" dirty="0"/>
              <a:t>;</a:t>
            </a:r>
            <a:endParaRPr lang="zh-CN" altLang="en-US" sz="2000" dirty="0"/>
          </a:p>
        </p:txBody>
      </p:sp>
    </p:spTree>
    <p:extLst>
      <p:ext uri="{BB962C8B-B14F-4D97-AF65-F5344CB8AC3E}">
        <p14:creationId xmlns:p14="http://schemas.microsoft.com/office/powerpoint/2010/main" val="180669442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树的存储表示：长子</a:t>
            </a:r>
            <a:r>
              <a:rPr lang="en-US" altLang="zh-CN" dirty="0"/>
              <a:t>-</a:t>
            </a:r>
            <a:r>
              <a:rPr lang="zh-CN" altLang="en-US" dirty="0"/>
              <a:t>兄弟表示法</a:t>
            </a:r>
          </a:p>
        </p:txBody>
      </p:sp>
      <p:sp>
        <p:nvSpPr>
          <p:cNvPr id="3" name="内容占位符 2"/>
          <p:cNvSpPr>
            <a:spLocks noGrp="1"/>
          </p:cNvSpPr>
          <p:nvPr>
            <p:ph idx="1"/>
          </p:nvPr>
        </p:nvSpPr>
        <p:spPr/>
        <p:txBody>
          <a:bodyPr/>
          <a:lstStyle/>
          <a:p>
            <a:r>
              <a:rPr lang="zh-CN" altLang="en-US" dirty="0"/>
              <a:t>优点</a:t>
            </a:r>
            <a:endParaRPr lang="en-US" altLang="zh-CN" dirty="0"/>
          </a:p>
          <a:p>
            <a:pPr lvl="1"/>
            <a:r>
              <a:rPr lang="zh-CN" altLang="en-US" dirty="0"/>
              <a:t>容易找结点的全部子结点，先由</a:t>
            </a:r>
            <a:r>
              <a:rPr lang="en-US" altLang="zh-CN" b="1" dirty="0" err="1"/>
              <a:t>lchild</a:t>
            </a:r>
            <a:r>
              <a:rPr lang="zh-CN" altLang="en-US" dirty="0"/>
              <a:t>字段找到长子，再由子结点的</a:t>
            </a:r>
            <a:r>
              <a:rPr lang="en-US" altLang="zh-CN" b="1" dirty="0" err="1"/>
              <a:t>rsibling</a:t>
            </a:r>
            <a:r>
              <a:rPr lang="zh-CN" altLang="en-US" dirty="0"/>
              <a:t>字段逐个地找子结点的右兄弟</a:t>
            </a:r>
          </a:p>
          <a:p>
            <a:r>
              <a:rPr lang="zh-CN" altLang="en-US" dirty="0"/>
              <a:t>不足</a:t>
            </a:r>
            <a:endParaRPr lang="en-US" altLang="zh-CN" dirty="0"/>
          </a:p>
          <a:p>
            <a:pPr lvl="1"/>
            <a:r>
              <a:rPr lang="zh-CN" altLang="en-US" dirty="0"/>
              <a:t>寻找某个指定结点的父结点比较麻烦，需要对树进行周游，周游时检查被访问的结点的各个子结点的位置是不是指定结点</a:t>
            </a:r>
          </a:p>
          <a:p>
            <a:endParaRPr lang="zh-CN" altLang="en-US" dirty="0"/>
          </a:p>
        </p:txBody>
      </p:sp>
    </p:spTree>
    <p:extLst>
      <p:ext uri="{BB962C8B-B14F-4D97-AF65-F5344CB8AC3E}">
        <p14:creationId xmlns:p14="http://schemas.microsoft.com/office/powerpoint/2010/main" val="2607880936"/>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树的周游</a:t>
            </a:r>
          </a:p>
        </p:txBody>
      </p:sp>
      <p:sp>
        <p:nvSpPr>
          <p:cNvPr id="3" name="内容占位符 2"/>
          <p:cNvSpPr>
            <a:spLocks noGrp="1"/>
          </p:cNvSpPr>
          <p:nvPr>
            <p:ph idx="1"/>
          </p:nvPr>
        </p:nvSpPr>
        <p:spPr>
          <a:xfrm>
            <a:off x="452354" y="1341439"/>
            <a:ext cx="8153400" cy="2341474"/>
          </a:xfrm>
        </p:spPr>
        <p:txBody>
          <a:bodyPr/>
          <a:lstStyle/>
          <a:p>
            <a:r>
              <a:rPr lang="zh-CN" altLang="en-US" sz="2400" dirty="0"/>
              <a:t>深度优先周游</a:t>
            </a:r>
          </a:p>
          <a:p>
            <a:pPr lvl="1"/>
            <a:r>
              <a:rPr lang="zh-CN" altLang="pt-BR" sz="2000" dirty="0"/>
              <a:t>先根次序：</a:t>
            </a:r>
            <a:r>
              <a:rPr lang="pt-BR" altLang="zh-CN" sz="2000" dirty="0"/>
              <a:t>A B D E I J F C G H</a:t>
            </a:r>
          </a:p>
          <a:p>
            <a:pPr lvl="1"/>
            <a:r>
              <a:rPr lang="zh-CN" altLang="pt-BR" sz="2000" dirty="0"/>
              <a:t>后根次序：</a:t>
            </a:r>
            <a:r>
              <a:rPr lang="pt-BR" altLang="zh-CN" sz="2000" dirty="0"/>
              <a:t>D I J E F B G H C A</a:t>
            </a:r>
            <a:endParaRPr lang="zh-CN" altLang="en-US" sz="2400" dirty="0"/>
          </a:p>
          <a:p>
            <a:r>
              <a:rPr lang="zh-CN" altLang="en-US" sz="2400" dirty="0"/>
              <a:t>广度优先周游</a:t>
            </a:r>
            <a:endParaRPr lang="en-US" altLang="zh-CN" sz="2400" dirty="0"/>
          </a:p>
          <a:p>
            <a:pPr lvl="1"/>
            <a:r>
              <a:rPr lang="en-US" altLang="zh-CN" sz="2000" dirty="0"/>
              <a:t> A B C D E F G H I J </a:t>
            </a:r>
          </a:p>
          <a:p>
            <a:endParaRPr lang="en-US" altLang="zh-CN" sz="2400" dirty="0"/>
          </a:p>
        </p:txBody>
      </p:sp>
      <p:sp>
        <p:nvSpPr>
          <p:cNvPr id="21" name="椭圆 20"/>
          <p:cNvSpPr/>
          <p:nvPr/>
        </p:nvSpPr>
        <p:spPr bwMode="auto">
          <a:xfrm>
            <a:off x="6599971" y="3426883"/>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22" name="椭圆 21"/>
          <p:cNvSpPr/>
          <p:nvPr/>
        </p:nvSpPr>
        <p:spPr bwMode="auto">
          <a:xfrm>
            <a:off x="5498498" y="4044576"/>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3" name="椭圆 22"/>
          <p:cNvSpPr/>
          <p:nvPr/>
        </p:nvSpPr>
        <p:spPr bwMode="auto">
          <a:xfrm>
            <a:off x="7106626" y="4877915"/>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椭圆 23"/>
          <p:cNvSpPr/>
          <p:nvPr/>
        </p:nvSpPr>
        <p:spPr bwMode="auto">
          <a:xfrm>
            <a:off x="6263177" y="5743561"/>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J</a:t>
            </a:r>
            <a:endParaRPr lang="zh-CN" altLang="en-US" dirty="0">
              <a:latin typeface="华文中宋" panose="02010600040101010101" pitchFamily="2" charset="-122"/>
              <a:ea typeface="华文中宋" panose="02010600040101010101" pitchFamily="2" charset="-122"/>
            </a:endParaRPr>
          </a:p>
        </p:txBody>
      </p:sp>
      <p:cxnSp>
        <p:nvCxnSpPr>
          <p:cNvPr id="25" name="直接连接符 24"/>
          <p:cNvCxnSpPr/>
          <p:nvPr/>
        </p:nvCxnSpPr>
        <p:spPr bwMode="auto">
          <a:xfrm flipH="1">
            <a:off x="5830321" y="3660331"/>
            <a:ext cx="769650"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a:endCxn id="23" idx="0"/>
          </p:cNvCxnSpPr>
          <p:nvPr/>
        </p:nvCxnSpPr>
        <p:spPr bwMode="auto">
          <a:xfrm flipH="1">
            <a:off x="7301004" y="4486392"/>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endCxn id="21" idx="6"/>
          </p:cNvCxnSpPr>
          <p:nvPr/>
        </p:nvCxnSpPr>
        <p:spPr bwMode="auto">
          <a:xfrm flipH="1" flipV="1">
            <a:off x="6988726" y="3642168"/>
            <a:ext cx="727997"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8" name="椭圆 27"/>
          <p:cNvSpPr/>
          <p:nvPr/>
        </p:nvSpPr>
        <p:spPr bwMode="auto">
          <a:xfrm>
            <a:off x="5672066" y="4849871"/>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9" name="椭圆 28"/>
          <p:cNvSpPr/>
          <p:nvPr/>
        </p:nvSpPr>
        <p:spPr bwMode="auto">
          <a:xfrm>
            <a:off x="7647064" y="4076007"/>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30" name="直接连接符 29"/>
          <p:cNvCxnSpPr>
            <a:stCxn id="24" idx="0"/>
          </p:cNvCxnSpPr>
          <p:nvPr/>
        </p:nvCxnSpPr>
        <p:spPr bwMode="auto">
          <a:xfrm flipH="1" flipV="1">
            <a:off x="5982028" y="5248530"/>
            <a:ext cx="475527" cy="49503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连接符 30"/>
          <p:cNvCxnSpPr>
            <a:stCxn id="22" idx="4"/>
            <a:endCxn id="28" idx="0"/>
          </p:cNvCxnSpPr>
          <p:nvPr/>
        </p:nvCxnSpPr>
        <p:spPr bwMode="auto">
          <a:xfrm>
            <a:off x="5692876" y="4475145"/>
            <a:ext cx="173568" cy="37472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2" name="椭圆 31"/>
          <p:cNvSpPr/>
          <p:nvPr/>
        </p:nvSpPr>
        <p:spPr bwMode="auto">
          <a:xfrm>
            <a:off x="4950016" y="4832394"/>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3" name="直接连接符 32"/>
          <p:cNvCxnSpPr>
            <a:endCxn id="32" idx="0"/>
          </p:cNvCxnSpPr>
          <p:nvPr/>
        </p:nvCxnSpPr>
        <p:spPr bwMode="auto">
          <a:xfrm flipH="1">
            <a:off x="5144394" y="4440871"/>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 name="椭圆 33"/>
          <p:cNvSpPr/>
          <p:nvPr/>
        </p:nvSpPr>
        <p:spPr bwMode="auto">
          <a:xfrm>
            <a:off x="8254088" y="4877915"/>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5" name="直接连接符 34"/>
          <p:cNvCxnSpPr>
            <a:stCxn id="29" idx="5"/>
            <a:endCxn id="34" idx="0"/>
          </p:cNvCxnSpPr>
          <p:nvPr/>
        </p:nvCxnSpPr>
        <p:spPr bwMode="auto">
          <a:xfrm>
            <a:off x="7978887" y="4443521"/>
            <a:ext cx="469578" cy="43439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椭圆 35"/>
          <p:cNvSpPr/>
          <p:nvPr/>
        </p:nvSpPr>
        <p:spPr bwMode="auto">
          <a:xfrm>
            <a:off x="6349949" y="4836809"/>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7" name="直接连接符 36"/>
          <p:cNvCxnSpPr>
            <a:stCxn id="22" idx="5"/>
            <a:endCxn id="36" idx="0"/>
          </p:cNvCxnSpPr>
          <p:nvPr/>
        </p:nvCxnSpPr>
        <p:spPr bwMode="auto">
          <a:xfrm>
            <a:off x="5830321" y="4412090"/>
            <a:ext cx="714006" cy="42471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8" name="椭圆 37"/>
          <p:cNvSpPr/>
          <p:nvPr/>
        </p:nvSpPr>
        <p:spPr bwMode="auto">
          <a:xfrm>
            <a:off x="5279323" y="5747280"/>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I</a:t>
            </a:r>
            <a:endParaRPr lang="zh-CN" altLang="en-US" dirty="0">
              <a:latin typeface="华文中宋" panose="02010600040101010101" pitchFamily="2" charset="-122"/>
              <a:ea typeface="华文中宋" panose="02010600040101010101" pitchFamily="2" charset="-122"/>
            </a:endParaRPr>
          </a:p>
        </p:txBody>
      </p:sp>
      <p:cxnSp>
        <p:nvCxnSpPr>
          <p:cNvPr id="39" name="直接连接符 38"/>
          <p:cNvCxnSpPr>
            <a:stCxn id="38" idx="0"/>
            <a:endCxn id="28" idx="4"/>
          </p:cNvCxnSpPr>
          <p:nvPr/>
        </p:nvCxnSpPr>
        <p:spPr bwMode="auto">
          <a:xfrm flipV="1">
            <a:off x="5473701" y="5280440"/>
            <a:ext cx="392743" cy="46684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 name="圆角矩形标注 3"/>
          <p:cNvSpPr/>
          <p:nvPr/>
        </p:nvSpPr>
        <p:spPr bwMode="auto">
          <a:xfrm>
            <a:off x="5341300" y="1328377"/>
            <a:ext cx="2906096" cy="865774"/>
          </a:xfrm>
          <a:prstGeom prst="wedgeRoundRectCallout">
            <a:avLst>
              <a:gd name="adj1" fmla="val -136943"/>
              <a:gd name="adj2" fmla="val -11949"/>
              <a:gd name="adj3" fmla="val 16667"/>
            </a:avLst>
          </a:prstGeom>
          <a:solidFill>
            <a:srgbClr val="9FF587"/>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20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rPr>
              <a:t>优先访问当前结点的第一个未被访问的子结点</a:t>
            </a:r>
          </a:p>
        </p:txBody>
      </p:sp>
      <p:sp>
        <p:nvSpPr>
          <p:cNvPr id="40" name="圆角矩形标注 39"/>
          <p:cNvSpPr/>
          <p:nvPr/>
        </p:nvSpPr>
        <p:spPr bwMode="auto">
          <a:xfrm>
            <a:off x="284109" y="4416984"/>
            <a:ext cx="2188635" cy="865774"/>
          </a:xfrm>
          <a:prstGeom prst="wedgeRoundRectCallout">
            <a:avLst>
              <a:gd name="adj1" fmla="val -39446"/>
              <a:gd name="adj2" fmla="val -191944"/>
              <a:gd name="adj3" fmla="val 16667"/>
            </a:avLst>
          </a:prstGeom>
          <a:solidFill>
            <a:srgbClr val="9FF587"/>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2000" b="0"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rPr>
              <a:t>一次访问当前结点的所有子结点</a:t>
            </a:r>
          </a:p>
        </p:txBody>
      </p:sp>
      <p:sp>
        <p:nvSpPr>
          <p:cNvPr id="5" name="圆角矩形 4"/>
          <p:cNvSpPr/>
          <p:nvPr/>
        </p:nvSpPr>
        <p:spPr bwMode="auto">
          <a:xfrm>
            <a:off x="2287008" y="1761264"/>
            <a:ext cx="2695934" cy="559532"/>
          </a:xfrm>
          <a:prstGeom prst="roundRect">
            <a:avLst/>
          </a:prstGeom>
          <a:solidFill>
            <a:schemeClr val="bg1">
              <a:lumMod val="9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1" name="圆角矩形 40"/>
          <p:cNvSpPr/>
          <p:nvPr/>
        </p:nvSpPr>
        <p:spPr bwMode="auto">
          <a:xfrm>
            <a:off x="2287008" y="2262470"/>
            <a:ext cx="2695934" cy="559532"/>
          </a:xfrm>
          <a:prstGeom prst="roundRect">
            <a:avLst/>
          </a:prstGeom>
          <a:solidFill>
            <a:schemeClr val="bg1">
              <a:lumMod val="9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2" name="圆角矩形 41"/>
          <p:cNvSpPr/>
          <p:nvPr/>
        </p:nvSpPr>
        <p:spPr bwMode="auto">
          <a:xfrm>
            <a:off x="1215915" y="3147117"/>
            <a:ext cx="2695934" cy="559532"/>
          </a:xfrm>
          <a:prstGeom prst="roundRect">
            <a:avLst/>
          </a:prstGeom>
          <a:solidFill>
            <a:schemeClr val="bg1">
              <a:lumMod val="9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242381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2" presetClass="exit" presetSubtype="4" fill="hold" grpId="0" nodeType="clickEffect">
                                  <p:stCondLst>
                                    <p:cond delay="0"/>
                                  </p:stCondLst>
                                  <p:childTnLst>
                                    <p:animEffect transition="out" filter="wipe(down)">
                                      <p:cBhvr>
                                        <p:cTn id="11" dur="500"/>
                                        <p:tgtEl>
                                          <p:spTgt spid="41"/>
                                        </p:tgtEl>
                                      </p:cBhvr>
                                    </p:animEffect>
                                    <p:set>
                                      <p:cBhvr>
                                        <p:cTn id="12" dur="1" fill="hold">
                                          <p:stCondLst>
                                            <p:cond delay="499"/>
                                          </p:stCondLst>
                                        </p:cTn>
                                        <p:tgtEl>
                                          <p:spTgt spid="41"/>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2" presetClass="exit" presetSubtype="4" fill="hold" grpId="0" nodeType="clickEffect">
                                  <p:stCondLst>
                                    <p:cond delay="0"/>
                                  </p:stCondLst>
                                  <p:childTnLst>
                                    <p:animEffect transition="out" filter="wipe(down)">
                                      <p:cBhvr>
                                        <p:cTn id="16" dur="500"/>
                                        <p:tgtEl>
                                          <p:spTgt spid="42"/>
                                        </p:tgtEl>
                                      </p:cBhvr>
                                    </p:animEffect>
                                    <p:set>
                                      <p:cBhvr>
                                        <p:cTn id="17" dur="1" fill="hold">
                                          <p:stCondLst>
                                            <p:cond delay="499"/>
                                          </p:stCondLst>
                                        </p:cTn>
                                        <p:tgtEl>
                                          <p:spTgt spid="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1" grpId="0" animBg="1"/>
      <p:bldP spid="42" grpId="0" animBg="1"/>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树的周游</a:t>
            </a:r>
          </a:p>
        </p:txBody>
      </p:sp>
      <p:sp>
        <p:nvSpPr>
          <p:cNvPr id="3" name="内容占位符 2"/>
          <p:cNvSpPr>
            <a:spLocks noGrp="1"/>
          </p:cNvSpPr>
          <p:nvPr>
            <p:ph idx="1"/>
          </p:nvPr>
        </p:nvSpPr>
        <p:spPr>
          <a:xfrm>
            <a:off x="452354" y="1341439"/>
            <a:ext cx="8153400" cy="574447"/>
          </a:xfrm>
        </p:spPr>
        <p:txBody>
          <a:bodyPr/>
          <a:lstStyle/>
          <a:p>
            <a:r>
              <a:rPr lang="zh-CN" altLang="en-US" dirty="0"/>
              <a:t>深度优先周游：先根次序</a:t>
            </a:r>
            <a:endParaRPr lang="en-US" altLang="zh-CN" dirty="0"/>
          </a:p>
        </p:txBody>
      </p:sp>
      <p:sp>
        <p:nvSpPr>
          <p:cNvPr id="4" name="矩形 3"/>
          <p:cNvSpPr/>
          <p:nvPr/>
        </p:nvSpPr>
        <p:spPr>
          <a:xfrm>
            <a:off x="1285110" y="2087367"/>
            <a:ext cx="6247803" cy="4093428"/>
          </a:xfrm>
          <a:prstGeom prst="rect">
            <a:avLst/>
          </a:prstGeom>
          <a:solidFill>
            <a:schemeClr val="bg1">
              <a:lumMod val="90000"/>
            </a:schemeClr>
          </a:solidFill>
        </p:spPr>
        <p:txBody>
          <a:bodyPr wrap="square">
            <a:spAutoFit/>
          </a:bodyPr>
          <a:lstStyle/>
          <a:p>
            <a:pPr marR="22730"/>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按先根次序周游树的递归算法*</a:t>
            </a:r>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void </a:t>
            </a:r>
            <a:r>
              <a:rPr lang="en-US" altLang="zh-CN" sz="2000" dirty="0" err="1">
                <a:latin typeface="华文中宋" panose="02010600040101010101" pitchFamily="2" charset="-122"/>
                <a:ea typeface="华文中宋" panose="02010600040101010101" pitchFamily="2" charset="-122"/>
              </a:rPr>
              <a:t>preOrder</a:t>
            </a:r>
            <a:r>
              <a:rPr lang="en-US" altLang="zh-CN" sz="2000" dirty="0">
                <a:latin typeface="华文中宋" panose="02010600040101010101" pitchFamily="2" charset="-122"/>
                <a:ea typeface="华文中宋" panose="02010600040101010101" pitchFamily="2" charset="-122"/>
              </a:rPr>
              <a:t>( Tree t ) {</a:t>
            </a:r>
          </a:p>
          <a:p>
            <a:pPr marR="22730"/>
            <a:r>
              <a:rPr lang="en-US" altLang="zh-CN" sz="2000" dirty="0">
                <a:latin typeface="华文中宋" panose="02010600040101010101" pitchFamily="2" charset="-122"/>
                <a:ea typeface="华文中宋" panose="02010600040101010101" pitchFamily="2" charset="-122"/>
              </a:rPr>
              <a:t>   Tree c;</a:t>
            </a:r>
          </a:p>
          <a:p>
            <a:pPr marR="22730"/>
            <a:r>
              <a:rPr lang="en-US" altLang="zh-CN" sz="2000" dirty="0">
                <a:latin typeface="华文中宋" panose="02010600040101010101" pitchFamily="2" charset="-122"/>
                <a:ea typeface="华文中宋" panose="02010600040101010101" pitchFamily="2" charset="-122"/>
              </a:rPr>
              <a:t>   if (t==NULL) </a:t>
            </a:r>
          </a:p>
          <a:p>
            <a:pPr marR="22730"/>
            <a:r>
              <a:rPr lang="en-US" altLang="zh-CN" sz="2000" dirty="0">
                <a:latin typeface="华文中宋" panose="02010600040101010101" pitchFamily="2" charset="-122"/>
                <a:ea typeface="华文中宋" panose="02010600040101010101" pitchFamily="2" charset="-122"/>
              </a:rPr>
              <a:t>      return;</a:t>
            </a:r>
          </a:p>
          <a:p>
            <a:pPr marR="22730"/>
            <a:r>
              <a:rPr lang="en-US" altLang="zh-CN" sz="2000" dirty="0">
                <a:latin typeface="华文中宋" panose="02010600040101010101" pitchFamily="2" charset="-122"/>
                <a:ea typeface="华文中宋" panose="02010600040101010101" pitchFamily="2" charset="-122"/>
              </a:rPr>
              <a:t>   visit( root(t) ); </a:t>
            </a:r>
          </a:p>
          <a:p>
            <a:pPr marR="22730"/>
            <a:r>
              <a:rPr lang="en-US" altLang="zh-CN" sz="2000" dirty="0">
                <a:latin typeface="华文中宋" panose="02010600040101010101" pitchFamily="2" charset="-122"/>
                <a:ea typeface="华文中宋" panose="02010600040101010101" pitchFamily="2" charset="-122"/>
              </a:rPr>
              <a:t>   c = </a:t>
            </a:r>
            <a:r>
              <a:rPr lang="en-US" altLang="zh-CN" sz="2000" dirty="0" err="1">
                <a:latin typeface="华文中宋" panose="02010600040101010101" pitchFamily="2" charset="-122"/>
                <a:ea typeface="华文中宋" panose="02010600040101010101" pitchFamily="2" charset="-122"/>
              </a:rPr>
              <a:t>leftChild</a:t>
            </a:r>
            <a:r>
              <a:rPr lang="en-US" altLang="zh-CN" sz="2000" dirty="0">
                <a:latin typeface="华文中宋" panose="02010600040101010101" pitchFamily="2" charset="-122"/>
                <a:ea typeface="华文中宋" panose="02010600040101010101" pitchFamily="2" charset="-122"/>
              </a:rPr>
              <a:t> ( t );</a:t>
            </a:r>
          </a:p>
          <a:p>
            <a:pPr marR="22730"/>
            <a:r>
              <a:rPr lang="en-US" altLang="zh-CN" sz="2000" dirty="0">
                <a:latin typeface="华文中宋" panose="02010600040101010101" pitchFamily="2" charset="-122"/>
                <a:ea typeface="华文中宋" panose="02010600040101010101" pitchFamily="2" charset="-122"/>
              </a:rPr>
              <a:t>   while (c!=NULL)</a:t>
            </a:r>
          </a:p>
          <a:p>
            <a:pPr marR="22730"/>
            <a:r>
              <a:rPr lang="en-US" altLang="zh-CN" sz="2000" dirty="0">
                <a:latin typeface="华文中宋" panose="02010600040101010101" pitchFamily="2" charset="-122"/>
                <a:ea typeface="华文中宋" panose="02010600040101010101" pitchFamily="2" charset="-122"/>
              </a:rPr>
              <a:t>   { </a:t>
            </a:r>
          </a:p>
          <a:p>
            <a:pPr marR="22730"/>
            <a:r>
              <a:rPr lang="en-US" altLang="zh-CN" sz="2000" dirty="0">
                <a:latin typeface="华文中宋" panose="02010600040101010101" pitchFamily="2" charset="-122"/>
                <a:ea typeface="华文中宋" panose="02010600040101010101" pitchFamily="2" charset="-122"/>
              </a:rPr>
              <a:t>     </a:t>
            </a:r>
            <a:r>
              <a:rPr lang="en-US" altLang="zh-CN" sz="2000" dirty="0" err="1">
                <a:solidFill>
                  <a:srgbClr val="FF0000"/>
                </a:solidFill>
                <a:latin typeface="华文中宋" panose="02010600040101010101" pitchFamily="2" charset="-122"/>
                <a:ea typeface="华文中宋" panose="02010600040101010101" pitchFamily="2" charset="-122"/>
              </a:rPr>
              <a:t>preOrder</a:t>
            </a:r>
            <a:r>
              <a:rPr lang="en-US" altLang="zh-CN" sz="2000" dirty="0">
                <a:solidFill>
                  <a:srgbClr val="FF0000"/>
                </a:solidFill>
                <a:latin typeface="华文中宋" panose="02010600040101010101" pitchFamily="2" charset="-122"/>
                <a:ea typeface="华文中宋" panose="02010600040101010101" pitchFamily="2" charset="-122"/>
              </a:rPr>
              <a:t> ( c ); </a:t>
            </a:r>
          </a:p>
          <a:p>
            <a:pPr marR="22730"/>
            <a:r>
              <a:rPr lang="en-US" altLang="zh-CN" sz="2000" dirty="0">
                <a:latin typeface="华文中宋" panose="02010600040101010101" pitchFamily="2" charset="-122"/>
                <a:ea typeface="华文中宋" panose="02010600040101010101" pitchFamily="2" charset="-122"/>
              </a:rPr>
              <a:t>     </a:t>
            </a:r>
            <a:r>
              <a:rPr lang="en-US" altLang="zh-CN" sz="2000" dirty="0">
                <a:solidFill>
                  <a:srgbClr val="3333CC"/>
                </a:solidFill>
                <a:latin typeface="华文中宋" panose="02010600040101010101" pitchFamily="2" charset="-122"/>
                <a:ea typeface="华文中宋" panose="02010600040101010101" pitchFamily="2" charset="-122"/>
              </a:rPr>
              <a:t>c = </a:t>
            </a:r>
            <a:r>
              <a:rPr lang="en-US" altLang="zh-CN" sz="2000" dirty="0" err="1">
                <a:solidFill>
                  <a:srgbClr val="3333CC"/>
                </a:solidFill>
                <a:latin typeface="华文中宋" panose="02010600040101010101" pitchFamily="2" charset="-122"/>
                <a:ea typeface="华文中宋" panose="02010600040101010101" pitchFamily="2" charset="-122"/>
              </a:rPr>
              <a:t>rightSibling</a:t>
            </a:r>
            <a:r>
              <a:rPr lang="en-US" altLang="zh-CN" sz="2000" dirty="0">
                <a:solidFill>
                  <a:srgbClr val="3333CC"/>
                </a:solidFill>
                <a:latin typeface="华文中宋" panose="02010600040101010101" pitchFamily="2" charset="-122"/>
                <a:ea typeface="华文中宋" panose="02010600040101010101" pitchFamily="2" charset="-122"/>
              </a:rPr>
              <a:t> ( c );</a:t>
            </a:r>
          </a:p>
          <a:p>
            <a:pPr marR="22730"/>
            <a:r>
              <a:rPr lang="en-US" altLang="zh-CN" sz="2000" dirty="0">
                <a:latin typeface="华文中宋" panose="02010600040101010101" pitchFamily="2" charset="-122"/>
                <a:ea typeface="华文中宋" panose="02010600040101010101" pitchFamily="2" charset="-122"/>
              </a:rPr>
              <a:t>   }</a:t>
            </a:r>
          </a:p>
          <a:p>
            <a:pPr marR="22730"/>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
        <p:nvSpPr>
          <p:cNvPr id="5" name="圆角矩形 4"/>
          <p:cNvSpPr/>
          <p:nvPr/>
        </p:nvSpPr>
        <p:spPr bwMode="auto">
          <a:xfrm>
            <a:off x="1713077" y="4898642"/>
            <a:ext cx="2695934" cy="652151"/>
          </a:xfrm>
          <a:prstGeom prst="roundRect">
            <a:avLst/>
          </a:prstGeom>
          <a:solidFill>
            <a:schemeClr val="bg1">
              <a:lumMod val="9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4082147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树的周游</a:t>
            </a:r>
          </a:p>
        </p:txBody>
      </p:sp>
      <p:sp>
        <p:nvSpPr>
          <p:cNvPr id="3" name="内容占位符 2"/>
          <p:cNvSpPr>
            <a:spLocks noGrp="1"/>
          </p:cNvSpPr>
          <p:nvPr>
            <p:ph idx="1"/>
          </p:nvPr>
        </p:nvSpPr>
        <p:spPr>
          <a:xfrm>
            <a:off x="452354" y="1341438"/>
            <a:ext cx="8153400" cy="734105"/>
          </a:xfrm>
        </p:spPr>
        <p:txBody>
          <a:bodyPr/>
          <a:lstStyle/>
          <a:p>
            <a:r>
              <a:rPr lang="zh-CN" altLang="en-US" dirty="0"/>
              <a:t>按先根次序周游树的非递归算法</a:t>
            </a:r>
            <a:endParaRPr lang="en-US" altLang="zh-CN" dirty="0"/>
          </a:p>
        </p:txBody>
      </p:sp>
      <p:sp>
        <p:nvSpPr>
          <p:cNvPr id="4" name="矩形 3"/>
          <p:cNvSpPr/>
          <p:nvPr/>
        </p:nvSpPr>
        <p:spPr>
          <a:xfrm>
            <a:off x="754743" y="1871052"/>
            <a:ext cx="7242628" cy="4524315"/>
          </a:xfrm>
          <a:prstGeom prst="rect">
            <a:avLst/>
          </a:prstGeom>
          <a:solidFill>
            <a:schemeClr val="bg1">
              <a:lumMod val="90000"/>
            </a:schemeClr>
          </a:solidFill>
        </p:spPr>
        <p:txBody>
          <a:bodyPr wrap="square">
            <a:spAutoFit/>
          </a:bodyPr>
          <a:lstStyle/>
          <a:p>
            <a:pPr marR="22730"/>
            <a:r>
              <a:rPr lang="en-US" altLang="zh-CN" dirty="0">
                <a:latin typeface="华文中宋" panose="02010600040101010101" pitchFamily="2" charset="-122"/>
                <a:ea typeface="华文中宋" panose="02010600040101010101" pitchFamily="2" charset="-122"/>
              </a:rPr>
              <a:t>void </a:t>
            </a:r>
            <a:r>
              <a:rPr lang="en-US" altLang="zh-CN" dirty="0" err="1">
                <a:latin typeface="华文中宋" panose="02010600040101010101" pitchFamily="2" charset="-122"/>
                <a:ea typeface="华文中宋" panose="02010600040101010101" pitchFamily="2" charset="-122"/>
              </a:rPr>
              <a:t>nPreOrder</a:t>
            </a:r>
            <a:r>
              <a:rPr lang="en-US" altLang="zh-CN" dirty="0">
                <a:latin typeface="华文中宋" panose="02010600040101010101" pitchFamily="2" charset="-122"/>
                <a:ea typeface="华文中宋" panose="02010600040101010101" pitchFamily="2" charset="-122"/>
              </a:rPr>
              <a:t> ( Tree t ) {</a:t>
            </a:r>
          </a:p>
          <a:p>
            <a:pPr marR="22730"/>
            <a:r>
              <a:rPr lang="en-US" altLang="zh-CN" dirty="0">
                <a:latin typeface="华文中宋" panose="02010600040101010101" pitchFamily="2" charset="-122"/>
                <a:ea typeface="华文中宋" panose="02010600040101010101" pitchFamily="2" charset="-122"/>
              </a:rPr>
              <a:t>   Tree c = t;</a:t>
            </a:r>
          </a:p>
          <a:p>
            <a:pPr marR="22730"/>
            <a:r>
              <a:rPr lang="en-US" altLang="zh-CN" dirty="0">
                <a:latin typeface="华文中宋" panose="02010600040101010101" pitchFamily="2" charset="-122"/>
                <a:ea typeface="华文中宋" panose="02010600040101010101" pitchFamily="2" charset="-122"/>
              </a:rPr>
              <a:t>   Stack s = </a:t>
            </a:r>
            <a:r>
              <a:rPr lang="en-US" altLang="zh-CN" dirty="0" err="1">
                <a:latin typeface="华文中宋" panose="02010600040101010101" pitchFamily="2" charset="-122"/>
                <a:ea typeface="华文中宋" panose="02010600040101010101" pitchFamily="2" charset="-122"/>
              </a:rPr>
              <a:t>createEmptyStack</a:t>
            </a:r>
            <a:r>
              <a:rPr lang="en-US" altLang="zh-CN" dirty="0">
                <a:latin typeface="华文中宋" panose="02010600040101010101" pitchFamily="2" charset="-122"/>
                <a:ea typeface="华文中宋" panose="02010600040101010101" pitchFamily="2" charset="-122"/>
              </a:rPr>
              <a:t> ( );</a:t>
            </a:r>
          </a:p>
          <a:p>
            <a:pPr marR="22730"/>
            <a:r>
              <a:rPr lang="en-US" altLang="zh-CN" dirty="0">
                <a:latin typeface="华文中宋" panose="02010600040101010101" pitchFamily="2" charset="-122"/>
                <a:ea typeface="华文中宋" panose="02010600040101010101" pitchFamily="2" charset="-122"/>
              </a:rPr>
              <a:t>   do {</a:t>
            </a:r>
          </a:p>
          <a:p>
            <a:pPr marR="22730"/>
            <a:r>
              <a:rPr lang="en-US" altLang="zh-CN" dirty="0">
                <a:latin typeface="华文中宋" panose="02010600040101010101" pitchFamily="2" charset="-122"/>
                <a:ea typeface="华文中宋" panose="02010600040101010101" pitchFamily="2" charset="-122"/>
              </a:rPr>
              <a:t>      while ( c!=NULL ) { </a:t>
            </a:r>
          </a:p>
          <a:p>
            <a:pPr marR="22730"/>
            <a:r>
              <a:rPr lang="en-US" altLang="zh-CN" dirty="0">
                <a:latin typeface="华文中宋" panose="02010600040101010101" pitchFamily="2" charset="-122"/>
                <a:ea typeface="华文中宋" panose="02010600040101010101" pitchFamily="2" charset="-122"/>
              </a:rPr>
              <a:t>           visit ( root(c) ); </a:t>
            </a:r>
          </a:p>
          <a:p>
            <a:pPr marR="22730"/>
            <a:r>
              <a:rPr lang="en-US" altLang="zh-CN" dirty="0">
                <a:latin typeface="华文中宋" panose="02010600040101010101" pitchFamily="2" charset="-122"/>
                <a:ea typeface="华文中宋" panose="02010600040101010101" pitchFamily="2" charset="-122"/>
              </a:rPr>
              <a:t>           push ( s, c ); </a:t>
            </a:r>
          </a:p>
          <a:p>
            <a:pPr marR="22730"/>
            <a:r>
              <a:rPr lang="en-US" altLang="zh-CN" dirty="0">
                <a:latin typeface="华文中宋" panose="02010600040101010101" pitchFamily="2" charset="-122"/>
                <a:ea typeface="华文中宋" panose="02010600040101010101" pitchFamily="2" charset="-122"/>
              </a:rPr>
              <a:t>           c = </a:t>
            </a:r>
            <a:r>
              <a:rPr lang="en-US" altLang="zh-CN" dirty="0" err="1">
                <a:latin typeface="华文中宋" panose="02010600040101010101" pitchFamily="2" charset="-122"/>
                <a:ea typeface="华文中宋" panose="02010600040101010101" pitchFamily="2" charset="-122"/>
              </a:rPr>
              <a:t>leftChild</a:t>
            </a:r>
            <a:r>
              <a:rPr lang="en-US" altLang="zh-CN" dirty="0">
                <a:latin typeface="华文中宋" panose="02010600040101010101" pitchFamily="2" charset="-122"/>
                <a:ea typeface="华文中宋" panose="02010600040101010101" pitchFamily="2" charset="-122"/>
              </a:rPr>
              <a:t> ( c );</a:t>
            </a:r>
          </a:p>
          <a:p>
            <a:pPr marR="22730"/>
            <a:r>
              <a:rPr lang="en-US" altLang="zh-CN" dirty="0">
                <a:latin typeface="华文中宋" panose="02010600040101010101" pitchFamily="2" charset="-122"/>
                <a:ea typeface="华文中宋" panose="02010600040101010101" pitchFamily="2" charset="-122"/>
              </a:rPr>
              <a:t>      }</a:t>
            </a:r>
            <a:endParaRPr lang="zh-CN" altLang="en-US" dirty="0">
              <a:latin typeface="华文中宋" panose="02010600040101010101" pitchFamily="2" charset="-122"/>
              <a:ea typeface="华文中宋" panose="02010600040101010101" pitchFamily="2" charset="-122"/>
            </a:endParaRPr>
          </a:p>
          <a:p>
            <a:pPr marR="22730"/>
            <a:r>
              <a:rPr lang="en-US" altLang="zh-CN" dirty="0">
                <a:latin typeface="华文中宋" panose="02010600040101010101" pitchFamily="2" charset="-122"/>
                <a:ea typeface="华文中宋" panose="02010600040101010101" pitchFamily="2" charset="-122"/>
              </a:rPr>
              <a:t>     while ((c==NULL)&amp;&amp;(!</a:t>
            </a:r>
            <a:r>
              <a:rPr lang="en-US" altLang="zh-CN" dirty="0" err="1">
                <a:latin typeface="华文中宋" panose="02010600040101010101" pitchFamily="2" charset="-122"/>
                <a:ea typeface="华文中宋" panose="02010600040101010101" pitchFamily="2" charset="-122"/>
              </a:rPr>
              <a:t>isEmptyStack</a:t>
            </a:r>
            <a:r>
              <a:rPr lang="en-US" altLang="zh-CN" dirty="0">
                <a:latin typeface="华文中宋" panose="02010600040101010101" pitchFamily="2" charset="-122"/>
                <a:ea typeface="华文中宋" panose="02010600040101010101" pitchFamily="2" charset="-122"/>
              </a:rPr>
              <a:t>(s))) { </a:t>
            </a:r>
          </a:p>
          <a:p>
            <a:pPr marR="22730"/>
            <a:r>
              <a:rPr lang="en-US" altLang="zh-CN" dirty="0">
                <a:latin typeface="华文中宋" panose="02010600040101010101" pitchFamily="2" charset="-122"/>
                <a:ea typeface="华文中宋" panose="02010600040101010101" pitchFamily="2" charset="-122"/>
              </a:rPr>
              <a:t>         c = </a:t>
            </a:r>
            <a:r>
              <a:rPr lang="en-US" altLang="zh-CN" dirty="0" err="1">
                <a:latin typeface="华文中宋" panose="02010600040101010101" pitchFamily="2" charset="-122"/>
                <a:ea typeface="华文中宋" panose="02010600040101010101" pitchFamily="2" charset="-122"/>
              </a:rPr>
              <a:t>rightSibling</a:t>
            </a:r>
            <a:r>
              <a:rPr lang="en-US" altLang="zh-CN" dirty="0">
                <a:latin typeface="华文中宋" panose="02010600040101010101" pitchFamily="2" charset="-122"/>
                <a:ea typeface="华文中宋" panose="02010600040101010101" pitchFamily="2" charset="-122"/>
              </a:rPr>
              <a:t>( top(s) ); </a:t>
            </a:r>
          </a:p>
          <a:p>
            <a:pPr marR="22730"/>
            <a:r>
              <a:rPr lang="en-US" altLang="zh-CN" dirty="0">
                <a:latin typeface="华文中宋" panose="02010600040101010101" pitchFamily="2" charset="-122"/>
                <a:ea typeface="华文中宋" panose="02010600040101010101" pitchFamily="2" charset="-122"/>
              </a:rPr>
              <a:t>        pop(s);</a:t>
            </a:r>
          </a:p>
          <a:p>
            <a:pPr marR="22730"/>
            <a:r>
              <a:rPr lang="en-US" altLang="zh-CN" dirty="0">
                <a:latin typeface="华文中宋" panose="02010600040101010101" pitchFamily="2" charset="-122"/>
                <a:ea typeface="华文中宋" panose="02010600040101010101" pitchFamily="2" charset="-122"/>
              </a:rPr>
              <a:t>     }</a:t>
            </a:r>
            <a:endParaRPr lang="zh-CN" altLang="en-US" dirty="0">
              <a:latin typeface="华文中宋" panose="02010600040101010101" pitchFamily="2" charset="-122"/>
              <a:ea typeface="华文中宋" panose="02010600040101010101" pitchFamily="2" charset="-122"/>
            </a:endParaRPr>
          </a:p>
          <a:p>
            <a:pPr marR="22730"/>
            <a:r>
              <a:rPr lang="en-US" altLang="zh-CN" dirty="0">
                <a:latin typeface="华文中宋" panose="02010600040101010101" pitchFamily="2" charset="-122"/>
                <a:ea typeface="华文中宋" panose="02010600040101010101" pitchFamily="2" charset="-122"/>
              </a:rPr>
              <a:t>  } </a:t>
            </a:r>
          </a:p>
          <a:p>
            <a:pPr marR="22730"/>
            <a:r>
              <a:rPr lang="en-US" altLang="zh-CN" dirty="0">
                <a:latin typeface="华文中宋" panose="02010600040101010101" pitchFamily="2" charset="-122"/>
                <a:ea typeface="华文中宋" panose="02010600040101010101" pitchFamily="2" charset="-122"/>
              </a:rPr>
              <a:t>  while(c!=NULL);</a:t>
            </a:r>
          </a:p>
          <a:p>
            <a:pPr marR="22730"/>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971046922"/>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树的周游</a:t>
            </a:r>
          </a:p>
        </p:txBody>
      </p:sp>
      <p:sp>
        <p:nvSpPr>
          <p:cNvPr id="3" name="内容占位符 2"/>
          <p:cNvSpPr>
            <a:spLocks noGrp="1"/>
          </p:cNvSpPr>
          <p:nvPr>
            <p:ph idx="1"/>
          </p:nvPr>
        </p:nvSpPr>
        <p:spPr>
          <a:xfrm>
            <a:off x="452354" y="1341438"/>
            <a:ext cx="8153400" cy="647019"/>
          </a:xfrm>
        </p:spPr>
        <p:txBody>
          <a:bodyPr/>
          <a:lstStyle/>
          <a:p>
            <a:r>
              <a:rPr lang="zh-CN" altLang="en-US" dirty="0"/>
              <a:t>深度优先周游：后根次序</a:t>
            </a:r>
            <a:endParaRPr lang="en-US" altLang="zh-CN" dirty="0"/>
          </a:p>
        </p:txBody>
      </p:sp>
      <p:sp>
        <p:nvSpPr>
          <p:cNvPr id="4" name="矩形 3"/>
          <p:cNvSpPr/>
          <p:nvPr/>
        </p:nvSpPr>
        <p:spPr>
          <a:xfrm>
            <a:off x="994228" y="1875349"/>
            <a:ext cx="7384143" cy="4401205"/>
          </a:xfrm>
          <a:prstGeom prst="rect">
            <a:avLst/>
          </a:prstGeom>
          <a:solidFill>
            <a:schemeClr val="bg1">
              <a:lumMod val="90000"/>
            </a:schemeClr>
          </a:solidFill>
        </p:spPr>
        <p:txBody>
          <a:bodyPr wrap="square">
            <a:spAutoFit/>
          </a:bodyPr>
          <a:lstStyle/>
          <a:p>
            <a:pPr marR="22730"/>
            <a:r>
              <a:rPr lang="en-US" altLang="zh-CN" sz="2000" dirty="0">
                <a:latin typeface="华文中宋" panose="02010600040101010101" pitchFamily="2" charset="-122"/>
                <a:ea typeface="华文中宋" panose="02010600040101010101" pitchFamily="2" charset="-122"/>
              </a:rPr>
              <a:t>void </a:t>
            </a:r>
            <a:r>
              <a:rPr lang="en-US" altLang="zh-CN" sz="2000" dirty="0" err="1">
                <a:latin typeface="华文中宋" panose="02010600040101010101" pitchFamily="2" charset="-122"/>
                <a:ea typeface="华文中宋" panose="02010600040101010101" pitchFamily="2" charset="-122"/>
              </a:rPr>
              <a:t>postOrder</a:t>
            </a:r>
            <a:r>
              <a:rPr lang="en-US" altLang="zh-CN" sz="2000" dirty="0">
                <a:latin typeface="华文中宋" panose="02010600040101010101" pitchFamily="2" charset="-122"/>
                <a:ea typeface="华文中宋" panose="02010600040101010101" pitchFamily="2" charset="-122"/>
              </a:rPr>
              <a:t>( Tree t ) </a:t>
            </a:r>
          </a:p>
          <a:p>
            <a:pPr marR="22730"/>
            <a:r>
              <a:rPr lang="en-US" altLang="zh-CN" sz="2000" dirty="0">
                <a:latin typeface="华文中宋" panose="02010600040101010101" pitchFamily="2" charset="-122"/>
                <a:ea typeface="华文中宋" panose="02010600040101010101" pitchFamily="2" charset="-122"/>
              </a:rPr>
              <a:t>{</a:t>
            </a:r>
          </a:p>
          <a:p>
            <a:pPr marR="22730"/>
            <a:r>
              <a:rPr lang="en-US" altLang="zh-CN" sz="2000" dirty="0">
                <a:latin typeface="华文中宋" panose="02010600040101010101" pitchFamily="2" charset="-122"/>
                <a:ea typeface="华文中宋" panose="02010600040101010101" pitchFamily="2" charset="-122"/>
              </a:rPr>
              <a:t>   Tree c;</a:t>
            </a:r>
          </a:p>
          <a:p>
            <a:pPr marR="22730"/>
            <a:r>
              <a:rPr lang="en-US" altLang="zh-CN" sz="2000" dirty="0">
                <a:latin typeface="华文中宋" panose="02010600040101010101" pitchFamily="2" charset="-122"/>
                <a:ea typeface="华文中宋" panose="02010600040101010101" pitchFamily="2" charset="-122"/>
              </a:rPr>
              <a:t>   if ( t==NULL ) </a:t>
            </a:r>
          </a:p>
          <a:p>
            <a:pPr marR="22730"/>
            <a:r>
              <a:rPr lang="en-US" altLang="zh-CN" sz="2000" dirty="0">
                <a:latin typeface="华文中宋" panose="02010600040101010101" pitchFamily="2" charset="-122"/>
                <a:ea typeface="华文中宋" panose="02010600040101010101" pitchFamily="2" charset="-122"/>
              </a:rPr>
              <a:t>     return;</a:t>
            </a:r>
          </a:p>
          <a:p>
            <a:pPr marR="22730"/>
            <a:endParaRPr lang="en-US" altLang="zh-CN" sz="2000" dirty="0">
              <a:latin typeface="华文中宋" panose="02010600040101010101" pitchFamily="2" charset="-122"/>
              <a:ea typeface="华文中宋" panose="02010600040101010101" pitchFamily="2" charset="-122"/>
            </a:endParaRPr>
          </a:p>
          <a:p>
            <a:pPr marR="22730"/>
            <a:r>
              <a:rPr lang="en-US" altLang="zh-CN" sz="2000" dirty="0">
                <a:latin typeface="华文中宋" panose="02010600040101010101" pitchFamily="2" charset="-122"/>
                <a:ea typeface="华文中宋" panose="02010600040101010101" pitchFamily="2" charset="-122"/>
              </a:rPr>
              <a:t>   c = </a:t>
            </a:r>
            <a:r>
              <a:rPr lang="en-US" altLang="zh-CN" sz="2000" dirty="0" err="1">
                <a:latin typeface="华文中宋" panose="02010600040101010101" pitchFamily="2" charset="-122"/>
                <a:ea typeface="华文中宋" panose="02010600040101010101" pitchFamily="2" charset="-122"/>
              </a:rPr>
              <a:t>leftChild</a:t>
            </a:r>
            <a:r>
              <a:rPr lang="en-US" altLang="zh-CN" sz="2000" dirty="0">
                <a:latin typeface="华文中宋" panose="02010600040101010101" pitchFamily="2" charset="-122"/>
                <a:ea typeface="华文中宋" panose="02010600040101010101" pitchFamily="2" charset="-122"/>
              </a:rPr>
              <a:t> ( t );</a:t>
            </a:r>
          </a:p>
          <a:p>
            <a:pPr marR="22730"/>
            <a:r>
              <a:rPr lang="en-US" altLang="zh-CN" sz="2000" dirty="0">
                <a:latin typeface="华文中宋" panose="02010600040101010101" pitchFamily="2" charset="-122"/>
                <a:ea typeface="华文中宋" panose="02010600040101010101" pitchFamily="2" charset="-122"/>
              </a:rPr>
              <a:t>   while (c!=NULL) </a:t>
            </a:r>
          </a:p>
          <a:p>
            <a:pPr marR="22730"/>
            <a:r>
              <a:rPr lang="en-US" altLang="zh-CN" sz="2000" dirty="0">
                <a:latin typeface="华文中宋" panose="02010600040101010101" pitchFamily="2" charset="-122"/>
                <a:ea typeface="华文中宋" panose="02010600040101010101" pitchFamily="2" charset="-122"/>
              </a:rPr>
              <a:t>   { </a:t>
            </a:r>
          </a:p>
          <a:p>
            <a:pPr marR="2273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postOrder</a:t>
            </a:r>
            <a:r>
              <a:rPr lang="en-US" altLang="zh-CN" sz="2000" dirty="0">
                <a:latin typeface="华文中宋" panose="02010600040101010101" pitchFamily="2" charset="-122"/>
                <a:ea typeface="华文中宋" panose="02010600040101010101" pitchFamily="2" charset="-122"/>
              </a:rPr>
              <a:t> ( c );</a:t>
            </a:r>
          </a:p>
          <a:p>
            <a:pPr marR="22730"/>
            <a:r>
              <a:rPr lang="en-US" altLang="zh-CN" sz="2000" dirty="0">
                <a:latin typeface="华文中宋" panose="02010600040101010101" pitchFamily="2" charset="-122"/>
                <a:ea typeface="华文中宋" panose="02010600040101010101" pitchFamily="2" charset="-122"/>
              </a:rPr>
              <a:t>     c = </a:t>
            </a:r>
            <a:r>
              <a:rPr lang="en-US" altLang="zh-CN" sz="2000" dirty="0" err="1">
                <a:latin typeface="华文中宋" panose="02010600040101010101" pitchFamily="2" charset="-122"/>
                <a:ea typeface="华文中宋" panose="02010600040101010101" pitchFamily="2" charset="-122"/>
              </a:rPr>
              <a:t>rightSibling</a:t>
            </a:r>
            <a:r>
              <a:rPr lang="en-US" altLang="zh-CN" sz="2000" dirty="0">
                <a:latin typeface="华文中宋" panose="02010600040101010101" pitchFamily="2" charset="-122"/>
                <a:ea typeface="华文中宋" panose="02010600040101010101" pitchFamily="2" charset="-122"/>
              </a:rPr>
              <a:t> ( c ); </a:t>
            </a:r>
          </a:p>
          <a:p>
            <a:pPr marR="22730"/>
            <a:r>
              <a:rPr lang="en-US" altLang="zh-CN" sz="2000" dirty="0">
                <a:latin typeface="华文中宋" panose="02010600040101010101" pitchFamily="2" charset="-122"/>
                <a:ea typeface="华文中宋" panose="02010600040101010101" pitchFamily="2" charset="-122"/>
              </a:rPr>
              <a:t>   }</a:t>
            </a:r>
          </a:p>
          <a:p>
            <a:pPr marR="22730"/>
            <a:r>
              <a:rPr lang="en-US" altLang="zh-CN" sz="2000" dirty="0">
                <a:latin typeface="华文中宋" panose="02010600040101010101" pitchFamily="2" charset="-122"/>
                <a:ea typeface="华文中宋" panose="02010600040101010101" pitchFamily="2" charset="-122"/>
              </a:rPr>
              <a:t>   visit( root(t) );</a:t>
            </a:r>
          </a:p>
          <a:p>
            <a:pPr marR="22730"/>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816993043"/>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树的周游</a:t>
            </a:r>
          </a:p>
        </p:txBody>
      </p:sp>
      <p:sp>
        <p:nvSpPr>
          <p:cNvPr id="3" name="内容占位符 2"/>
          <p:cNvSpPr>
            <a:spLocks noGrp="1"/>
          </p:cNvSpPr>
          <p:nvPr>
            <p:ph idx="1"/>
          </p:nvPr>
        </p:nvSpPr>
        <p:spPr>
          <a:xfrm>
            <a:off x="452354" y="1341438"/>
            <a:ext cx="8153400" cy="559933"/>
          </a:xfrm>
        </p:spPr>
        <p:txBody>
          <a:bodyPr/>
          <a:lstStyle/>
          <a:p>
            <a:r>
              <a:rPr lang="zh-CN" altLang="en-US" dirty="0"/>
              <a:t>广度优先周游</a:t>
            </a:r>
            <a:endParaRPr lang="en-US" altLang="zh-CN" dirty="0"/>
          </a:p>
        </p:txBody>
      </p:sp>
      <p:sp>
        <p:nvSpPr>
          <p:cNvPr id="4" name="矩形 3"/>
          <p:cNvSpPr/>
          <p:nvPr/>
        </p:nvSpPr>
        <p:spPr>
          <a:xfrm>
            <a:off x="237033" y="1901371"/>
            <a:ext cx="3897086" cy="4426853"/>
          </a:xfrm>
          <a:prstGeom prst="rect">
            <a:avLst/>
          </a:prstGeom>
          <a:solidFill>
            <a:schemeClr val="bg1">
              <a:lumMod val="90000"/>
            </a:schemeClr>
          </a:solidFill>
        </p:spPr>
        <p:txBody>
          <a:bodyPr wrap="square">
            <a:spAutoFit/>
          </a:bodyPr>
          <a:lstStyle/>
          <a:p>
            <a:pPr marR="22730">
              <a:lnSpc>
                <a:spcPts val="2600"/>
              </a:lnSpc>
            </a:pPr>
            <a:r>
              <a:rPr lang="en-US" altLang="zh-CN" sz="2000" dirty="0">
                <a:latin typeface="华文中宋" panose="02010600040101010101" pitchFamily="2" charset="-122"/>
                <a:ea typeface="华文中宋" panose="02010600040101010101" pitchFamily="2" charset="-122"/>
              </a:rPr>
              <a:t>void </a:t>
            </a:r>
            <a:r>
              <a:rPr lang="en-US" altLang="zh-CN" sz="2000" dirty="0" err="1">
                <a:latin typeface="华文中宋" panose="02010600040101010101" pitchFamily="2" charset="-122"/>
                <a:ea typeface="华文中宋" panose="02010600040101010101" pitchFamily="2" charset="-122"/>
              </a:rPr>
              <a:t>levelOrder</a:t>
            </a:r>
            <a:r>
              <a:rPr lang="en-US" altLang="zh-CN" sz="2000" dirty="0">
                <a:latin typeface="华文中宋" panose="02010600040101010101" pitchFamily="2" charset="-122"/>
                <a:ea typeface="华文中宋" panose="02010600040101010101" pitchFamily="2" charset="-122"/>
              </a:rPr>
              <a:t>(Tree t) {</a:t>
            </a:r>
          </a:p>
          <a:p>
            <a:pPr marR="22730">
              <a:lnSpc>
                <a:spcPts val="2600"/>
              </a:lnSpc>
            </a:pPr>
            <a:r>
              <a:rPr lang="en-US" altLang="zh-CN" sz="2000" dirty="0">
                <a:latin typeface="华文中宋" panose="02010600040101010101" pitchFamily="2" charset="-122"/>
                <a:ea typeface="华文中宋" panose="02010600040101010101" pitchFamily="2" charset="-122"/>
              </a:rPr>
              <a:t>   Tree c;</a:t>
            </a:r>
          </a:p>
          <a:p>
            <a:pPr marR="22730">
              <a:lnSpc>
                <a:spcPts val="2600"/>
              </a:lnSpc>
            </a:pPr>
            <a:r>
              <a:rPr lang="en-US" altLang="zh-CN" sz="2000" dirty="0">
                <a:latin typeface="华文中宋" panose="02010600040101010101" pitchFamily="2" charset="-122"/>
                <a:ea typeface="华文中宋" panose="02010600040101010101" pitchFamily="2" charset="-122"/>
              </a:rPr>
              <a:t>   Queue q;</a:t>
            </a:r>
          </a:p>
          <a:p>
            <a:pPr marR="22730">
              <a:lnSpc>
                <a:spcPts val="2600"/>
              </a:lnSpc>
            </a:pPr>
            <a:r>
              <a:rPr lang="en-US" altLang="zh-CN" sz="2000" dirty="0">
                <a:latin typeface="华文中宋" panose="02010600040101010101" pitchFamily="2" charset="-122"/>
                <a:ea typeface="华文中宋" panose="02010600040101010101" pitchFamily="2" charset="-122"/>
              </a:rPr>
              <a:t>   q = </a:t>
            </a:r>
            <a:r>
              <a:rPr lang="en-US" altLang="zh-CN" sz="2000" dirty="0" err="1">
                <a:latin typeface="华文中宋" panose="02010600040101010101" pitchFamily="2" charset="-122"/>
                <a:ea typeface="华文中宋" panose="02010600040101010101" pitchFamily="2" charset="-122"/>
              </a:rPr>
              <a:t>createEmptyQueue</a:t>
            </a:r>
            <a:r>
              <a:rPr lang="en-US" altLang="zh-CN" sz="2000" dirty="0">
                <a:latin typeface="华文中宋" panose="02010600040101010101" pitchFamily="2" charset="-122"/>
                <a:ea typeface="华文中宋" panose="02010600040101010101" pitchFamily="2" charset="-122"/>
              </a:rPr>
              <a:t>(); </a:t>
            </a:r>
          </a:p>
          <a:p>
            <a:pPr marR="22730">
              <a:lnSpc>
                <a:spcPts val="2600"/>
              </a:lnSpc>
            </a:pPr>
            <a:r>
              <a:rPr lang="en-US" altLang="zh-CN" sz="2000" dirty="0">
                <a:latin typeface="华文中宋" panose="02010600040101010101" pitchFamily="2" charset="-122"/>
                <a:ea typeface="华文中宋" panose="02010600040101010101" pitchFamily="2" charset="-122"/>
              </a:rPr>
              <a:t>   c =t;</a:t>
            </a:r>
          </a:p>
          <a:p>
            <a:pPr marR="22730">
              <a:lnSpc>
                <a:spcPts val="2600"/>
              </a:lnSpc>
            </a:pPr>
            <a:r>
              <a:rPr lang="en-US" altLang="zh-CN" sz="2000" dirty="0">
                <a:latin typeface="华文中宋" panose="02010600040101010101" pitchFamily="2" charset="-122"/>
                <a:ea typeface="华文中宋" panose="02010600040101010101" pitchFamily="2" charset="-122"/>
              </a:rPr>
              <a:t>    if (c==NULL) return;</a:t>
            </a:r>
          </a:p>
          <a:p>
            <a:pPr marR="22730">
              <a:lnSpc>
                <a:spcPts val="26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enQueue</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q,c</a:t>
            </a:r>
            <a:r>
              <a:rPr lang="en-US" altLang="zh-CN" sz="2000" dirty="0">
                <a:latin typeface="华文中宋" panose="02010600040101010101" pitchFamily="2" charset="-122"/>
                <a:ea typeface="华文中宋" panose="02010600040101010101" pitchFamily="2" charset="-122"/>
              </a:rPr>
              <a:t>);</a:t>
            </a:r>
          </a:p>
          <a:p>
            <a:pPr marR="22730">
              <a:lnSpc>
                <a:spcPts val="2600"/>
              </a:lnSpc>
            </a:pPr>
            <a:r>
              <a:rPr lang="en-US" altLang="zh-CN" sz="2000" dirty="0">
                <a:latin typeface="华文中宋" panose="02010600040101010101" pitchFamily="2" charset="-122"/>
                <a:ea typeface="华文中宋" panose="02010600040101010101" pitchFamily="2" charset="-122"/>
              </a:rPr>
              <a:t>    </a:t>
            </a:r>
          </a:p>
          <a:p>
            <a:pPr marR="22730">
              <a:lnSpc>
                <a:spcPts val="2600"/>
              </a:lnSpc>
            </a:pPr>
            <a:r>
              <a:rPr lang="en-US" altLang="zh-CN" sz="2000" dirty="0">
                <a:latin typeface="华文中宋" panose="02010600040101010101" pitchFamily="2" charset="-122"/>
                <a:ea typeface="华文中宋" panose="02010600040101010101" pitchFamily="2" charset="-122"/>
              </a:rPr>
              <a:t>     </a:t>
            </a:r>
          </a:p>
          <a:p>
            <a:pPr marR="22730">
              <a:lnSpc>
                <a:spcPts val="2600"/>
              </a:lnSpc>
            </a:pPr>
            <a:endParaRPr lang="en-US" altLang="zh-CN" sz="2000" dirty="0">
              <a:latin typeface="华文中宋" panose="02010600040101010101" pitchFamily="2" charset="-122"/>
              <a:ea typeface="华文中宋" panose="02010600040101010101" pitchFamily="2" charset="-122"/>
            </a:endParaRPr>
          </a:p>
          <a:p>
            <a:pPr marR="22730">
              <a:lnSpc>
                <a:spcPts val="2600"/>
              </a:lnSpc>
            </a:pPr>
            <a:endParaRPr lang="en-US" altLang="zh-CN" sz="2000" dirty="0">
              <a:latin typeface="华文中宋" panose="02010600040101010101" pitchFamily="2" charset="-122"/>
              <a:ea typeface="华文中宋" panose="02010600040101010101" pitchFamily="2" charset="-122"/>
            </a:endParaRPr>
          </a:p>
          <a:p>
            <a:pPr marR="22730">
              <a:lnSpc>
                <a:spcPts val="2600"/>
              </a:lnSpc>
            </a:pPr>
            <a:r>
              <a:rPr lang="en-US" altLang="zh-CN" sz="2000" dirty="0">
                <a:latin typeface="华文中宋" panose="02010600040101010101" pitchFamily="2" charset="-122"/>
                <a:ea typeface="华文中宋" panose="02010600040101010101" pitchFamily="2" charset="-122"/>
              </a:rPr>
              <a:t>   }</a:t>
            </a:r>
          </a:p>
          <a:p>
            <a:pPr marR="22730">
              <a:lnSpc>
                <a:spcPts val="2600"/>
              </a:lnSpc>
            </a:pPr>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
        <p:nvSpPr>
          <p:cNvPr id="5" name="矩形 4"/>
          <p:cNvSpPr/>
          <p:nvPr/>
        </p:nvSpPr>
        <p:spPr>
          <a:xfrm>
            <a:off x="4712194" y="1883163"/>
            <a:ext cx="4266127" cy="4426853"/>
          </a:xfrm>
          <a:prstGeom prst="rect">
            <a:avLst/>
          </a:prstGeom>
          <a:solidFill>
            <a:schemeClr val="bg1">
              <a:lumMod val="90000"/>
            </a:schemeClr>
          </a:solidFill>
        </p:spPr>
        <p:txBody>
          <a:bodyPr wrap="square">
            <a:spAutoFit/>
          </a:bodyPr>
          <a:lstStyle/>
          <a:p>
            <a:pPr marR="22730">
              <a:lnSpc>
                <a:spcPts val="2600"/>
              </a:lnSpc>
            </a:pPr>
            <a:r>
              <a:rPr lang="en-US" altLang="zh-CN" sz="2000" dirty="0">
                <a:latin typeface="华文中宋" panose="02010600040101010101" pitchFamily="2" charset="-122"/>
                <a:ea typeface="华文中宋" panose="02010600040101010101" pitchFamily="2" charset="-122"/>
              </a:rPr>
              <a:t>while (!</a:t>
            </a:r>
            <a:r>
              <a:rPr lang="en-US" altLang="zh-CN" sz="2000" dirty="0" err="1">
                <a:latin typeface="华文中宋" panose="02010600040101010101" pitchFamily="2" charset="-122"/>
                <a:ea typeface="华文中宋" panose="02010600040101010101" pitchFamily="2" charset="-122"/>
              </a:rPr>
              <a:t>isEmptyQueue</a:t>
            </a:r>
            <a:r>
              <a:rPr lang="en-US" altLang="zh-CN" sz="2000" dirty="0">
                <a:latin typeface="华文中宋" panose="02010600040101010101" pitchFamily="2" charset="-122"/>
                <a:ea typeface="华文中宋" panose="02010600040101010101" pitchFamily="2" charset="-122"/>
              </a:rPr>
              <a:t>(q)) {</a:t>
            </a:r>
          </a:p>
          <a:p>
            <a:pPr marR="22730">
              <a:lnSpc>
                <a:spcPts val="2600"/>
              </a:lnSpc>
            </a:pPr>
            <a:r>
              <a:rPr lang="en-US" altLang="zh-CN" sz="2000" dirty="0">
                <a:latin typeface="华文中宋" panose="02010600040101010101" pitchFamily="2" charset="-122"/>
                <a:ea typeface="华文中宋" panose="02010600040101010101" pitchFamily="2" charset="-122"/>
              </a:rPr>
              <a:t>        c = </a:t>
            </a:r>
            <a:r>
              <a:rPr lang="en-US" altLang="zh-CN" sz="2000" dirty="0" err="1">
                <a:latin typeface="华文中宋" panose="02010600040101010101" pitchFamily="2" charset="-122"/>
                <a:ea typeface="华文中宋" panose="02010600040101010101" pitchFamily="2" charset="-122"/>
              </a:rPr>
              <a:t>frontQueue</a:t>
            </a:r>
            <a:r>
              <a:rPr lang="en-US" altLang="zh-CN" sz="2000" dirty="0">
                <a:latin typeface="华文中宋" panose="02010600040101010101" pitchFamily="2" charset="-122"/>
                <a:ea typeface="华文中宋" panose="02010600040101010101" pitchFamily="2" charset="-122"/>
              </a:rPr>
              <a:t>(q); </a:t>
            </a:r>
          </a:p>
          <a:p>
            <a:pPr marR="22730">
              <a:lnSpc>
                <a:spcPts val="26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deQueue</a:t>
            </a:r>
            <a:r>
              <a:rPr lang="en-US" altLang="zh-CN" sz="2000" dirty="0">
                <a:latin typeface="华文中宋" panose="02010600040101010101" pitchFamily="2" charset="-122"/>
                <a:ea typeface="华文中宋" panose="02010600040101010101" pitchFamily="2" charset="-122"/>
              </a:rPr>
              <a:t>(q); </a:t>
            </a:r>
          </a:p>
          <a:p>
            <a:pPr marR="22730">
              <a:lnSpc>
                <a:spcPts val="2600"/>
              </a:lnSpc>
            </a:pPr>
            <a:endParaRPr lang="en-US" altLang="zh-CN" sz="2000" dirty="0">
              <a:latin typeface="华文中宋" panose="02010600040101010101" pitchFamily="2" charset="-122"/>
              <a:ea typeface="华文中宋" panose="02010600040101010101" pitchFamily="2" charset="-122"/>
            </a:endParaRPr>
          </a:p>
          <a:p>
            <a:pPr marR="22730">
              <a:lnSpc>
                <a:spcPts val="2600"/>
              </a:lnSpc>
            </a:pPr>
            <a:r>
              <a:rPr lang="en-US" altLang="zh-CN" sz="2000" dirty="0">
                <a:latin typeface="华文中宋" panose="02010600040101010101" pitchFamily="2" charset="-122"/>
                <a:ea typeface="华文中宋" panose="02010600040101010101" pitchFamily="2" charset="-122"/>
              </a:rPr>
              <a:t>        visit( root(c) ); </a:t>
            </a:r>
          </a:p>
          <a:p>
            <a:pPr marR="22730">
              <a:lnSpc>
                <a:spcPts val="2600"/>
              </a:lnSpc>
            </a:pPr>
            <a:endParaRPr lang="en-US" altLang="zh-CN" sz="2000" dirty="0">
              <a:latin typeface="华文中宋" panose="02010600040101010101" pitchFamily="2" charset="-122"/>
              <a:ea typeface="华文中宋" panose="02010600040101010101" pitchFamily="2" charset="-122"/>
            </a:endParaRPr>
          </a:p>
          <a:p>
            <a:pPr marR="22730">
              <a:lnSpc>
                <a:spcPts val="2600"/>
              </a:lnSpc>
            </a:pPr>
            <a:r>
              <a:rPr lang="en-US" altLang="zh-CN" sz="2000" dirty="0">
                <a:latin typeface="华文中宋" panose="02010600040101010101" pitchFamily="2" charset="-122"/>
                <a:ea typeface="华文中宋" panose="02010600040101010101" pitchFamily="2" charset="-122"/>
              </a:rPr>
              <a:t>        c = </a:t>
            </a:r>
            <a:r>
              <a:rPr lang="en-US" altLang="zh-CN" sz="2000" dirty="0" err="1">
                <a:latin typeface="华文中宋" panose="02010600040101010101" pitchFamily="2" charset="-122"/>
                <a:ea typeface="华文中宋" panose="02010600040101010101" pitchFamily="2" charset="-122"/>
              </a:rPr>
              <a:t>leftChild</a:t>
            </a:r>
            <a:r>
              <a:rPr lang="en-US" altLang="zh-CN" sz="2000" dirty="0">
                <a:latin typeface="华文中宋" panose="02010600040101010101" pitchFamily="2" charset="-122"/>
                <a:ea typeface="华文中宋" panose="02010600040101010101" pitchFamily="2" charset="-122"/>
              </a:rPr>
              <a:t>( c );</a:t>
            </a:r>
          </a:p>
          <a:p>
            <a:pPr marR="22730">
              <a:lnSpc>
                <a:spcPts val="2600"/>
              </a:lnSpc>
            </a:pPr>
            <a:r>
              <a:rPr lang="en-US" altLang="zh-CN" sz="2000" dirty="0">
                <a:latin typeface="华文中宋" panose="02010600040101010101" pitchFamily="2" charset="-122"/>
                <a:ea typeface="华文中宋" panose="02010600040101010101" pitchFamily="2" charset="-122"/>
              </a:rPr>
              <a:t>        while (c!=NULL){ </a:t>
            </a:r>
          </a:p>
          <a:p>
            <a:pPr marR="22730">
              <a:lnSpc>
                <a:spcPts val="26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enQueue</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q,c</a:t>
            </a:r>
            <a:r>
              <a:rPr lang="en-US" altLang="zh-CN" sz="2000" dirty="0">
                <a:latin typeface="华文中宋" panose="02010600040101010101" pitchFamily="2" charset="-122"/>
                <a:ea typeface="华文中宋" panose="02010600040101010101" pitchFamily="2" charset="-122"/>
              </a:rPr>
              <a:t>); </a:t>
            </a:r>
          </a:p>
          <a:p>
            <a:pPr marR="22730">
              <a:lnSpc>
                <a:spcPts val="2600"/>
              </a:lnSpc>
            </a:pPr>
            <a:r>
              <a:rPr lang="en-US" altLang="zh-CN" sz="2000" dirty="0">
                <a:latin typeface="华文中宋" panose="02010600040101010101" pitchFamily="2" charset="-122"/>
                <a:ea typeface="华文中宋" panose="02010600040101010101" pitchFamily="2" charset="-122"/>
              </a:rPr>
              <a:t>            c = </a:t>
            </a:r>
            <a:r>
              <a:rPr lang="en-US" altLang="zh-CN" sz="2000" dirty="0" err="1">
                <a:latin typeface="华文中宋" panose="02010600040101010101" pitchFamily="2" charset="-122"/>
                <a:ea typeface="华文中宋" panose="02010600040101010101" pitchFamily="2" charset="-122"/>
              </a:rPr>
              <a:t>rightSibling</a:t>
            </a:r>
            <a:r>
              <a:rPr lang="en-US" altLang="zh-CN" sz="2000" dirty="0">
                <a:latin typeface="华文中宋" panose="02010600040101010101" pitchFamily="2" charset="-122"/>
                <a:ea typeface="华文中宋" panose="02010600040101010101" pitchFamily="2" charset="-122"/>
              </a:rPr>
              <a:t>( c );</a:t>
            </a:r>
          </a:p>
          <a:p>
            <a:pPr marR="22730">
              <a:lnSpc>
                <a:spcPts val="2600"/>
              </a:lnSpc>
            </a:pPr>
            <a:r>
              <a:rPr lang="en-US" altLang="zh-CN" sz="2000" dirty="0">
                <a:latin typeface="华文中宋" panose="02010600040101010101" pitchFamily="2" charset="-122"/>
                <a:ea typeface="华文中宋" panose="02010600040101010101" pitchFamily="2" charset="-122"/>
              </a:rPr>
              <a:t>        }</a:t>
            </a:r>
          </a:p>
          <a:p>
            <a:pPr marR="22730">
              <a:lnSpc>
                <a:spcPts val="2600"/>
              </a:lnSpc>
            </a:pPr>
            <a:r>
              <a:rPr lang="en-US" altLang="zh-CN" sz="2000" dirty="0">
                <a:latin typeface="华文中宋" panose="02010600040101010101" pitchFamily="2" charset="-122"/>
                <a:ea typeface="华文中宋" panose="02010600040101010101" pitchFamily="2" charset="-122"/>
              </a:rPr>
              <a:t>   }</a:t>
            </a:r>
          </a:p>
          <a:p>
            <a:pPr marR="22730">
              <a:lnSpc>
                <a:spcPts val="2600"/>
              </a:lnSpc>
            </a:pPr>
            <a:endParaRPr lang="zh-CN" altLang="en-US" sz="2000" dirty="0">
              <a:latin typeface="华文中宋" panose="02010600040101010101" pitchFamily="2" charset="-122"/>
              <a:ea typeface="华文中宋" panose="02010600040101010101" pitchFamily="2" charset="-122"/>
            </a:endParaRPr>
          </a:p>
        </p:txBody>
      </p:sp>
      <p:sp>
        <p:nvSpPr>
          <p:cNvPr id="6" name="圆角矩形 5"/>
          <p:cNvSpPr/>
          <p:nvPr/>
        </p:nvSpPr>
        <p:spPr bwMode="auto">
          <a:xfrm>
            <a:off x="609600" y="4365938"/>
            <a:ext cx="2816180" cy="1120462"/>
          </a:xfrm>
          <a:prstGeom prst="roundRect">
            <a:avLst/>
          </a:prstGeom>
          <a:solidFill>
            <a:schemeClr val="accent2">
              <a:lumMod val="40000"/>
              <a:lumOff val="6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4000" b="0" i="0" u="none" strike="noStrike" cap="none" normalizeH="0" baseline="0" dirty="0">
                <a:ln>
                  <a:noFill/>
                </a:ln>
                <a:solidFill>
                  <a:srgbClr val="FF0000"/>
                </a:solidFill>
                <a:effectLst/>
                <a:latin typeface="Arial" panose="020B0604020202020204" pitchFamily="34" charset="0"/>
                <a:ea typeface="宋体" panose="02010600030101010101" pitchFamily="2" charset="-122"/>
              </a:rPr>
              <a:t>?</a:t>
            </a:r>
            <a:endParaRPr kumimoji="0" lang="zh-CN" altLang="en-US" sz="4000" b="0" i="0" u="none" strike="noStrike" cap="none" normalizeH="0" baseline="0" dirty="0">
              <a:ln>
                <a:noFill/>
              </a:ln>
              <a:solidFill>
                <a:srgbClr val="FF0000"/>
              </a:solidFill>
              <a:effectLst/>
              <a:latin typeface="Arial" panose="020B0604020202020204" pitchFamily="34" charset="0"/>
              <a:ea typeface="宋体" panose="02010600030101010101" pitchFamily="2" charset="-122"/>
            </a:endParaRPr>
          </a:p>
        </p:txBody>
      </p:sp>
      <p:cxnSp>
        <p:nvCxnSpPr>
          <p:cNvPr id="8" name="直接箭头连接符 7"/>
          <p:cNvCxnSpPr>
            <a:endCxn id="5" idx="1"/>
          </p:cNvCxnSpPr>
          <p:nvPr/>
        </p:nvCxnSpPr>
        <p:spPr bwMode="auto">
          <a:xfrm flipV="1">
            <a:off x="3580327" y="4096590"/>
            <a:ext cx="1131867" cy="829579"/>
          </a:xfrm>
          <a:prstGeom prst="straightConnector1">
            <a:avLst/>
          </a:prstGeom>
          <a:solidFill>
            <a:schemeClr val="accent1"/>
          </a:solidFill>
          <a:ln w="762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278502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二叉树：基本术语</a:t>
            </a:r>
          </a:p>
        </p:txBody>
      </p:sp>
      <p:grpSp>
        <p:nvGrpSpPr>
          <p:cNvPr id="22" name="组合 21"/>
          <p:cNvGrpSpPr/>
          <p:nvPr/>
        </p:nvGrpSpPr>
        <p:grpSpPr>
          <a:xfrm>
            <a:off x="197523" y="1862807"/>
            <a:ext cx="5786765" cy="3736181"/>
            <a:chOff x="117802" y="1470819"/>
            <a:chExt cx="7073899" cy="4282281"/>
          </a:xfrm>
        </p:grpSpPr>
        <p:sp>
          <p:nvSpPr>
            <p:cNvPr id="4" name="椭圆 3"/>
            <p:cNvSpPr/>
            <p:nvPr/>
          </p:nvSpPr>
          <p:spPr bwMode="auto">
            <a:xfrm>
              <a:off x="4372302" y="1470819"/>
              <a:ext cx="533400" cy="546100"/>
            </a:xfrm>
            <a:prstGeom prst="ellipse">
              <a:avLst/>
            </a:prstGeom>
            <a:solidFill>
              <a:srgbClr val="FFC0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 name="椭圆 4"/>
            <p:cNvSpPr/>
            <p:nvPr/>
          </p:nvSpPr>
          <p:spPr bwMode="auto">
            <a:xfrm>
              <a:off x="2861002" y="22542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1679902" y="31178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3732213" y="3124005"/>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892502" y="406400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9" name="椭圆 8"/>
            <p:cNvSpPr/>
            <p:nvPr/>
          </p:nvSpPr>
          <p:spPr bwMode="auto">
            <a:xfrm>
              <a:off x="2292677" y="4064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0" name="椭圆 9"/>
            <p:cNvSpPr/>
            <p:nvPr/>
          </p:nvSpPr>
          <p:spPr bwMode="auto">
            <a:xfrm>
              <a:off x="5826452" y="22542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椭圆 10"/>
            <p:cNvSpPr/>
            <p:nvPr/>
          </p:nvSpPr>
          <p:spPr bwMode="auto">
            <a:xfrm>
              <a:off x="4950152" y="31178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4105602" y="406400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N</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657221" y="4064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4" name="椭圆 13"/>
            <p:cNvSpPr/>
            <p:nvPr/>
          </p:nvSpPr>
          <p:spPr bwMode="auto">
            <a:xfrm>
              <a:off x="3372178"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椭圆 14"/>
            <p:cNvSpPr/>
            <p:nvPr/>
          </p:nvSpPr>
          <p:spPr bwMode="auto">
            <a:xfrm>
              <a:off x="4835852"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6" name="椭圆 15"/>
            <p:cNvSpPr/>
            <p:nvPr/>
          </p:nvSpPr>
          <p:spPr bwMode="auto">
            <a:xfrm>
              <a:off x="6658301" y="311785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7" name="椭圆 16"/>
            <p:cNvSpPr/>
            <p:nvPr/>
          </p:nvSpPr>
          <p:spPr bwMode="auto">
            <a:xfrm>
              <a:off x="117802"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8" name="椭圆 17"/>
            <p:cNvSpPr/>
            <p:nvPr/>
          </p:nvSpPr>
          <p:spPr bwMode="auto">
            <a:xfrm>
              <a:off x="1489402"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4" idx="2"/>
              <a:endCxn id="5" idx="7"/>
            </p:cNvCxnSpPr>
            <p:nvPr/>
          </p:nvCxnSpPr>
          <p:spPr bwMode="auto">
            <a:xfrm flipH="1">
              <a:off x="3316287" y="1743869"/>
              <a:ext cx="1056015" cy="5903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直接连接符 22"/>
            <p:cNvCxnSpPr>
              <a:stCxn id="7" idx="0"/>
            </p:cNvCxnSpPr>
            <p:nvPr/>
          </p:nvCxnSpPr>
          <p:spPr bwMode="auto">
            <a:xfrm flipH="1" flipV="1">
              <a:off x="3393051" y="2519920"/>
              <a:ext cx="605862" cy="60408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a:stCxn id="15" idx="0"/>
            </p:cNvCxnSpPr>
            <p:nvPr/>
          </p:nvCxnSpPr>
          <p:spPr bwMode="auto">
            <a:xfrm flipH="1" flipV="1">
              <a:off x="4598989" y="4488558"/>
              <a:ext cx="503563" cy="71844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a:stCxn id="13" idx="0"/>
            </p:cNvCxnSpPr>
            <p:nvPr/>
          </p:nvCxnSpPr>
          <p:spPr bwMode="auto">
            <a:xfrm flipH="1" flipV="1">
              <a:off x="5468004" y="3522864"/>
              <a:ext cx="455917" cy="5411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a:stCxn id="16" idx="0"/>
            </p:cNvCxnSpPr>
            <p:nvPr/>
          </p:nvCxnSpPr>
          <p:spPr bwMode="auto">
            <a:xfrm flipH="1" flipV="1">
              <a:off x="6300788" y="2703910"/>
              <a:ext cx="624213" cy="41394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endCxn id="14" idx="0"/>
            </p:cNvCxnSpPr>
            <p:nvPr/>
          </p:nvCxnSpPr>
          <p:spPr bwMode="auto">
            <a:xfrm flipH="1">
              <a:off x="3638878" y="4500562"/>
              <a:ext cx="543883" cy="706438"/>
            </a:xfrm>
            <a:prstGeom prst="line">
              <a:avLst/>
            </a:prstGeom>
            <a:solidFill>
              <a:schemeClr val="accent1"/>
            </a:solidFill>
            <a:ln w="5715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a:endCxn id="12" idx="0"/>
            </p:cNvCxnSpPr>
            <p:nvPr/>
          </p:nvCxnSpPr>
          <p:spPr bwMode="auto">
            <a:xfrm flipH="1">
              <a:off x="4372302" y="3506286"/>
              <a:ext cx="616431" cy="557714"/>
            </a:xfrm>
            <a:prstGeom prst="line">
              <a:avLst/>
            </a:prstGeom>
            <a:solidFill>
              <a:schemeClr val="accent1"/>
            </a:solidFill>
            <a:ln w="5715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连接符 28"/>
            <p:cNvCxnSpPr>
              <a:stCxn id="10" idx="3"/>
              <a:endCxn id="11" idx="0"/>
            </p:cNvCxnSpPr>
            <p:nvPr/>
          </p:nvCxnSpPr>
          <p:spPr bwMode="auto">
            <a:xfrm flipH="1">
              <a:off x="5216852" y="2720376"/>
              <a:ext cx="687715" cy="397474"/>
            </a:xfrm>
            <a:prstGeom prst="line">
              <a:avLst/>
            </a:prstGeom>
            <a:solidFill>
              <a:schemeClr val="accent1"/>
            </a:solidFill>
            <a:ln w="5715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a:stCxn id="18" idx="0"/>
              <a:endCxn id="8" idx="5"/>
            </p:cNvCxnSpPr>
            <p:nvPr/>
          </p:nvCxnSpPr>
          <p:spPr bwMode="auto">
            <a:xfrm flipH="1" flipV="1">
              <a:off x="1347787" y="4530126"/>
              <a:ext cx="408315" cy="67687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连接符 30"/>
            <p:cNvCxnSpPr>
              <a:stCxn id="9" idx="0"/>
            </p:cNvCxnSpPr>
            <p:nvPr/>
          </p:nvCxnSpPr>
          <p:spPr bwMode="auto">
            <a:xfrm flipH="1" flipV="1">
              <a:off x="2159002" y="3560470"/>
              <a:ext cx="400375" cy="5035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直接连接符 31"/>
            <p:cNvCxnSpPr>
              <a:endCxn id="17" idx="0"/>
            </p:cNvCxnSpPr>
            <p:nvPr/>
          </p:nvCxnSpPr>
          <p:spPr bwMode="auto">
            <a:xfrm flipH="1">
              <a:off x="384502" y="4523275"/>
              <a:ext cx="602621" cy="68372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连接符 32"/>
            <p:cNvCxnSpPr>
              <a:endCxn id="8" idx="0"/>
            </p:cNvCxnSpPr>
            <p:nvPr/>
          </p:nvCxnSpPr>
          <p:spPr bwMode="auto">
            <a:xfrm flipH="1">
              <a:off x="1159202" y="3560470"/>
              <a:ext cx="571502" cy="5035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直接连接符 33"/>
            <p:cNvCxnSpPr>
              <a:stCxn id="5" idx="2"/>
              <a:endCxn id="6" idx="7"/>
            </p:cNvCxnSpPr>
            <p:nvPr/>
          </p:nvCxnSpPr>
          <p:spPr bwMode="auto">
            <a:xfrm flipH="1">
              <a:off x="2135187" y="2527300"/>
              <a:ext cx="725815" cy="67052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连接符 48"/>
            <p:cNvCxnSpPr>
              <a:stCxn id="10" idx="1"/>
              <a:endCxn id="4" idx="6"/>
            </p:cNvCxnSpPr>
            <p:nvPr/>
          </p:nvCxnSpPr>
          <p:spPr bwMode="auto">
            <a:xfrm flipH="1" flipV="1">
              <a:off x="4905702" y="1743869"/>
              <a:ext cx="998865" cy="590355"/>
            </a:xfrm>
            <a:prstGeom prst="line">
              <a:avLst/>
            </a:prstGeom>
            <a:solidFill>
              <a:schemeClr val="accent1"/>
            </a:solidFill>
            <a:ln w="5715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0" name="文本框 19"/>
          <p:cNvSpPr txBox="1"/>
          <p:nvPr/>
        </p:nvSpPr>
        <p:spPr>
          <a:xfrm>
            <a:off x="6859711" y="1429454"/>
            <a:ext cx="1467068"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结点的层数</a:t>
            </a:r>
          </a:p>
        </p:txBody>
      </p:sp>
      <p:sp>
        <p:nvSpPr>
          <p:cNvPr id="44" name="文本框 43"/>
          <p:cNvSpPr txBox="1"/>
          <p:nvPr/>
        </p:nvSpPr>
        <p:spPr>
          <a:xfrm>
            <a:off x="7295932" y="1933174"/>
            <a:ext cx="59984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0</a:t>
            </a:r>
            <a:r>
              <a:rPr lang="zh-CN" altLang="en-US" sz="2000" dirty="0">
                <a:latin typeface="华文中宋" panose="02010600040101010101" pitchFamily="2" charset="-122"/>
                <a:ea typeface="华文中宋" panose="02010600040101010101" pitchFamily="2" charset="-122"/>
              </a:rPr>
              <a:t>层</a:t>
            </a:r>
          </a:p>
        </p:txBody>
      </p:sp>
      <p:sp>
        <p:nvSpPr>
          <p:cNvPr id="45" name="文本框 44"/>
          <p:cNvSpPr txBox="1"/>
          <p:nvPr/>
        </p:nvSpPr>
        <p:spPr>
          <a:xfrm>
            <a:off x="7264299" y="2552904"/>
            <a:ext cx="59984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层</a:t>
            </a:r>
          </a:p>
        </p:txBody>
      </p:sp>
      <p:sp>
        <p:nvSpPr>
          <p:cNvPr id="46" name="文本框 45"/>
          <p:cNvSpPr txBox="1"/>
          <p:nvPr/>
        </p:nvSpPr>
        <p:spPr>
          <a:xfrm>
            <a:off x="7293323" y="3343344"/>
            <a:ext cx="59984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2</a:t>
            </a:r>
            <a:r>
              <a:rPr lang="zh-CN" altLang="en-US" sz="2000" dirty="0">
                <a:latin typeface="华文中宋" panose="02010600040101010101" pitchFamily="2" charset="-122"/>
                <a:ea typeface="华文中宋" panose="02010600040101010101" pitchFamily="2" charset="-122"/>
              </a:rPr>
              <a:t>层</a:t>
            </a:r>
          </a:p>
        </p:txBody>
      </p:sp>
      <p:sp>
        <p:nvSpPr>
          <p:cNvPr id="47" name="文本框 46"/>
          <p:cNvSpPr txBox="1"/>
          <p:nvPr/>
        </p:nvSpPr>
        <p:spPr>
          <a:xfrm>
            <a:off x="7295933" y="4220857"/>
            <a:ext cx="59984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3</a:t>
            </a:r>
            <a:r>
              <a:rPr lang="zh-CN" altLang="en-US" sz="2000" dirty="0">
                <a:latin typeface="华文中宋" panose="02010600040101010101" pitchFamily="2" charset="-122"/>
                <a:ea typeface="华文中宋" panose="02010600040101010101" pitchFamily="2" charset="-122"/>
              </a:rPr>
              <a:t>层</a:t>
            </a:r>
          </a:p>
        </p:txBody>
      </p:sp>
      <p:sp>
        <p:nvSpPr>
          <p:cNvPr id="48" name="文本框 47"/>
          <p:cNvSpPr txBox="1"/>
          <p:nvPr/>
        </p:nvSpPr>
        <p:spPr>
          <a:xfrm>
            <a:off x="7264299" y="5205209"/>
            <a:ext cx="59984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4</a:t>
            </a:r>
            <a:r>
              <a:rPr lang="zh-CN" altLang="en-US" sz="2000" dirty="0">
                <a:latin typeface="华文中宋" panose="02010600040101010101" pitchFamily="2" charset="-122"/>
                <a:ea typeface="华文中宋" panose="02010600040101010101" pitchFamily="2" charset="-122"/>
              </a:rPr>
              <a:t>层</a:t>
            </a:r>
          </a:p>
        </p:txBody>
      </p:sp>
      <p:cxnSp>
        <p:nvCxnSpPr>
          <p:cNvPr id="36" name="直接连接符 35"/>
          <p:cNvCxnSpPr>
            <a:stCxn id="44" idx="1"/>
          </p:cNvCxnSpPr>
          <p:nvPr/>
        </p:nvCxnSpPr>
        <p:spPr bwMode="auto">
          <a:xfrm flipH="1">
            <a:off x="4686300" y="2133229"/>
            <a:ext cx="2609632" cy="0"/>
          </a:xfrm>
          <a:prstGeom prst="line">
            <a:avLst/>
          </a:prstGeom>
          <a:solidFill>
            <a:schemeClr val="accent1"/>
          </a:solidFill>
          <a:ln w="57150" cap="flat" cmpd="sng" algn="ctr">
            <a:solidFill>
              <a:srgbClr val="3333CC"/>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2" name="直接连接符 51"/>
          <p:cNvCxnSpPr/>
          <p:nvPr/>
        </p:nvCxnSpPr>
        <p:spPr bwMode="auto">
          <a:xfrm flipH="1">
            <a:off x="5547944" y="2743898"/>
            <a:ext cx="1716355" cy="0"/>
          </a:xfrm>
          <a:prstGeom prst="line">
            <a:avLst/>
          </a:prstGeom>
          <a:solidFill>
            <a:schemeClr val="accent1"/>
          </a:solidFill>
          <a:ln w="57150" cap="flat" cmpd="sng" algn="ctr">
            <a:solidFill>
              <a:srgbClr val="3333CC"/>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4" name="直接连接符 53"/>
          <p:cNvCxnSpPr/>
          <p:nvPr/>
        </p:nvCxnSpPr>
        <p:spPr bwMode="auto">
          <a:xfrm flipH="1">
            <a:off x="6136640" y="3538029"/>
            <a:ext cx="1159293" cy="0"/>
          </a:xfrm>
          <a:prstGeom prst="line">
            <a:avLst/>
          </a:prstGeom>
          <a:solidFill>
            <a:schemeClr val="accent1"/>
          </a:solidFill>
          <a:ln w="57150" cap="flat" cmpd="sng" algn="ctr">
            <a:solidFill>
              <a:srgbClr val="3333CC"/>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6" name="直接连接符 55"/>
          <p:cNvCxnSpPr/>
          <p:nvPr/>
        </p:nvCxnSpPr>
        <p:spPr bwMode="auto">
          <a:xfrm flipH="1">
            <a:off x="5255481" y="4420912"/>
            <a:ext cx="1971673" cy="0"/>
          </a:xfrm>
          <a:prstGeom prst="line">
            <a:avLst/>
          </a:prstGeom>
          <a:solidFill>
            <a:schemeClr val="accent1"/>
          </a:solidFill>
          <a:ln w="57150" cap="flat" cmpd="sng" algn="ctr">
            <a:solidFill>
              <a:srgbClr val="3333CC"/>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57"/>
          <p:cNvCxnSpPr/>
          <p:nvPr/>
        </p:nvCxnSpPr>
        <p:spPr bwMode="auto">
          <a:xfrm flipH="1">
            <a:off x="4586946" y="5405264"/>
            <a:ext cx="2609311" cy="0"/>
          </a:xfrm>
          <a:prstGeom prst="line">
            <a:avLst/>
          </a:prstGeom>
          <a:solidFill>
            <a:schemeClr val="accent1"/>
          </a:solidFill>
          <a:ln w="57150" cap="flat" cmpd="sng" algn="ctr">
            <a:solidFill>
              <a:srgbClr val="3333CC"/>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3" name="直接连接符 42"/>
          <p:cNvCxnSpPr/>
          <p:nvPr/>
        </p:nvCxnSpPr>
        <p:spPr bwMode="auto">
          <a:xfrm>
            <a:off x="8204859" y="2101036"/>
            <a:ext cx="436221" cy="0"/>
          </a:xfrm>
          <a:prstGeom prst="line">
            <a:avLst/>
          </a:prstGeom>
          <a:solidFill>
            <a:schemeClr val="accent1"/>
          </a:solidFill>
          <a:ln w="38100" cap="flat" cmpd="sng" algn="ctr">
            <a:solidFill>
              <a:srgbClr val="C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直接连接符 61"/>
          <p:cNvCxnSpPr/>
          <p:nvPr/>
        </p:nvCxnSpPr>
        <p:spPr bwMode="auto">
          <a:xfrm>
            <a:off x="8180118" y="5405264"/>
            <a:ext cx="436221" cy="0"/>
          </a:xfrm>
          <a:prstGeom prst="line">
            <a:avLst/>
          </a:prstGeom>
          <a:solidFill>
            <a:schemeClr val="accent1"/>
          </a:solidFill>
          <a:ln w="38100" cap="flat" cmpd="sng" algn="ctr">
            <a:solidFill>
              <a:srgbClr val="C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3" name="文本框 52"/>
          <p:cNvSpPr txBox="1"/>
          <p:nvPr/>
        </p:nvSpPr>
        <p:spPr>
          <a:xfrm>
            <a:off x="8501885" y="2360502"/>
            <a:ext cx="475937" cy="2585323"/>
          </a:xfrm>
          <a:prstGeom prst="rect">
            <a:avLst/>
          </a:prstGeom>
          <a:solidFill>
            <a:srgbClr val="FFFF00"/>
          </a:solidFill>
        </p:spPr>
        <p:txBody>
          <a:bodyPr wrap="squar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zh-CN" altLang="en-US" sz="1800" dirty="0"/>
              <a:t>二叉树的深度或高度</a:t>
            </a:r>
          </a:p>
        </p:txBody>
      </p:sp>
      <p:cxnSp>
        <p:nvCxnSpPr>
          <p:cNvPr id="57" name="直接箭头连接符 56"/>
          <p:cNvCxnSpPr/>
          <p:nvPr/>
        </p:nvCxnSpPr>
        <p:spPr bwMode="auto">
          <a:xfrm>
            <a:off x="8420982" y="2109175"/>
            <a:ext cx="0" cy="3259723"/>
          </a:xfrm>
          <a:prstGeom prst="straightConnector1">
            <a:avLst/>
          </a:prstGeom>
          <a:solidFill>
            <a:schemeClr val="accent1"/>
          </a:solidFill>
          <a:ln w="38100" cap="flat" cmpd="sng" algn="ctr">
            <a:solidFill>
              <a:srgbClr val="C00000"/>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7" name="圆角矩形标注 66"/>
          <p:cNvSpPr/>
          <p:nvPr/>
        </p:nvSpPr>
        <p:spPr bwMode="auto">
          <a:xfrm>
            <a:off x="374062" y="2240007"/>
            <a:ext cx="1229626" cy="612648"/>
          </a:xfrm>
          <a:prstGeom prst="wedgeRoundRectCallout">
            <a:avLst>
              <a:gd name="adj1" fmla="val 48965"/>
              <a:gd name="adj2" fmla="val 132151"/>
              <a:gd name="adj3" fmla="val 16667"/>
            </a:avLst>
          </a:prstGeom>
          <a:solidFill>
            <a:schemeClr val="accent2">
              <a:lumMod val="60000"/>
              <a:lumOff val="40000"/>
            </a:schemeClr>
          </a:solidFill>
          <a:ln w="9525" cap="flat" cmpd="sng" algn="ctr">
            <a:no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结点</a:t>
            </a: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r>
              <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的度数为</a:t>
            </a: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749247840"/>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树林</a:t>
            </a:r>
          </a:p>
        </p:txBody>
      </p:sp>
      <p:sp>
        <p:nvSpPr>
          <p:cNvPr id="3" name="内容占位符 2"/>
          <p:cNvSpPr>
            <a:spLocks noGrp="1"/>
          </p:cNvSpPr>
          <p:nvPr>
            <p:ph idx="1"/>
          </p:nvPr>
        </p:nvSpPr>
        <p:spPr>
          <a:xfrm>
            <a:off x="452354" y="1341438"/>
            <a:ext cx="8153400" cy="4784725"/>
          </a:xfrm>
        </p:spPr>
        <p:txBody>
          <a:bodyPr/>
          <a:lstStyle/>
          <a:p>
            <a:r>
              <a:rPr lang="zh-CN" altLang="en-US" dirty="0"/>
              <a:t>树林</a:t>
            </a:r>
            <a:endParaRPr lang="en-US" altLang="zh-CN" dirty="0"/>
          </a:p>
          <a:p>
            <a:pPr lvl="1"/>
            <a:r>
              <a:rPr lang="zh-CN" altLang="en-US" dirty="0"/>
              <a:t>由零个或多个不相交的树所组成的集合</a:t>
            </a:r>
          </a:p>
          <a:p>
            <a:r>
              <a:rPr lang="zh-CN" altLang="en-US" dirty="0"/>
              <a:t>树林中所有树也是有序的，彼此称为兄弟</a:t>
            </a:r>
          </a:p>
          <a:p>
            <a:r>
              <a:rPr lang="zh-CN" altLang="en-US" dirty="0"/>
              <a:t>树林可以是一个空集，也可以只由一棵树构成</a:t>
            </a:r>
          </a:p>
        </p:txBody>
      </p:sp>
    </p:spTree>
    <p:extLst>
      <p:ext uri="{BB962C8B-B14F-4D97-AF65-F5344CB8AC3E}">
        <p14:creationId xmlns:p14="http://schemas.microsoft.com/office/powerpoint/2010/main" val="268346249"/>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树林的周游</a:t>
            </a:r>
          </a:p>
        </p:txBody>
      </p:sp>
      <p:sp>
        <p:nvSpPr>
          <p:cNvPr id="3" name="内容占位符 2"/>
          <p:cNvSpPr>
            <a:spLocks noGrp="1"/>
          </p:cNvSpPr>
          <p:nvPr>
            <p:ph idx="1"/>
          </p:nvPr>
        </p:nvSpPr>
        <p:spPr>
          <a:xfrm>
            <a:off x="452354" y="1341438"/>
            <a:ext cx="8153400" cy="4784725"/>
          </a:xfrm>
        </p:spPr>
        <p:txBody>
          <a:bodyPr/>
          <a:lstStyle/>
          <a:p>
            <a:r>
              <a:rPr lang="zh-CN" altLang="en-US" dirty="0"/>
              <a:t>先根次序周游</a:t>
            </a:r>
            <a:endParaRPr lang="en-US" altLang="zh-CN" dirty="0"/>
          </a:p>
          <a:p>
            <a:pPr lvl="1"/>
            <a:r>
              <a:rPr lang="zh-CN" altLang="en-US" dirty="0"/>
              <a:t>首先访问树林中第一棵树的根结点</a:t>
            </a:r>
          </a:p>
          <a:p>
            <a:pPr lvl="1"/>
            <a:r>
              <a:rPr lang="zh-CN" altLang="en-US" dirty="0"/>
              <a:t>然后先根次序周游第一棵树除去根结点剩下的所有子树构成的树林</a:t>
            </a:r>
          </a:p>
          <a:p>
            <a:pPr lvl="1"/>
            <a:r>
              <a:rPr lang="zh-CN" altLang="en-US" dirty="0"/>
              <a:t>最后先根次序周游除去第一棵树之后剩下的树林</a:t>
            </a:r>
          </a:p>
          <a:p>
            <a:r>
              <a:rPr lang="zh-CN" altLang="en-US" dirty="0"/>
              <a:t>后根次序周游</a:t>
            </a:r>
            <a:endParaRPr lang="en-US" altLang="zh-CN" dirty="0"/>
          </a:p>
          <a:p>
            <a:pPr lvl="1"/>
            <a:r>
              <a:rPr lang="zh-CN" altLang="en-US" dirty="0"/>
              <a:t>首先后根次序周游第一棵树的根结点的所有子树构成的树林</a:t>
            </a:r>
          </a:p>
          <a:p>
            <a:pPr lvl="1"/>
            <a:r>
              <a:rPr lang="zh-CN" altLang="en-US" dirty="0"/>
              <a:t>然后访问树林中第一棵树的根结点</a:t>
            </a:r>
          </a:p>
          <a:p>
            <a:pPr lvl="1"/>
            <a:r>
              <a:rPr lang="zh-CN" altLang="en-US" dirty="0"/>
              <a:t>最后后根次序周游除去第一棵树之后剩下的树林</a:t>
            </a:r>
          </a:p>
          <a:p>
            <a:endParaRPr lang="zh-CN" altLang="en-US" dirty="0"/>
          </a:p>
        </p:txBody>
      </p:sp>
    </p:spTree>
    <p:extLst>
      <p:ext uri="{BB962C8B-B14F-4D97-AF65-F5344CB8AC3E}">
        <p14:creationId xmlns:p14="http://schemas.microsoft.com/office/powerpoint/2010/main" val="4281721689"/>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树林的存储表示</a:t>
            </a:r>
          </a:p>
        </p:txBody>
      </p:sp>
      <p:sp>
        <p:nvSpPr>
          <p:cNvPr id="3" name="内容占位符 2"/>
          <p:cNvSpPr>
            <a:spLocks noGrp="1"/>
          </p:cNvSpPr>
          <p:nvPr>
            <p:ph idx="1"/>
          </p:nvPr>
        </p:nvSpPr>
        <p:spPr>
          <a:xfrm>
            <a:off x="452354" y="1341439"/>
            <a:ext cx="8153400" cy="690562"/>
          </a:xfrm>
        </p:spPr>
        <p:txBody>
          <a:bodyPr/>
          <a:lstStyle/>
          <a:p>
            <a:r>
              <a:rPr lang="zh-CN" altLang="en-US" dirty="0"/>
              <a:t>一个有三棵树构成的树林</a:t>
            </a:r>
            <a:endParaRPr lang="en-US" altLang="zh-CN" dirty="0"/>
          </a:p>
        </p:txBody>
      </p:sp>
      <p:sp>
        <p:nvSpPr>
          <p:cNvPr id="5" name="椭圆 4"/>
          <p:cNvSpPr/>
          <p:nvPr/>
        </p:nvSpPr>
        <p:spPr bwMode="auto">
          <a:xfrm>
            <a:off x="1351184" y="2157729"/>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365667" y="2654211"/>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1804502" y="3324022"/>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K</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9" name="直接连接符 8"/>
          <p:cNvCxnSpPr/>
          <p:nvPr/>
        </p:nvCxnSpPr>
        <p:spPr bwMode="auto">
          <a:xfrm flipH="1">
            <a:off x="662558" y="2345367"/>
            <a:ext cx="688627" cy="3741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1978417" y="3009328"/>
            <a:ext cx="399808" cy="31469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endCxn id="5" idx="6"/>
          </p:cNvCxnSpPr>
          <p:nvPr/>
        </p:nvCxnSpPr>
        <p:spPr bwMode="auto">
          <a:xfrm flipH="1" flipV="1">
            <a:off x="1699014" y="2330768"/>
            <a:ext cx="651359" cy="3741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椭圆 12"/>
          <p:cNvSpPr/>
          <p:nvPr/>
        </p:nvSpPr>
        <p:spPr bwMode="auto">
          <a:xfrm>
            <a:off x="2288047" y="2679474"/>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24" name="椭圆 23"/>
          <p:cNvSpPr/>
          <p:nvPr/>
        </p:nvSpPr>
        <p:spPr bwMode="auto">
          <a:xfrm>
            <a:off x="7356885" y="2079989"/>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J</a:t>
            </a:r>
            <a:endParaRPr lang="zh-CN" altLang="en-US" dirty="0">
              <a:latin typeface="华文中宋" panose="02010600040101010101" pitchFamily="2" charset="-122"/>
              <a:ea typeface="华文中宋" panose="02010600040101010101" pitchFamily="2" charset="-122"/>
            </a:endParaRPr>
          </a:p>
        </p:txBody>
      </p:sp>
      <p:sp>
        <p:nvSpPr>
          <p:cNvPr id="25" name="椭圆 24"/>
          <p:cNvSpPr/>
          <p:nvPr/>
        </p:nvSpPr>
        <p:spPr bwMode="auto">
          <a:xfrm>
            <a:off x="6101826" y="2675053"/>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P</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椭圆 25"/>
          <p:cNvSpPr/>
          <p:nvPr/>
        </p:nvSpPr>
        <p:spPr bwMode="auto">
          <a:xfrm>
            <a:off x="6841922" y="3670326"/>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8" name="直接连接符 27"/>
          <p:cNvCxnSpPr>
            <a:endCxn id="25" idx="0"/>
          </p:cNvCxnSpPr>
          <p:nvPr/>
        </p:nvCxnSpPr>
        <p:spPr bwMode="auto">
          <a:xfrm flipH="1">
            <a:off x="6275741" y="2267627"/>
            <a:ext cx="1081146" cy="40742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连接符 28"/>
          <p:cNvCxnSpPr>
            <a:stCxn id="32" idx="3"/>
            <a:endCxn id="26" idx="0"/>
          </p:cNvCxnSpPr>
          <p:nvPr/>
        </p:nvCxnSpPr>
        <p:spPr bwMode="auto">
          <a:xfrm flipH="1">
            <a:off x="7015837" y="3070168"/>
            <a:ext cx="392162" cy="60015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a:stCxn id="32" idx="0"/>
            <a:endCxn id="24" idx="4"/>
          </p:cNvCxnSpPr>
          <p:nvPr/>
        </p:nvCxnSpPr>
        <p:spPr bwMode="auto">
          <a:xfrm flipH="1" flipV="1">
            <a:off x="7530800" y="2426066"/>
            <a:ext cx="175" cy="34870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2" name="椭圆 31"/>
          <p:cNvSpPr/>
          <p:nvPr/>
        </p:nvSpPr>
        <p:spPr bwMode="auto">
          <a:xfrm>
            <a:off x="7357060" y="2774773"/>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L</a:t>
            </a:r>
            <a:endParaRPr lang="zh-CN" altLang="en-US" dirty="0">
              <a:latin typeface="华文中宋" panose="02010600040101010101" pitchFamily="2" charset="-122"/>
              <a:ea typeface="华文中宋" panose="02010600040101010101" pitchFamily="2" charset="-122"/>
            </a:endParaRPr>
          </a:p>
        </p:txBody>
      </p:sp>
      <p:sp>
        <p:nvSpPr>
          <p:cNvPr id="37" name="椭圆 36"/>
          <p:cNvSpPr/>
          <p:nvPr/>
        </p:nvSpPr>
        <p:spPr bwMode="auto">
          <a:xfrm>
            <a:off x="8339073" y="2700316"/>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Q</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8" name="直接连接符 37"/>
          <p:cNvCxnSpPr>
            <a:stCxn id="24" idx="6"/>
            <a:endCxn id="37" idx="0"/>
          </p:cNvCxnSpPr>
          <p:nvPr/>
        </p:nvCxnSpPr>
        <p:spPr bwMode="auto">
          <a:xfrm>
            <a:off x="7704715" y="2253028"/>
            <a:ext cx="808273" cy="44728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椭圆 38"/>
          <p:cNvSpPr/>
          <p:nvPr/>
        </p:nvSpPr>
        <p:spPr bwMode="auto">
          <a:xfrm>
            <a:off x="8690999" y="3687006"/>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40" name="直接连接符 39"/>
          <p:cNvCxnSpPr>
            <a:endCxn id="39" idx="0"/>
          </p:cNvCxnSpPr>
          <p:nvPr/>
        </p:nvCxnSpPr>
        <p:spPr bwMode="auto">
          <a:xfrm>
            <a:off x="8601662" y="3014353"/>
            <a:ext cx="263252" cy="67265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椭圆 21"/>
          <p:cNvSpPr/>
          <p:nvPr/>
        </p:nvSpPr>
        <p:spPr bwMode="auto">
          <a:xfrm>
            <a:off x="4386683" y="2079989"/>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23" name="椭圆 22"/>
          <p:cNvSpPr/>
          <p:nvPr/>
        </p:nvSpPr>
        <p:spPr bwMode="auto">
          <a:xfrm>
            <a:off x="3131624" y="2675053"/>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7" name="椭圆 26"/>
          <p:cNvSpPr/>
          <p:nvPr/>
        </p:nvSpPr>
        <p:spPr bwMode="auto">
          <a:xfrm>
            <a:off x="4204550" y="3693783"/>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1" name="直接连接符 30"/>
          <p:cNvCxnSpPr>
            <a:endCxn id="23" idx="0"/>
          </p:cNvCxnSpPr>
          <p:nvPr/>
        </p:nvCxnSpPr>
        <p:spPr bwMode="auto">
          <a:xfrm flipH="1">
            <a:off x="3305539" y="2267627"/>
            <a:ext cx="1081146" cy="40742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连接符 32"/>
          <p:cNvCxnSpPr>
            <a:stCxn id="35" idx="4"/>
            <a:endCxn id="27" idx="0"/>
          </p:cNvCxnSpPr>
          <p:nvPr/>
        </p:nvCxnSpPr>
        <p:spPr bwMode="auto">
          <a:xfrm flipH="1">
            <a:off x="4378465" y="3120850"/>
            <a:ext cx="182308" cy="57293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直接连接符 33"/>
          <p:cNvCxnSpPr>
            <a:stCxn id="35" idx="0"/>
            <a:endCxn id="22" idx="4"/>
          </p:cNvCxnSpPr>
          <p:nvPr/>
        </p:nvCxnSpPr>
        <p:spPr bwMode="auto">
          <a:xfrm flipH="1" flipV="1">
            <a:off x="4560598" y="2426066"/>
            <a:ext cx="175" cy="34870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 name="椭圆 34"/>
          <p:cNvSpPr/>
          <p:nvPr/>
        </p:nvSpPr>
        <p:spPr bwMode="auto">
          <a:xfrm>
            <a:off x="4386858" y="2774773"/>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sp>
        <p:nvSpPr>
          <p:cNvPr id="36" name="椭圆 35"/>
          <p:cNvSpPr/>
          <p:nvPr/>
        </p:nvSpPr>
        <p:spPr bwMode="auto">
          <a:xfrm>
            <a:off x="5368871" y="2700316"/>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41" name="直接连接符 40"/>
          <p:cNvCxnSpPr>
            <a:stCxn id="22" idx="6"/>
            <a:endCxn id="36" idx="0"/>
          </p:cNvCxnSpPr>
          <p:nvPr/>
        </p:nvCxnSpPr>
        <p:spPr bwMode="auto">
          <a:xfrm>
            <a:off x="4734513" y="2253028"/>
            <a:ext cx="808273" cy="44728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2" name="椭圆 41"/>
          <p:cNvSpPr/>
          <p:nvPr/>
        </p:nvSpPr>
        <p:spPr bwMode="auto">
          <a:xfrm>
            <a:off x="3394876" y="3693783"/>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43" name="直接连接符 42"/>
          <p:cNvCxnSpPr>
            <a:stCxn id="23" idx="4"/>
            <a:endCxn id="42" idx="0"/>
          </p:cNvCxnSpPr>
          <p:nvPr/>
        </p:nvCxnSpPr>
        <p:spPr bwMode="auto">
          <a:xfrm>
            <a:off x="3305539" y="3021130"/>
            <a:ext cx="263252" cy="67265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4" name="椭圆 43"/>
          <p:cNvSpPr/>
          <p:nvPr/>
        </p:nvSpPr>
        <p:spPr bwMode="auto">
          <a:xfrm>
            <a:off x="5777637" y="3688697"/>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R</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45" name="直接连接符 44"/>
          <p:cNvCxnSpPr>
            <a:stCxn id="25" idx="3"/>
            <a:endCxn id="44" idx="0"/>
          </p:cNvCxnSpPr>
          <p:nvPr/>
        </p:nvCxnSpPr>
        <p:spPr bwMode="auto">
          <a:xfrm flipH="1">
            <a:off x="5951552" y="2970448"/>
            <a:ext cx="201213" cy="71824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6" name="椭圆 45"/>
          <p:cNvSpPr/>
          <p:nvPr/>
        </p:nvSpPr>
        <p:spPr bwMode="auto">
          <a:xfrm>
            <a:off x="7753823" y="3687005"/>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N</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47" name="直接连接符 46"/>
          <p:cNvCxnSpPr>
            <a:endCxn id="46" idx="0"/>
          </p:cNvCxnSpPr>
          <p:nvPr/>
        </p:nvCxnSpPr>
        <p:spPr bwMode="auto">
          <a:xfrm>
            <a:off x="7633674" y="3083774"/>
            <a:ext cx="294064" cy="60323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椭圆 47"/>
          <p:cNvSpPr/>
          <p:nvPr/>
        </p:nvSpPr>
        <p:spPr bwMode="auto">
          <a:xfrm>
            <a:off x="7305483" y="3694617"/>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O</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49" name="直接连接符 48"/>
          <p:cNvCxnSpPr/>
          <p:nvPr/>
        </p:nvCxnSpPr>
        <p:spPr bwMode="auto">
          <a:xfrm flipH="1">
            <a:off x="7497336" y="3120850"/>
            <a:ext cx="13066" cy="57293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0" name="椭圆 49"/>
          <p:cNvSpPr/>
          <p:nvPr/>
        </p:nvSpPr>
        <p:spPr bwMode="auto">
          <a:xfrm>
            <a:off x="6169851" y="4656745"/>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51" name="直接连接符 50"/>
          <p:cNvCxnSpPr>
            <a:endCxn id="50" idx="0"/>
          </p:cNvCxnSpPr>
          <p:nvPr/>
        </p:nvCxnSpPr>
        <p:spPr bwMode="auto">
          <a:xfrm>
            <a:off x="6080514" y="3984092"/>
            <a:ext cx="263252" cy="67265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2" name="椭圆 51"/>
          <p:cNvSpPr/>
          <p:nvPr/>
        </p:nvSpPr>
        <p:spPr bwMode="auto">
          <a:xfrm>
            <a:off x="8154782" y="4707427"/>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V</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53" name="直接连接符 52"/>
          <p:cNvCxnSpPr>
            <a:stCxn id="46" idx="4"/>
            <a:endCxn id="52" idx="0"/>
          </p:cNvCxnSpPr>
          <p:nvPr/>
        </p:nvCxnSpPr>
        <p:spPr bwMode="auto">
          <a:xfrm>
            <a:off x="7927738" y="4033082"/>
            <a:ext cx="400959" cy="6743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 name="椭圆 53"/>
          <p:cNvSpPr/>
          <p:nvPr/>
        </p:nvSpPr>
        <p:spPr bwMode="auto">
          <a:xfrm>
            <a:off x="7396949" y="4707427"/>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55" name="直接连接符 54"/>
          <p:cNvCxnSpPr>
            <a:stCxn id="46" idx="4"/>
            <a:endCxn id="54" idx="0"/>
          </p:cNvCxnSpPr>
          <p:nvPr/>
        </p:nvCxnSpPr>
        <p:spPr bwMode="auto">
          <a:xfrm flipH="1">
            <a:off x="7570864" y="4033082"/>
            <a:ext cx="356874" cy="6743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文本框 17"/>
          <p:cNvSpPr txBox="1"/>
          <p:nvPr/>
        </p:nvSpPr>
        <p:spPr>
          <a:xfrm>
            <a:off x="966405" y="5372590"/>
            <a:ext cx="7678705" cy="707886"/>
          </a:xfrm>
          <a:prstGeom prst="rect">
            <a:avLst/>
          </a:prstGeom>
          <a:solidFill>
            <a:schemeClr val="bg2">
              <a:lumMod val="90000"/>
            </a:schemeClr>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先根次序周游：</a:t>
            </a:r>
            <a:r>
              <a:rPr lang="en-US" altLang="zh-CN" sz="2000" dirty="0">
                <a:latin typeface="华文中宋" panose="02010600040101010101" pitchFamily="2" charset="-122"/>
                <a:ea typeface="华文中宋" panose="02010600040101010101" pitchFamily="2" charset="-122"/>
              </a:rPr>
              <a:t>A B C K D E H F I G J P R U L M O N T V Q S</a:t>
            </a:r>
          </a:p>
          <a:p>
            <a:r>
              <a:rPr lang="zh-CN" altLang="en-US" sz="2000" dirty="0">
                <a:latin typeface="华文中宋" panose="02010600040101010101" pitchFamily="2" charset="-122"/>
                <a:ea typeface="华文中宋" panose="02010600040101010101" pitchFamily="2" charset="-122"/>
              </a:rPr>
              <a:t>后根次序周游：</a:t>
            </a:r>
            <a:r>
              <a:rPr lang="en-US" altLang="zh-CN" sz="2000" dirty="0">
                <a:latin typeface="华文中宋" panose="02010600040101010101" pitchFamily="2" charset="-122"/>
                <a:ea typeface="华文中宋" panose="02010600040101010101" pitchFamily="2" charset="-122"/>
              </a:rPr>
              <a:t>B K C A H E I F G D U R P M O T V N L S Q J</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636967524"/>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树林的存储表示</a:t>
            </a:r>
          </a:p>
        </p:txBody>
      </p:sp>
      <p:sp>
        <p:nvSpPr>
          <p:cNvPr id="3" name="内容占位符 2"/>
          <p:cNvSpPr>
            <a:spLocks noGrp="1"/>
          </p:cNvSpPr>
          <p:nvPr>
            <p:ph idx="1"/>
          </p:nvPr>
        </p:nvSpPr>
        <p:spPr>
          <a:xfrm>
            <a:off x="452354" y="1341438"/>
            <a:ext cx="8153400" cy="643251"/>
          </a:xfrm>
        </p:spPr>
        <p:txBody>
          <a:bodyPr/>
          <a:lstStyle/>
          <a:p>
            <a:r>
              <a:rPr lang="zh-CN" altLang="en-US" dirty="0"/>
              <a:t>树林的长子</a:t>
            </a:r>
            <a:r>
              <a:rPr lang="en-US" altLang="zh-CN" dirty="0"/>
              <a:t>-</a:t>
            </a:r>
            <a:r>
              <a:rPr lang="zh-CN" altLang="en-US" dirty="0"/>
              <a:t>兄弟表示</a:t>
            </a:r>
            <a:endParaRPr lang="en-US" altLang="zh-CN" dirty="0"/>
          </a:p>
        </p:txBody>
      </p:sp>
      <p:sp>
        <p:nvSpPr>
          <p:cNvPr id="4" name="椭圆 3"/>
          <p:cNvSpPr/>
          <p:nvPr/>
        </p:nvSpPr>
        <p:spPr bwMode="auto">
          <a:xfrm>
            <a:off x="1500402" y="1984689"/>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5" name="椭圆 4"/>
          <p:cNvSpPr/>
          <p:nvPr/>
        </p:nvSpPr>
        <p:spPr bwMode="auto">
          <a:xfrm>
            <a:off x="514885" y="2481171"/>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1953720" y="3150982"/>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K</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7" name="直接连接符 6"/>
          <p:cNvCxnSpPr/>
          <p:nvPr/>
        </p:nvCxnSpPr>
        <p:spPr bwMode="auto">
          <a:xfrm flipH="1">
            <a:off x="811776" y="2172327"/>
            <a:ext cx="688627" cy="3741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直接连接符 7"/>
          <p:cNvCxnSpPr>
            <a:endCxn id="6" idx="0"/>
          </p:cNvCxnSpPr>
          <p:nvPr/>
        </p:nvCxnSpPr>
        <p:spPr bwMode="auto">
          <a:xfrm flipH="1">
            <a:off x="2127635" y="2836288"/>
            <a:ext cx="399808" cy="31469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endCxn id="4" idx="6"/>
          </p:cNvCxnSpPr>
          <p:nvPr/>
        </p:nvCxnSpPr>
        <p:spPr bwMode="auto">
          <a:xfrm flipH="1" flipV="1">
            <a:off x="1848232" y="2157728"/>
            <a:ext cx="651359" cy="3741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椭圆 9"/>
          <p:cNvSpPr/>
          <p:nvPr/>
        </p:nvSpPr>
        <p:spPr bwMode="auto">
          <a:xfrm>
            <a:off x="2437265" y="2506434"/>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20" name="矩形 19"/>
          <p:cNvSpPr/>
          <p:nvPr/>
        </p:nvSpPr>
        <p:spPr bwMode="auto">
          <a:xfrm>
            <a:off x="1624011" y="3772663"/>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1" name="矩形 20"/>
          <p:cNvSpPr/>
          <p:nvPr/>
        </p:nvSpPr>
        <p:spPr bwMode="auto">
          <a:xfrm>
            <a:off x="1285459" y="3772664"/>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2161039" y="3775104"/>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椭圆 25"/>
          <p:cNvSpPr/>
          <p:nvPr/>
        </p:nvSpPr>
        <p:spPr bwMode="auto">
          <a:xfrm>
            <a:off x="7157180" y="1341949"/>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27" name="椭圆 26"/>
          <p:cNvSpPr/>
          <p:nvPr/>
        </p:nvSpPr>
        <p:spPr bwMode="auto">
          <a:xfrm>
            <a:off x="5902121" y="1937013"/>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8" name="椭圆 27"/>
          <p:cNvSpPr/>
          <p:nvPr/>
        </p:nvSpPr>
        <p:spPr bwMode="auto">
          <a:xfrm>
            <a:off x="6975047" y="2955743"/>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9" name="直接连接符 28"/>
          <p:cNvCxnSpPr>
            <a:endCxn id="27" idx="0"/>
          </p:cNvCxnSpPr>
          <p:nvPr/>
        </p:nvCxnSpPr>
        <p:spPr bwMode="auto">
          <a:xfrm flipH="1">
            <a:off x="6076036" y="1529587"/>
            <a:ext cx="1081146" cy="40742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a:stCxn id="32" idx="4"/>
            <a:endCxn id="28" idx="0"/>
          </p:cNvCxnSpPr>
          <p:nvPr/>
        </p:nvCxnSpPr>
        <p:spPr bwMode="auto">
          <a:xfrm flipH="1">
            <a:off x="7148962" y="2382810"/>
            <a:ext cx="182308" cy="57293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连接符 30"/>
          <p:cNvCxnSpPr>
            <a:stCxn id="32" idx="0"/>
            <a:endCxn id="26" idx="4"/>
          </p:cNvCxnSpPr>
          <p:nvPr/>
        </p:nvCxnSpPr>
        <p:spPr bwMode="auto">
          <a:xfrm flipH="1" flipV="1">
            <a:off x="7331095" y="1688026"/>
            <a:ext cx="175" cy="34870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2" name="椭圆 31"/>
          <p:cNvSpPr/>
          <p:nvPr/>
        </p:nvSpPr>
        <p:spPr bwMode="auto">
          <a:xfrm>
            <a:off x="7157355" y="2036733"/>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sp>
        <p:nvSpPr>
          <p:cNvPr id="33" name="椭圆 32"/>
          <p:cNvSpPr/>
          <p:nvPr/>
        </p:nvSpPr>
        <p:spPr bwMode="auto">
          <a:xfrm>
            <a:off x="8139368" y="1962276"/>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4" name="直接连接符 33"/>
          <p:cNvCxnSpPr>
            <a:stCxn id="26" idx="6"/>
            <a:endCxn id="33" idx="0"/>
          </p:cNvCxnSpPr>
          <p:nvPr/>
        </p:nvCxnSpPr>
        <p:spPr bwMode="auto">
          <a:xfrm>
            <a:off x="7505010" y="1514988"/>
            <a:ext cx="808273" cy="44728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 name="椭圆 34"/>
          <p:cNvSpPr/>
          <p:nvPr/>
        </p:nvSpPr>
        <p:spPr bwMode="auto">
          <a:xfrm>
            <a:off x="6165373" y="2955743"/>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6" name="直接连接符 35"/>
          <p:cNvCxnSpPr>
            <a:stCxn id="27" idx="4"/>
            <a:endCxn id="35" idx="0"/>
          </p:cNvCxnSpPr>
          <p:nvPr/>
        </p:nvCxnSpPr>
        <p:spPr bwMode="auto">
          <a:xfrm>
            <a:off x="6076036" y="2283090"/>
            <a:ext cx="263252" cy="67265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2" name="矩形 51"/>
          <p:cNvSpPr/>
          <p:nvPr/>
        </p:nvSpPr>
        <p:spPr bwMode="auto">
          <a:xfrm>
            <a:off x="2460222" y="4566107"/>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3" name="矩形 52"/>
          <p:cNvSpPr/>
          <p:nvPr/>
        </p:nvSpPr>
        <p:spPr bwMode="auto">
          <a:xfrm>
            <a:off x="2121670" y="4566108"/>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4" name="矩形 53"/>
          <p:cNvSpPr/>
          <p:nvPr/>
        </p:nvSpPr>
        <p:spPr bwMode="auto">
          <a:xfrm>
            <a:off x="2997250" y="4568548"/>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55" name="矩形 54"/>
          <p:cNvSpPr/>
          <p:nvPr/>
        </p:nvSpPr>
        <p:spPr bwMode="auto">
          <a:xfrm>
            <a:off x="684161" y="4572788"/>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6" name="矩形 55"/>
          <p:cNvSpPr/>
          <p:nvPr/>
        </p:nvSpPr>
        <p:spPr bwMode="auto">
          <a:xfrm>
            <a:off x="345609" y="4572789"/>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57" name="矩形 56"/>
          <p:cNvSpPr/>
          <p:nvPr/>
        </p:nvSpPr>
        <p:spPr bwMode="auto">
          <a:xfrm>
            <a:off x="1221189" y="4575229"/>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58" name="矩形 57"/>
          <p:cNvSpPr/>
          <p:nvPr/>
        </p:nvSpPr>
        <p:spPr bwMode="auto">
          <a:xfrm>
            <a:off x="1962563" y="5486259"/>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K</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9" name="矩形 58"/>
          <p:cNvSpPr/>
          <p:nvPr/>
        </p:nvSpPr>
        <p:spPr bwMode="auto">
          <a:xfrm>
            <a:off x="1624011" y="5486260"/>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60" name="矩形 59"/>
          <p:cNvSpPr/>
          <p:nvPr/>
        </p:nvSpPr>
        <p:spPr bwMode="auto">
          <a:xfrm>
            <a:off x="2499591" y="5488700"/>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61" name="矩形 60"/>
          <p:cNvSpPr/>
          <p:nvPr/>
        </p:nvSpPr>
        <p:spPr bwMode="auto">
          <a:xfrm>
            <a:off x="5633607" y="3663630"/>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2" name="矩形 61"/>
          <p:cNvSpPr/>
          <p:nvPr/>
        </p:nvSpPr>
        <p:spPr bwMode="auto">
          <a:xfrm>
            <a:off x="5295055" y="3663631"/>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3" name="矩形 62"/>
          <p:cNvSpPr/>
          <p:nvPr/>
        </p:nvSpPr>
        <p:spPr bwMode="auto">
          <a:xfrm>
            <a:off x="6165373" y="3663631"/>
            <a:ext cx="343814" cy="345968"/>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64" name="矩形 63"/>
          <p:cNvSpPr/>
          <p:nvPr/>
        </p:nvSpPr>
        <p:spPr bwMode="auto">
          <a:xfrm>
            <a:off x="6469818" y="4457074"/>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5" name="矩形 64"/>
          <p:cNvSpPr/>
          <p:nvPr/>
        </p:nvSpPr>
        <p:spPr bwMode="auto">
          <a:xfrm>
            <a:off x="6131266" y="4457075"/>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6" name="矩形 65"/>
          <p:cNvSpPr/>
          <p:nvPr/>
        </p:nvSpPr>
        <p:spPr bwMode="auto">
          <a:xfrm>
            <a:off x="7006846" y="4459515"/>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7" name="矩形 66"/>
          <p:cNvSpPr/>
          <p:nvPr/>
        </p:nvSpPr>
        <p:spPr bwMode="auto">
          <a:xfrm>
            <a:off x="4693757" y="4463755"/>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8" name="矩形 67"/>
          <p:cNvSpPr/>
          <p:nvPr/>
        </p:nvSpPr>
        <p:spPr bwMode="auto">
          <a:xfrm>
            <a:off x="4355205" y="4463756"/>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9" name="矩形 68"/>
          <p:cNvSpPr/>
          <p:nvPr/>
        </p:nvSpPr>
        <p:spPr bwMode="auto">
          <a:xfrm>
            <a:off x="5230785" y="4466196"/>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70" name="矩形 69"/>
          <p:cNvSpPr/>
          <p:nvPr/>
        </p:nvSpPr>
        <p:spPr bwMode="auto">
          <a:xfrm>
            <a:off x="4524481" y="5334253"/>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1" name="矩形 70"/>
          <p:cNvSpPr/>
          <p:nvPr/>
        </p:nvSpPr>
        <p:spPr bwMode="auto">
          <a:xfrm>
            <a:off x="4185929" y="5334254"/>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72" name="矩形 71"/>
          <p:cNvSpPr/>
          <p:nvPr/>
        </p:nvSpPr>
        <p:spPr bwMode="auto">
          <a:xfrm>
            <a:off x="5061509" y="5336694"/>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73" name="矩形 72"/>
          <p:cNvSpPr/>
          <p:nvPr/>
        </p:nvSpPr>
        <p:spPr bwMode="auto">
          <a:xfrm>
            <a:off x="8139368" y="4466196"/>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4" name="矩形 73"/>
          <p:cNvSpPr/>
          <p:nvPr/>
        </p:nvSpPr>
        <p:spPr bwMode="auto">
          <a:xfrm>
            <a:off x="7800816" y="4466197"/>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75" name="矩形 74"/>
          <p:cNvSpPr/>
          <p:nvPr/>
        </p:nvSpPr>
        <p:spPr bwMode="auto">
          <a:xfrm>
            <a:off x="8676396" y="4468637"/>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76" name="矩形 75"/>
          <p:cNvSpPr/>
          <p:nvPr/>
        </p:nvSpPr>
        <p:spPr bwMode="auto">
          <a:xfrm>
            <a:off x="6272943" y="5342571"/>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7" name="矩形 76"/>
          <p:cNvSpPr/>
          <p:nvPr/>
        </p:nvSpPr>
        <p:spPr bwMode="auto">
          <a:xfrm>
            <a:off x="5934391" y="5342572"/>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78" name="矩形 77"/>
          <p:cNvSpPr/>
          <p:nvPr/>
        </p:nvSpPr>
        <p:spPr bwMode="auto">
          <a:xfrm>
            <a:off x="6809971" y="5345012"/>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79" name="直接连接符 78"/>
          <p:cNvCxnSpPr>
            <a:endCxn id="55" idx="0"/>
          </p:cNvCxnSpPr>
          <p:nvPr/>
        </p:nvCxnSpPr>
        <p:spPr bwMode="auto">
          <a:xfrm flipH="1">
            <a:off x="952675" y="4053462"/>
            <a:ext cx="595538" cy="519326"/>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直接连接符 80"/>
          <p:cNvCxnSpPr>
            <a:endCxn id="53" idx="1"/>
          </p:cNvCxnSpPr>
          <p:nvPr/>
        </p:nvCxnSpPr>
        <p:spPr bwMode="auto">
          <a:xfrm flipV="1">
            <a:off x="1440819" y="4737914"/>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3" name="直接连接符 82"/>
          <p:cNvCxnSpPr/>
          <p:nvPr/>
        </p:nvCxnSpPr>
        <p:spPr bwMode="auto">
          <a:xfrm flipH="1">
            <a:off x="2121670" y="4735473"/>
            <a:ext cx="200361" cy="77886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6" name="直接连接符 85"/>
          <p:cNvCxnSpPr/>
          <p:nvPr/>
        </p:nvCxnSpPr>
        <p:spPr bwMode="auto">
          <a:xfrm flipH="1">
            <a:off x="4909576" y="3934318"/>
            <a:ext cx="595538" cy="519326"/>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7" name="直接连接符 86"/>
          <p:cNvCxnSpPr>
            <a:endCxn id="70" idx="0"/>
          </p:cNvCxnSpPr>
          <p:nvPr/>
        </p:nvCxnSpPr>
        <p:spPr bwMode="auto">
          <a:xfrm>
            <a:off x="4577737" y="4659093"/>
            <a:ext cx="215258" cy="67516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9" name="直接连接符 88"/>
          <p:cNvCxnSpPr>
            <a:endCxn id="76" idx="0"/>
          </p:cNvCxnSpPr>
          <p:nvPr/>
        </p:nvCxnSpPr>
        <p:spPr bwMode="auto">
          <a:xfrm>
            <a:off x="6343634" y="4698559"/>
            <a:ext cx="197823" cy="644012"/>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 name="直接连接符 91"/>
          <p:cNvCxnSpPr/>
          <p:nvPr/>
        </p:nvCxnSpPr>
        <p:spPr bwMode="auto">
          <a:xfrm flipV="1">
            <a:off x="5422816" y="4650869"/>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3" name="直接连接符 92"/>
          <p:cNvCxnSpPr/>
          <p:nvPr/>
        </p:nvCxnSpPr>
        <p:spPr bwMode="auto">
          <a:xfrm flipV="1">
            <a:off x="7118391" y="4643232"/>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424687917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18332" y="204797"/>
            <a:ext cx="8153400" cy="712788"/>
          </a:xfrm>
        </p:spPr>
        <p:txBody>
          <a:bodyPr/>
          <a:lstStyle/>
          <a:p>
            <a:r>
              <a:rPr lang="zh-CN" altLang="en-US" dirty="0"/>
              <a:t>树林的存储表示</a:t>
            </a:r>
          </a:p>
        </p:txBody>
      </p:sp>
      <p:sp>
        <p:nvSpPr>
          <p:cNvPr id="4" name="椭圆 3"/>
          <p:cNvSpPr/>
          <p:nvPr/>
        </p:nvSpPr>
        <p:spPr bwMode="auto">
          <a:xfrm>
            <a:off x="1923665" y="1519754"/>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J</a:t>
            </a:r>
            <a:endParaRPr lang="zh-CN" altLang="en-US" dirty="0">
              <a:latin typeface="华文中宋" panose="02010600040101010101" pitchFamily="2" charset="-122"/>
              <a:ea typeface="华文中宋" panose="02010600040101010101" pitchFamily="2" charset="-122"/>
            </a:endParaRPr>
          </a:p>
        </p:txBody>
      </p:sp>
      <p:sp>
        <p:nvSpPr>
          <p:cNvPr id="5" name="椭圆 4"/>
          <p:cNvSpPr/>
          <p:nvPr/>
        </p:nvSpPr>
        <p:spPr bwMode="auto">
          <a:xfrm>
            <a:off x="668606" y="2114818"/>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P</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1408702" y="3110091"/>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7" name="直接连接符 6"/>
          <p:cNvCxnSpPr>
            <a:endCxn id="5" idx="0"/>
          </p:cNvCxnSpPr>
          <p:nvPr/>
        </p:nvCxnSpPr>
        <p:spPr bwMode="auto">
          <a:xfrm flipH="1">
            <a:off x="842521" y="1707392"/>
            <a:ext cx="1081146" cy="40742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直接连接符 7"/>
          <p:cNvCxnSpPr>
            <a:stCxn id="10" idx="3"/>
            <a:endCxn id="6" idx="0"/>
          </p:cNvCxnSpPr>
          <p:nvPr/>
        </p:nvCxnSpPr>
        <p:spPr bwMode="auto">
          <a:xfrm flipH="1">
            <a:off x="1582617" y="2509933"/>
            <a:ext cx="392162" cy="60015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stCxn id="10" idx="0"/>
            <a:endCxn id="4" idx="4"/>
          </p:cNvCxnSpPr>
          <p:nvPr/>
        </p:nvCxnSpPr>
        <p:spPr bwMode="auto">
          <a:xfrm flipH="1" flipV="1">
            <a:off x="2097580" y="1865831"/>
            <a:ext cx="175" cy="34870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椭圆 9"/>
          <p:cNvSpPr/>
          <p:nvPr/>
        </p:nvSpPr>
        <p:spPr bwMode="auto">
          <a:xfrm>
            <a:off x="1923840" y="2214538"/>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L</a:t>
            </a:r>
            <a:endParaRPr lang="zh-CN" altLang="en-US" dirty="0">
              <a:latin typeface="华文中宋" panose="02010600040101010101" pitchFamily="2" charset="-122"/>
              <a:ea typeface="华文中宋" panose="02010600040101010101" pitchFamily="2" charset="-122"/>
            </a:endParaRPr>
          </a:p>
        </p:txBody>
      </p:sp>
      <p:sp>
        <p:nvSpPr>
          <p:cNvPr id="11" name="椭圆 10"/>
          <p:cNvSpPr/>
          <p:nvPr/>
        </p:nvSpPr>
        <p:spPr bwMode="auto">
          <a:xfrm>
            <a:off x="2905853" y="2140081"/>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Q</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2" name="直接连接符 11"/>
          <p:cNvCxnSpPr>
            <a:stCxn id="4" idx="6"/>
            <a:endCxn id="11" idx="0"/>
          </p:cNvCxnSpPr>
          <p:nvPr/>
        </p:nvCxnSpPr>
        <p:spPr bwMode="auto">
          <a:xfrm>
            <a:off x="2271495" y="1692793"/>
            <a:ext cx="808273" cy="44728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椭圆 12"/>
          <p:cNvSpPr/>
          <p:nvPr/>
        </p:nvSpPr>
        <p:spPr bwMode="auto">
          <a:xfrm>
            <a:off x="3257779" y="3126771"/>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4" name="直接连接符 13"/>
          <p:cNvCxnSpPr>
            <a:endCxn id="13" idx="0"/>
          </p:cNvCxnSpPr>
          <p:nvPr/>
        </p:nvCxnSpPr>
        <p:spPr bwMode="auto">
          <a:xfrm>
            <a:off x="3168442" y="2454118"/>
            <a:ext cx="263252" cy="67265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椭圆 14"/>
          <p:cNvSpPr/>
          <p:nvPr/>
        </p:nvSpPr>
        <p:spPr bwMode="auto">
          <a:xfrm>
            <a:off x="344417" y="3128462"/>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R</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6" name="直接连接符 15"/>
          <p:cNvCxnSpPr>
            <a:stCxn id="5" idx="3"/>
            <a:endCxn id="15" idx="0"/>
          </p:cNvCxnSpPr>
          <p:nvPr/>
        </p:nvCxnSpPr>
        <p:spPr bwMode="auto">
          <a:xfrm flipH="1">
            <a:off x="518332" y="2410213"/>
            <a:ext cx="201213" cy="71824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椭圆 16"/>
          <p:cNvSpPr/>
          <p:nvPr/>
        </p:nvSpPr>
        <p:spPr bwMode="auto">
          <a:xfrm>
            <a:off x="2320603" y="3126770"/>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N</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8" name="直接连接符 17"/>
          <p:cNvCxnSpPr>
            <a:endCxn id="17" idx="0"/>
          </p:cNvCxnSpPr>
          <p:nvPr/>
        </p:nvCxnSpPr>
        <p:spPr bwMode="auto">
          <a:xfrm>
            <a:off x="2200454" y="2523539"/>
            <a:ext cx="294064" cy="60323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椭圆 18"/>
          <p:cNvSpPr/>
          <p:nvPr/>
        </p:nvSpPr>
        <p:spPr bwMode="auto">
          <a:xfrm>
            <a:off x="1872263" y="3134382"/>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O</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0" name="直接连接符 19"/>
          <p:cNvCxnSpPr/>
          <p:nvPr/>
        </p:nvCxnSpPr>
        <p:spPr bwMode="auto">
          <a:xfrm flipH="1">
            <a:off x="2064116" y="2560615"/>
            <a:ext cx="13066" cy="57293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椭圆 20"/>
          <p:cNvSpPr/>
          <p:nvPr/>
        </p:nvSpPr>
        <p:spPr bwMode="auto">
          <a:xfrm>
            <a:off x="736631" y="4096510"/>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2" name="直接连接符 21"/>
          <p:cNvCxnSpPr>
            <a:endCxn id="21" idx="0"/>
          </p:cNvCxnSpPr>
          <p:nvPr/>
        </p:nvCxnSpPr>
        <p:spPr bwMode="auto">
          <a:xfrm>
            <a:off x="647294" y="3423857"/>
            <a:ext cx="263252" cy="67265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椭圆 22"/>
          <p:cNvSpPr/>
          <p:nvPr/>
        </p:nvSpPr>
        <p:spPr bwMode="auto">
          <a:xfrm>
            <a:off x="2721562" y="4147192"/>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V</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4" name="直接连接符 23"/>
          <p:cNvCxnSpPr>
            <a:stCxn id="17" idx="4"/>
            <a:endCxn id="23" idx="0"/>
          </p:cNvCxnSpPr>
          <p:nvPr/>
        </p:nvCxnSpPr>
        <p:spPr bwMode="auto">
          <a:xfrm>
            <a:off x="2494518" y="3472847"/>
            <a:ext cx="400959" cy="6743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椭圆 24"/>
          <p:cNvSpPr/>
          <p:nvPr/>
        </p:nvSpPr>
        <p:spPr bwMode="auto">
          <a:xfrm>
            <a:off x="1963729" y="4147192"/>
            <a:ext cx="347830" cy="346077"/>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6" name="直接连接符 25"/>
          <p:cNvCxnSpPr>
            <a:stCxn id="17" idx="4"/>
            <a:endCxn id="25" idx="0"/>
          </p:cNvCxnSpPr>
          <p:nvPr/>
        </p:nvCxnSpPr>
        <p:spPr bwMode="auto">
          <a:xfrm flipH="1">
            <a:off x="2137644" y="3472847"/>
            <a:ext cx="356874" cy="6743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矩形 26"/>
          <p:cNvSpPr/>
          <p:nvPr/>
        </p:nvSpPr>
        <p:spPr bwMode="auto">
          <a:xfrm>
            <a:off x="5283687" y="1441542"/>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J</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8" name="矩形 27"/>
          <p:cNvSpPr/>
          <p:nvPr/>
        </p:nvSpPr>
        <p:spPr bwMode="auto">
          <a:xfrm>
            <a:off x="4945135" y="1441543"/>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29" name="矩形 28"/>
          <p:cNvSpPr/>
          <p:nvPr/>
        </p:nvSpPr>
        <p:spPr bwMode="auto">
          <a:xfrm>
            <a:off x="5815453" y="1441543"/>
            <a:ext cx="343814" cy="345968"/>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0" name="矩形 29"/>
          <p:cNvSpPr/>
          <p:nvPr/>
        </p:nvSpPr>
        <p:spPr bwMode="auto">
          <a:xfrm>
            <a:off x="6119898" y="2234986"/>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L</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1" name="矩形 30"/>
          <p:cNvSpPr/>
          <p:nvPr/>
        </p:nvSpPr>
        <p:spPr bwMode="auto">
          <a:xfrm>
            <a:off x="5781346" y="2234987"/>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2" name="矩形 31"/>
          <p:cNvSpPr/>
          <p:nvPr/>
        </p:nvSpPr>
        <p:spPr bwMode="auto">
          <a:xfrm>
            <a:off x="6656926" y="2237427"/>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3" name="矩形 32"/>
          <p:cNvSpPr/>
          <p:nvPr/>
        </p:nvSpPr>
        <p:spPr bwMode="auto">
          <a:xfrm>
            <a:off x="4343837" y="2241667"/>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P</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4" name="矩形 33"/>
          <p:cNvSpPr/>
          <p:nvPr/>
        </p:nvSpPr>
        <p:spPr bwMode="auto">
          <a:xfrm>
            <a:off x="4005285" y="2241668"/>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5" name="矩形 34"/>
          <p:cNvSpPr/>
          <p:nvPr/>
        </p:nvSpPr>
        <p:spPr bwMode="auto">
          <a:xfrm>
            <a:off x="4880865" y="2244108"/>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6" name="矩形 35"/>
          <p:cNvSpPr/>
          <p:nvPr/>
        </p:nvSpPr>
        <p:spPr bwMode="auto">
          <a:xfrm>
            <a:off x="4174561" y="3112165"/>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R</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7" name="矩形 36"/>
          <p:cNvSpPr/>
          <p:nvPr/>
        </p:nvSpPr>
        <p:spPr bwMode="auto">
          <a:xfrm>
            <a:off x="3836009" y="3112166"/>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38" name="矩形 37"/>
          <p:cNvSpPr/>
          <p:nvPr/>
        </p:nvSpPr>
        <p:spPr bwMode="auto">
          <a:xfrm>
            <a:off x="4711589" y="3114606"/>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9" name="矩形 38"/>
          <p:cNvSpPr/>
          <p:nvPr/>
        </p:nvSpPr>
        <p:spPr bwMode="auto">
          <a:xfrm>
            <a:off x="7789448" y="2244108"/>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Q</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0" name="矩形 39"/>
          <p:cNvSpPr/>
          <p:nvPr/>
        </p:nvSpPr>
        <p:spPr bwMode="auto">
          <a:xfrm>
            <a:off x="7450896" y="2244109"/>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41" name="矩形 40"/>
          <p:cNvSpPr/>
          <p:nvPr/>
        </p:nvSpPr>
        <p:spPr bwMode="auto">
          <a:xfrm>
            <a:off x="8326476" y="2246549"/>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2" name="矩形 41"/>
          <p:cNvSpPr/>
          <p:nvPr/>
        </p:nvSpPr>
        <p:spPr bwMode="auto">
          <a:xfrm>
            <a:off x="5067054" y="3975428"/>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3" name="矩形 42"/>
          <p:cNvSpPr/>
          <p:nvPr/>
        </p:nvSpPr>
        <p:spPr bwMode="auto">
          <a:xfrm>
            <a:off x="4728502" y="3975429"/>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4" name="矩形 43"/>
          <p:cNvSpPr/>
          <p:nvPr/>
        </p:nvSpPr>
        <p:spPr bwMode="auto">
          <a:xfrm>
            <a:off x="5604082" y="3977869"/>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cxnSp>
        <p:nvCxnSpPr>
          <p:cNvPr id="45" name="直接连接符 44"/>
          <p:cNvCxnSpPr/>
          <p:nvPr/>
        </p:nvCxnSpPr>
        <p:spPr bwMode="auto">
          <a:xfrm flipH="1">
            <a:off x="4559656" y="1712230"/>
            <a:ext cx="595538" cy="519326"/>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直接连接符 45"/>
          <p:cNvCxnSpPr>
            <a:endCxn id="36" idx="0"/>
          </p:cNvCxnSpPr>
          <p:nvPr/>
        </p:nvCxnSpPr>
        <p:spPr bwMode="auto">
          <a:xfrm>
            <a:off x="4227817" y="2437005"/>
            <a:ext cx="215258" cy="67516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7" name="直接连接符 46"/>
          <p:cNvCxnSpPr>
            <a:stCxn id="31" idx="2"/>
            <a:endCxn id="42" idx="0"/>
          </p:cNvCxnSpPr>
          <p:nvPr/>
        </p:nvCxnSpPr>
        <p:spPr bwMode="auto">
          <a:xfrm flipH="1">
            <a:off x="5335568" y="2578599"/>
            <a:ext cx="615054" cy="1396829"/>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8" name="直接连接符 47"/>
          <p:cNvCxnSpPr/>
          <p:nvPr/>
        </p:nvCxnSpPr>
        <p:spPr bwMode="auto">
          <a:xfrm flipV="1">
            <a:off x="5072896" y="2428781"/>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连接符 48"/>
          <p:cNvCxnSpPr/>
          <p:nvPr/>
        </p:nvCxnSpPr>
        <p:spPr bwMode="auto">
          <a:xfrm flipV="1">
            <a:off x="6768471" y="2421144"/>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0" name="矩形 49"/>
          <p:cNvSpPr/>
          <p:nvPr/>
        </p:nvSpPr>
        <p:spPr bwMode="auto">
          <a:xfrm>
            <a:off x="3948051" y="4735970"/>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1" name="矩形 50"/>
          <p:cNvSpPr/>
          <p:nvPr/>
        </p:nvSpPr>
        <p:spPr bwMode="auto">
          <a:xfrm>
            <a:off x="3609499" y="4735971"/>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52" name="矩形 51"/>
          <p:cNvSpPr/>
          <p:nvPr/>
        </p:nvSpPr>
        <p:spPr bwMode="auto">
          <a:xfrm>
            <a:off x="4485079" y="4738411"/>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53" name="直接连接符 52"/>
          <p:cNvCxnSpPr>
            <a:endCxn id="50" idx="0"/>
          </p:cNvCxnSpPr>
          <p:nvPr/>
        </p:nvCxnSpPr>
        <p:spPr bwMode="auto">
          <a:xfrm>
            <a:off x="4005285" y="3294743"/>
            <a:ext cx="211280" cy="144122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 name="矩形 53"/>
          <p:cNvSpPr/>
          <p:nvPr/>
        </p:nvSpPr>
        <p:spPr bwMode="auto">
          <a:xfrm>
            <a:off x="6690621" y="3994203"/>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O</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5" name="矩形 54"/>
          <p:cNvSpPr/>
          <p:nvPr/>
        </p:nvSpPr>
        <p:spPr bwMode="auto">
          <a:xfrm>
            <a:off x="6352069" y="3994204"/>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56" name="矩形 55"/>
          <p:cNvSpPr/>
          <p:nvPr/>
        </p:nvSpPr>
        <p:spPr bwMode="auto">
          <a:xfrm>
            <a:off x="7227649" y="3996644"/>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57" name="矩形 56"/>
          <p:cNvSpPr/>
          <p:nvPr/>
        </p:nvSpPr>
        <p:spPr bwMode="auto">
          <a:xfrm>
            <a:off x="8247414" y="3999975"/>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N</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8" name="矩形 57"/>
          <p:cNvSpPr/>
          <p:nvPr/>
        </p:nvSpPr>
        <p:spPr bwMode="auto">
          <a:xfrm>
            <a:off x="7908862" y="3999976"/>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59" name="矩形 58"/>
          <p:cNvSpPr/>
          <p:nvPr/>
        </p:nvSpPr>
        <p:spPr bwMode="auto">
          <a:xfrm>
            <a:off x="8784442" y="4002416"/>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63" name="直接连接符 62"/>
          <p:cNvCxnSpPr/>
          <p:nvPr/>
        </p:nvCxnSpPr>
        <p:spPr bwMode="auto">
          <a:xfrm flipV="1">
            <a:off x="5717014" y="4146616"/>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6" name="直接连接符 65"/>
          <p:cNvCxnSpPr/>
          <p:nvPr/>
        </p:nvCxnSpPr>
        <p:spPr bwMode="auto">
          <a:xfrm>
            <a:off x="7395052" y="4165966"/>
            <a:ext cx="513810" cy="213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8" name="矩形 67"/>
          <p:cNvSpPr/>
          <p:nvPr/>
        </p:nvSpPr>
        <p:spPr bwMode="auto">
          <a:xfrm>
            <a:off x="6704477" y="4912079"/>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9" name="矩形 68"/>
          <p:cNvSpPr/>
          <p:nvPr/>
        </p:nvSpPr>
        <p:spPr bwMode="auto">
          <a:xfrm>
            <a:off x="6365925" y="4912080"/>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70" name="矩形 69"/>
          <p:cNvSpPr/>
          <p:nvPr/>
        </p:nvSpPr>
        <p:spPr bwMode="auto">
          <a:xfrm>
            <a:off x="7241505" y="4914520"/>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71" name="矩形 70"/>
          <p:cNvSpPr/>
          <p:nvPr/>
        </p:nvSpPr>
        <p:spPr bwMode="auto">
          <a:xfrm>
            <a:off x="8247414" y="4921274"/>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V</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2" name="矩形 71"/>
          <p:cNvSpPr/>
          <p:nvPr/>
        </p:nvSpPr>
        <p:spPr bwMode="auto">
          <a:xfrm>
            <a:off x="7908862" y="4921275"/>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73" name="矩形 72"/>
          <p:cNvSpPr/>
          <p:nvPr/>
        </p:nvSpPr>
        <p:spPr bwMode="auto">
          <a:xfrm>
            <a:off x="8784442" y="4923715"/>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74" name="直接连接符 73"/>
          <p:cNvCxnSpPr>
            <a:endCxn id="69" idx="0"/>
          </p:cNvCxnSpPr>
          <p:nvPr/>
        </p:nvCxnSpPr>
        <p:spPr bwMode="auto">
          <a:xfrm flipH="1">
            <a:off x="6535201" y="4253247"/>
            <a:ext cx="1515204" cy="658833"/>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直接连接符 75"/>
          <p:cNvCxnSpPr/>
          <p:nvPr/>
        </p:nvCxnSpPr>
        <p:spPr bwMode="auto">
          <a:xfrm flipH="1">
            <a:off x="7090362" y="2505093"/>
            <a:ext cx="595538" cy="519326"/>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7" name="直接连接符 76"/>
          <p:cNvCxnSpPr/>
          <p:nvPr/>
        </p:nvCxnSpPr>
        <p:spPr bwMode="auto">
          <a:xfrm>
            <a:off x="7371834" y="5088117"/>
            <a:ext cx="513810" cy="213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8" name="矩形 77"/>
          <p:cNvSpPr/>
          <p:nvPr/>
        </p:nvSpPr>
        <p:spPr bwMode="auto">
          <a:xfrm>
            <a:off x="6995478" y="3025328"/>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9" name="矩形 78"/>
          <p:cNvSpPr/>
          <p:nvPr/>
        </p:nvSpPr>
        <p:spPr bwMode="auto">
          <a:xfrm>
            <a:off x="6656926" y="3025329"/>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80" name="矩形 79"/>
          <p:cNvSpPr/>
          <p:nvPr/>
        </p:nvSpPr>
        <p:spPr bwMode="auto">
          <a:xfrm>
            <a:off x="7532506" y="3027769"/>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54198458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树林的存储表示</a:t>
            </a:r>
          </a:p>
        </p:txBody>
      </p:sp>
      <p:sp>
        <p:nvSpPr>
          <p:cNvPr id="4" name="矩形 3"/>
          <p:cNvSpPr/>
          <p:nvPr/>
        </p:nvSpPr>
        <p:spPr bwMode="auto">
          <a:xfrm>
            <a:off x="1454735" y="1687901"/>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 name="矩形 4"/>
          <p:cNvSpPr/>
          <p:nvPr/>
        </p:nvSpPr>
        <p:spPr bwMode="auto">
          <a:xfrm>
            <a:off x="1116183" y="1687902"/>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1991763" y="1690342"/>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2290946" y="2481345"/>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1952394" y="2481346"/>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9" name="矩形 8"/>
          <p:cNvSpPr/>
          <p:nvPr/>
        </p:nvSpPr>
        <p:spPr bwMode="auto">
          <a:xfrm>
            <a:off x="2827974" y="2483786"/>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514885" y="2488026"/>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176333" y="2488027"/>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12" name="矩形 11"/>
          <p:cNvSpPr/>
          <p:nvPr/>
        </p:nvSpPr>
        <p:spPr bwMode="auto">
          <a:xfrm>
            <a:off x="1051913" y="2490467"/>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1793287" y="3401497"/>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K</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 name="矩形 13"/>
          <p:cNvSpPr/>
          <p:nvPr/>
        </p:nvSpPr>
        <p:spPr bwMode="auto">
          <a:xfrm>
            <a:off x="1454735" y="3401498"/>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15" name="矩形 14"/>
          <p:cNvSpPr/>
          <p:nvPr/>
        </p:nvSpPr>
        <p:spPr bwMode="auto">
          <a:xfrm>
            <a:off x="2330315" y="3403938"/>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16" name="直接连接符 15"/>
          <p:cNvCxnSpPr>
            <a:endCxn id="10" idx="0"/>
          </p:cNvCxnSpPr>
          <p:nvPr/>
        </p:nvCxnSpPr>
        <p:spPr bwMode="auto">
          <a:xfrm flipH="1">
            <a:off x="783399" y="1968700"/>
            <a:ext cx="595538" cy="519326"/>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直接连接符 16"/>
          <p:cNvCxnSpPr>
            <a:endCxn id="8" idx="1"/>
          </p:cNvCxnSpPr>
          <p:nvPr/>
        </p:nvCxnSpPr>
        <p:spPr bwMode="auto">
          <a:xfrm flipV="1">
            <a:off x="1271543" y="2653152"/>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H="1">
            <a:off x="1952394" y="2650711"/>
            <a:ext cx="200361" cy="77886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矩形 18"/>
          <p:cNvSpPr/>
          <p:nvPr/>
        </p:nvSpPr>
        <p:spPr bwMode="auto">
          <a:xfrm>
            <a:off x="1513419" y="4371509"/>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0" name="矩形 19"/>
          <p:cNvSpPr/>
          <p:nvPr/>
        </p:nvSpPr>
        <p:spPr bwMode="auto">
          <a:xfrm>
            <a:off x="1174867" y="4371510"/>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21" name="矩形 20"/>
          <p:cNvSpPr/>
          <p:nvPr/>
        </p:nvSpPr>
        <p:spPr bwMode="auto">
          <a:xfrm>
            <a:off x="2045185" y="4371510"/>
            <a:ext cx="343814" cy="345968"/>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22" name="矩形 21"/>
          <p:cNvSpPr/>
          <p:nvPr/>
        </p:nvSpPr>
        <p:spPr bwMode="auto">
          <a:xfrm>
            <a:off x="2349630" y="5164953"/>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3" name="矩形 22"/>
          <p:cNvSpPr/>
          <p:nvPr/>
        </p:nvSpPr>
        <p:spPr bwMode="auto">
          <a:xfrm>
            <a:off x="2011078" y="5164954"/>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p:cNvSpPr/>
          <p:nvPr/>
        </p:nvSpPr>
        <p:spPr bwMode="auto">
          <a:xfrm>
            <a:off x="2886658" y="5167394"/>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25" name="矩形 24"/>
          <p:cNvSpPr/>
          <p:nvPr/>
        </p:nvSpPr>
        <p:spPr bwMode="auto">
          <a:xfrm>
            <a:off x="573569" y="5171634"/>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矩形 25"/>
          <p:cNvSpPr/>
          <p:nvPr/>
        </p:nvSpPr>
        <p:spPr bwMode="auto">
          <a:xfrm>
            <a:off x="235017" y="5171635"/>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27" name="矩形 26"/>
          <p:cNvSpPr/>
          <p:nvPr/>
        </p:nvSpPr>
        <p:spPr bwMode="auto">
          <a:xfrm>
            <a:off x="1110597" y="5174075"/>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28" name="矩形 27"/>
          <p:cNvSpPr/>
          <p:nvPr/>
        </p:nvSpPr>
        <p:spPr bwMode="auto">
          <a:xfrm>
            <a:off x="404293" y="6042132"/>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9" name="矩形 28"/>
          <p:cNvSpPr/>
          <p:nvPr/>
        </p:nvSpPr>
        <p:spPr bwMode="auto">
          <a:xfrm>
            <a:off x="65741" y="6042133"/>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0" name="矩形 29"/>
          <p:cNvSpPr/>
          <p:nvPr/>
        </p:nvSpPr>
        <p:spPr bwMode="auto">
          <a:xfrm>
            <a:off x="941321" y="6044573"/>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1" name="矩形 30"/>
          <p:cNvSpPr/>
          <p:nvPr/>
        </p:nvSpPr>
        <p:spPr bwMode="auto">
          <a:xfrm>
            <a:off x="4019180" y="5174075"/>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2" name="矩形 31"/>
          <p:cNvSpPr/>
          <p:nvPr/>
        </p:nvSpPr>
        <p:spPr bwMode="auto">
          <a:xfrm>
            <a:off x="3680628" y="5174076"/>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3" name="矩形 32"/>
          <p:cNvSpPr/>
          <p:nvPr/>
        </p:nvSpPr>
        <p:spPr bwMode="auto">
          <a:xfrm>
            <a:off x="4556208" y="5176516"/>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4" name="矩形 33"/>
          <p:cNvSpPr/>
          <p:nvPr/>
        </p:nvSpPr>
        <p:spPr bwMode="auto">
          <a:xfrm>
            <a:off x="2152755" y="6050450"/>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5" name="矩形 34"/>
          <p:cNvSpPr/>
          <p:nvPr/>
        </p:nvSpPr>
        <p:spPr bwMode="auto">
          <a:xfrm>
            <a:off x="1814203" y="6050451"/>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36" name="矩形 35"/>
          <p:cNvSpPr/>
          <p:nvPr/>
        </p:nvSpPr>
        <p:spPr bwMode="auto">
          <a:xfrm>
            <a:off x="2689783" y="6052891"/>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37" name="直接连接符 36"/>
          <p:cNvCxnSpPr/>
          <p:nvPr/>
        </p:nvCxnSpPr>
        <p:spPr bwMode="auto">
          <a:xfrm flipH="1">
            <a:off x="789388" y="4642197"/>
            <a:ext cx="595538" cy="519326"/>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直接连接符 37"/>
          <p:cNvCxnSpPr>
            <a:endCxn id="28" idx="0"/>
          </p:cNvCxnSpPr>
          <p:nvPr/>
        </p:nvCxnSpPr>
        <p:spPr bwMode="auto">
          <a:xfrm>
            <a:off x="457549" y="5366972"/>
            <a:ext cx="215258" cy="67516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直接连接符 38"/>
          <p:cNvCxnSpPr>
            <a:endCxn id="34" idx="0"/>
          </p:cNvCxnSpPr>
          <p:nvPr/>
        </p:nvCxnSpPr>
        <p:spPr bwMode="auto">
          <a:xfrm>
            <a:off x="2223446" y="5406438"/>
            <a:ext cx="197823" cy="644012"/>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直接连接符 39"/>
          <p:cNvCxnSpPr/>
          <p:nvPr/>
        </p:nvCxnSpPr>
        <p:spPr bwMode="auto">
          <a:xfrm flipV="1">
            <a:off x="1302628" y="5358748"/>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1" name="直接连接符 40"/>
          <p:cNvCxnSpPr/>
          <p:nvPr/>
        </p:nvCxnSpPr>
        <p:spPr bwMode="auto">
          <a:xfrm flipV="1">
            <a:off x="2998203" y="5351111"/>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2" name="矩形 41"/>
          <p:cNvSpPr/>
          <p:nvPr/>
        </p:nvSpPr>
        <p:spPr bwMode="auto">
          <a:xfrm>
            <a:off x="5270754" y="1146101"/>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J</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3" name="矩形 42"/>
          <p:cNvSpPr/>
          <p:nvPr/>
        </p:nvSpPr>
        <p:spPr bwMode="auto">
          <a:xfrm>
            <a:off x="4932202" y="1146102"/>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4" name="矩形 43"/>
          <p:cNvSpPr/>
          <p:nvPr/>
        </p:nvSpPr>
        <p:spPr bwMode="auto">
          <a:xfrm>
            <a:off x="5802520" y="1146102"/>
            <a:ext cx="343814" cy="345968"/>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6106965" y="1939545"/>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L</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5768413" y="1939546"/>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7" name="矩形 46"/>
          <p:cNvSpPr/>
          <p:nvPr/>
        </p:nvSpPr>
        <p:spPr bwMode="auto">
          <a:xfrm>
            <a:off x="6643993" y="1941986"/>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8" name="矩形 47"/>
          <p:cNvSpPr/>
          <p:nvPr/>
        </p:nvSpPr>
        <p:spPr bwMode="auto">
          <a:xfrm>
            <a:off x="4330904" y="1946226"/>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P</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9" name="矩形 48"/>
          <p:cNvSpPr/>
          <p:nvPr/>
        </p:nvSpPr>
        <p:spPr bwMode="auto">
          <a:xfrm>
            <a:off x="3992352" y="1946227"/>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0" name="矩形 49"/>
          <p:cNvSpPr/>
          <p:nvPr/>
        </p:nvSpPr>
        <p:spPr bwMode="auto">
          <a:xfrm>
            <a:off x="4867932" y="1948667"/>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1" name="矩形 50"/>
          <p:cNvSpPr/>
          <p:nvPr/>
        </p:nvSpPr>
        <p:spPr bwMode="auto">
          <a:xfrm>
            <a:off x="4161628" y="2816724"/>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R</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2" name="矩形 51"/>
          <p:cNvSpPr/>
          <p:nvPr/>
        </p:nvSpPr>
        <p:spPr bwMode="auto">
          <a:xfrm>
            <a:off x="3823076" y="2816725"/>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53" name="矩形 52"/>
          <p:cNvSpPr/>
          <p:nvPr/>
        </p:nvSpPr>
        <p:spPr bwMode="auto">
          <a:xfrm>
            <a:off x="4698656" y="2819165"/>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54" name="矩形 53"/>
          <p:cNvSpPr/>
          <p:nvPr/>
        </p:nvSpPr>
        <p:spPr bwMode="auto">
          <a:xfrm>
            <a:off x="7776515" y="1948667"/>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Q</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5" name="矩形 54"/>
          <p:cNvSpPr/>
          <p:nvPr/>
        </p:nvSpPr>
        <p:spPr bwMode="auto">
          <a:xfrm>
            <a:off x="7437963" y="1948668"/>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56" name="矩形 55"/>
          <p:cNvSpPr/>
          <p:nvPr/>
        </p:nvSpPr>
        <p:spPr bwMode="auto">
          <a:xfrm>
            <a:off x="8313543" y="1951108"/>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57" name="矩形 56"/>
          <p:cNvSpPr/>
          <p:nvPr/>
        </p:nvSpPr>
        <p:spPr bwMode="auto">
          <a:xfrm>
            <a:off x="5054121" y="3679987"/>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8" name="矩形 57"/>
          <p:cNvSpPr/>
          <p:nvPr/>
        </p:nvSpPr>
        <p:spPr bwMode="auto">
          <a:xfrm>
            <a:off x="4715569" y="3679988"/>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59" name="矩形 58"/>
          <p:cNvSpPr/>
          <p:nvPr/>
        </p:nvSpPr>
        <p:spPr bwMode="auto">
          <a:xfrm>
            <a:off x="5591149" y="3682428"/>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cxnSp>
        <p:nvCxnSpPr>
          <p:cNvPr id="60" name="直接连接符 59"/>
          <p:cNvCxnSpPr/>
          <p:nvPr/>
        </p:nvCxnSpPr>
        <p:spPr bwMode="auto">
          <a:xfrm flipH="1">
            <a:off x="4546723" y="1416789"/>
            <a:ext cx="595538" cy="519326"/>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 name="直接连接符 60"/>
          <p:cNvCxnSpPr>
            <a:endCxn id="51" idx="0"/>
          </p:cNvCxnSpPr>
          <p:nvPr/>
        </p:nvCxnSpPr>
        <p:spPr bwMode="auto">
          <a:xfrm>
            <a:off x="4214884" y="2141564"/>
            <a:ext cx="215258" cy="67516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直接连接符 61"/>
          <p:cNvCxnSpPr>
            <a:stCxn id="46" idx="2"/>
            <a:endCxn id="57" idx="0"/>
          </p:cNvCxnSpPr>
          <p:nvPr/>
        </p:nvCxnSpPr>
        <p:spPr bwMode="auto">
          <a:xfrm flipH="1">
            <a:off x="5322635" y="2283158"/>
            <a:ext cx="615054" cy="1396829"/>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3" name="直接连接符 62"/>
          <p:cNvCxnSpPr/>
          <p:nvPr/>
        </p:nvCxnSpPr>
        <p:spPr bwMode="auto">
          <a:xfrm flipV="1">
            <a:off x="5059963" y="2133340"/>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4" name="直接连接符 63"/>
          <p:cNvCxnSpPr/>
          <p:nvPr/>
        </p:nvCxnSpPr>
        <p:spPr bwMode="auto">
          <a:xfrm flipV="1">
            <a:off x="6755538" y="2125703"/>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5" name="矩形 64"/>
          <p:cNvSpPr/>
          <p:nvPr/>
        </p:nvSpPr>
        <p:spPr bwMode="auto">
          <a:xfrm>
            <a:off x="3935118" y="4440529"/>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U</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6" name="矩形 65"/>
          <p:cNvSpPr/>
          <p:nvPr/>
        </p:nvSpPr>
        <p:spPr bwMode="auto">
          <a:xfrm>
            <a:off x="3596566" y="4440530"/>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67" name="矩形 66"/>
          <p:cNvSpPr/>
          <p:nvPr/>
        </p:nvSpPr>
        <p:spPr bwMode="auto">
          <a:xfrm>
            <a:off x="4472146" y="4442970"/>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68" name="直接连接符 67"/>
          <p:cNvCxnSpPr>
            <a:endCxn id="65" idx="0"/>
          </p:cNvCxnSpPr>
          <p:nvPr/>
        </p:nvCxnSpPr>
        <p:spPr bwMode="auto">
          <a:xfrm>
            <a:off x="3992352" y="2999302"/>
            <a:ext cx="211280" cy="144122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9" name="矩形 68"/>
          <p:cNvSpPr/>
          <p:nvPr/>
        </p:nvSpPr>
        <p:spPr bwMode="auto">
          <a:xfrm>
            <a:off x="6677688" y="3698762"/>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O</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0" name="矩形 69"/>
          <p:cNvSpPr/>
          <p:nvPr/>
        </p:nvSpPr>
        <p:spPr bwMode="auto">
          <a:xfrm>
            <a:off x="6339136" y="3698763"/>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71" name="矩形 70"/>
          <p:cNvSpPr/>
          <p:nvPr/>
        </p:nvSpPr>
        <p:spPr bwMode="auto">
          <a:xfrm>
            <a:off x="7214716" y="3701203"/>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72" name="矩形 71"/>
          <p:cNvSpPr/>
          <p:nvPr/>
        </p:nvSpPr>
        <p:spPr bwMode="auto">
          <a:xfrm>
            <a:off x="8234481" y="3704534"/>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N</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3" name="矩形 72"/>
          <p:cNvSpPr/>
          <p:nvPr/>
        </p:nvSpPr>
        <p:spPr bwMode="auto">
          <a:xfrm>
            <a:off x="7895929" y="3704535"/>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74" name="矩形 73"/>
          <p:cNvSpPr/>
          <p:nvPr/>
        </p:nvSpPr>
        <p:spPr bwMode="auto">
          <a:xfrm>
            <a:off x="8771509" y="3706975"/>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75" name="直接连接符 74"/>
          <p:cNvCxnSpPr/>
          <p:nvPr/>
        </p:nvCxnSpPr>
        <p:spPr bwMode="auto">
          <a:xfrm flipV="1">
            <a:off x="5704081" y="3851175"/>
            <a:ext cx="680851" cy="663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直接连接符 75"/>
          <p:cNvCxnSpPr/>
          <p:nvPr/>
        </p:nvCxnSpPr>
        <p:spPr bwMode="auto">
          <a:xfrm>
            <a:off x="7382119" y="3870525"/>
            <a:ext cx="513810" cy="213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7" name="矩形 76"/>
          <p:cNvSpPr/>
          <p:nvPr/>
        </p:nvSpPr>
        <p:spPr bwMode="auto">
          <a:xfrm>
            <a:off x="6691544" y="4616638"/>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8" name="矩形 77"/>
          <p:cNvSpPr/>
          <p:nvPr/>
        </p:nvSpPr>
        <p:spPr bwMode="auto">
          <a:xfrm>
            <a:off x="6352992" y="4616639"/>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79" name="矩形 78"/>
          <p:cNvSpPr/>
          <p:nvPr/>
        </p:nvSpPr>
        <p:spPr bwMode="auto">
          <a:xfrm>
            <a:off x="7228572" y="4619079"/>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endParaRPr lang="zh-CN" altLang="en-US" dirty="0">
              <a:latin typeface="华文中宋" panose="02010600040101010101" pitchFamily="2" charset="-122"/>
              <a:ea typeface="华文中宋" panose="02010600040101010101" pitchFamily="2" charset="-122"/>
            </a:endParaRPr>
          </a:p>
        </p:txBody>
      </p:sp>
      <p:sp>
        <p:nvSpPr>
          <p:cNvPr id="80" name="矩形 79"/>
          <p:cNvSpPr/>
          <p:nvPr/>
        </p:nvSpPr>
        <p:spPr bwMode="auto">
          <a:xfrm>
            <a:off x="8234481" y="4625833"/>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V</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1" name="矩形 80"/>
          <p:cNvSpPr/>
          <p:nvPr/>
        </p:nvSpPr>
        <p:spPr bwMode="auto">
          <a:xfrm>
            <a:off x="7895929" y="4625834"/>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82" name="矩形 81"/>
          <p:cNvSpPr/>
          <p:nvPr/>
        </p:nvSpPr>
        <p:spPr bwMode="auto">
          <a:xfrm>
            <a:off x="8771509" y="4628274"/>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83" name="直接连接符 82"/>
          <p:cNvCxnSpPr>
            <a:endCxn id="78" idx="0"/>
          </p:cNvCxnSpPr>
          <p:nvPr/>
        </p:nvCxnSpPr>
        <p:spPr bwMode="auto">
          <a:xfrm flipH="1">
            <a:off x="6522268" y="3957806"/>
            <a:ext cx="1515204" cy="658833"/>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4" name="直接连接符 83"/>
          <p:cNvCxnSpPr/>
          <p:nvPr/>
        </p:nvCxnSpPr>
        <p:spPr bwMode="auto">
          <a:xfrm flipH="1">
            <a:off x="7077429" y="2209652"/>
            <a:ext cx="595538" cy="519326"/>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5" name="直接连接符 84"/>
          <p:cNvCxnSpPr/>
          <p:nvPr/>
        </p:nvCxnSpPr>
        <p:spPr bwMode="auto">
          <a:xfrm>
            <a:off x="7358901" y="4792676"/>
            <a:ext cx="513810" cy="213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6" name="矩形 85"/>
          <p:cNvSpPr/>
          <p:nvPr/>
        </p:nvSpPr>
        <p:spPr bwMode="auto">
          <a:xfrm>
            <a:off x="6982545" y="2729887"/>
            <a:ext cx="537028" cy="343527"/>
          </a:xfrm>
          <a:prstGeom prst="rect">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7" name="矩形 86"/>
          <p:cNvSpPr/>
          <p:nvPr/>
        </p:nvSpPr>
        <p:spPr bwMode="auto">
          <a:xfrm>
            <a:off x="6643993" y="2729888"/>
            <a:ext cx="338552" cy="343612"/>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88" name="矩形 87"/>
          <p:cNvSpPr/>
          <p:nvPr/>
        </p:nvSpPr>
        <p:spPr bwMode="auto">
          <a:xfrm>
            <a:off x="7519573" y="2732328"/>
            <a:ext cx="338552" cy="34352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
        <p:nvSpPr>
          <p:cNvPr id="92" name="任意多边形 91"/>
          <p:cNvSpPr/>
          <p:nvPr/>
        </p:nvSpPr>
        <p:spPr bwMode="auto">
          <a:xfrm>
            <a:off x="1872343" y="1782233"/>
            <a:ext cx="1560642" cy="2572053"/>
          </a:xfrm>
          <a:custGeom>
            <a:avLst/>
            <a:gdLst>
              <a:gd name="connsiteX0" fmla="*/ 290286 w 1560642"/>
              <a:gd name="connsiteY0" fmla="*/ 90110 h 2572053"/>
              <a:gd name="connsiteX1" fmla="*/ 1538514 w 1560642"/>
              <a:gd name="connsiteY1" fmla="*/ 220738 h 2572053"/>
              <a:gd name="connsiteX2" fmla="*/ 1030514 w 1560642"/>
              <a:gd name="connsiteY2" fmla="*/ 2005996 h 2572053"/>
              <a:gd name="connsiteX3" fmla="*/ 290286 w 1560642"/>
              <a:gd name="connsiteY3" fmla="*/ 2397881 h 2572053"/>
              <a:gd name="connsiteX4" fmla="*/ 0 w 1560642"/>
              <a:gd name="connsiteY4" fmla="*/ 2572053 h 25720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642" h="2572053">
                <a:moveTo>
                  <a:pt x="290286" y="90110"/>
                </a:moveTo>
                <a:cubicBezTo>
                  <a:pt x="852714" y="-4233"/>
                  <a:pt x="1415143" y="-98576"/>
                  <a:pt x="1538514" y="220738"/>
                </a:cubicBezTo>
                <a:cubicBezTo>
                  <a:pt x="1661885" y="540052"/>
                  <a:pt x="1238552" y="1643139"/>
                  <a:pt x="1030514" y="2005996"/>
                </a:cubicBezTo>
                <a:cubicBezTo>
                  <a:pt x="822476" y="2368853"/>
                  <a:pt x="462038" y="2303538"/>
                  <a:pt x="290286" y="2397881"/>
                </a:cubicBezTo>
                <a:cubicBezTo>
                  <a:pt x="118534" y="2492224"/>
                  <a:pt x="59267" y="2532138"/>
                  <a:pt x="0" y="2572053"/>
                </a:cubicBezTo>
              </a:path>
            </a:pathLst>
          </a:custGeom>
          <a:noFill/>
          <a:ln w="38100" cap="flat" cmpd="sng" algn="ctr">
            <a:solidFill>
              <a:srgbClr val="FF0000"/>
            </a:solidFill>
            <a:prstDash val="solid"/>
            <a:round/>
            <a:headEnd type="none" w="med" len="med"/>
            <a:tailEnd type="arrow"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3" name="任意多边形 92"/>
          <p:cNvSpPr/>
          <p:nvPr/>
        </p:nvSpPr>
        <p:spPr bwMode="auto">
          <a:xfrm>
            <a:off x="2220686" y="803853"/>
            <a:ext cx="3265714" cy="3857362"/>
          </a:xfrm>
          <a:custGeom>
            <a:avLst/>
            <a:gdLst>
              <a:gd name="connsiteX0" fmla="*/ 0 w 3265714"/>
              <a:gd name="connsiteY0" fmla="*/ 3739118 h 3857362"/>
              <a:gd name="connsiteX1" fmla="*/ 812800 w 3265714"/>
              <a:gd name="connsiteY1" fmla="*/ 3434318 h 3857362"/>
              <a:gd name="connsiteX2" fmla="*/ 1799771 w 3265714"/>
              <a:gd name="connsiteY2" fmla="*/ 284718 h 3857362"/>
              <a:gd name="connsiteX3" fmla="*/ 3265714 w 3265714"/>
              <a:gd name="connsiteY3" fmla="*/ 342776 h 3857362"/>
            </a:gdLst>
            <a:ahLst/>
            <a:cxnLst>
              <a:cxn ang="0">
                <a:pos x="connsiteX0" y="connsiteY0"/>
              </a:cxn>
              <a:cxn ang="0">
                <a:pos x="connsiteX1" y="connsiteY1"/>
              </a:cxn>
              <a:cxn ang="0">
                <a:pos x="connsiteX2" y="connsiteY2"/>
              </a:cxn>
              <a:cxn ang="0">
                <a:pos x="connsiteX3" y="connsiteY3"/>
              </a:cxn>
            </a:cxnLst>
            <a:rect l="l" t="t" r="r" b="b"/>
            <a:pathLst>
              <a:path w="3265714" h="3857362">
                <a:moveTo>
                  <a:pt x="0" y="3739118"/>
                </a:moveTo>
                <a:cubicBezTo>
                  <a:pt x="256419" y="3874584"/>
                  <a:pt x="512838" y="4010051"/>
                  <a:pt x="812800" y="3434318"/>
                </a:cubicBezTo>
                <a:cubicBezTo>
                  <a:pt x="1112762" y="2858585"/>
                  <a:pt x="1390952" y="799975"/>
                  <a:pt x="1799771" y="284718"/>
                </a:cubicBezTo>
                <a:cubicBezTo>
                  <a:pt x="2208590" y="-230539"/>
                  <a:pt x="2737152" y="56118"/>
                  <a:pt x="3265714" y="342776"/>
                </a:cubicBezTo>
              </a:path>
            </a:pathLst>
          </a:custGeom>
          <a:noFill/>
          <a:ln w="38100" cap="flat" cmpd="sng" algn="ctr">
            <a:solidFill>
              <a:srgbClr val="FF0000"/>
            </a:solidFill>
            <a:prstDash val="solid"/>
            <a:round/>
            <a:headEnd type="none" w="med" len="med"/>
            <a:tailEnd type="arrow"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340577839"/>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树与树林</a:t>
            </a:r>
          </a:p>
        </p:txBody>
      </p:sp>
      <p:sp>
        <p:nvSpPr>
          <p:cNvPr id="3" name="内容占位符 2"/>
          <p:cNvSpPr>
            <a:spLocks noGrp="1"/>
          </p:cNvSpPr>
          <p:nvPr>
            <p:ph idx="1"/>
          </p:nvPr>
        </p:nvSpPr>
        <p:spPr>
          <a:xfrm>
            <a:off x="452354" y="1341438"/>
            <a:ext cx="8153400" cy="4784725"/>
          </a:xfrm>
        </p:spPr>
        <p:txBody>
          <a:bodyPr/>
          <a:lstStyle/>
          <a:p>
            <a:r>
              <a:rPr lang="zh-CN" altLang="en-US" dirty="0"/>
              <a:t>化繁为简</a:t>
            </a:r>
            <a:endParaRPr lang="en-US" altLang="zh-CN" dirty="0"/>
          </a:p>
          <a:p>
            <a:pPr lvl="1"/>
            <a:r>
              <a:rPr lang="zh-CN" altLang="en-US" dirty="0"/>
              <a:t>将树、树林的问题归结为二叉树的问题</a:t>
            </a:r>
            <a:endParaRPr lang="en-US" altLang="zh-CN" dirty="0"/>
          </a:p>
          <a:p>
            <a:endParaRPr lang="en-US" altLang="zh-CN" dirty="0"/>
          </a:p>
          <a:p>
            <a:r>
              <a:rPr lang="zh-CN" altLang="en-US" dirty="0"/>
              <a:t>树、树林与二叉树</a:t>
            </a:r>
            <a:endParaRPr lang="en-US" altLang="zh-CN" dirty="0"/>
          </a:p>
          <a:p>
            <a:pPr lvl="1"/>
            <a:r>
              <a:rPr lang="zh-CN" altLang="en-US" dirty="0"/>
              <a:t>在树林（包括树）与二叉树之间有一个自然的一一对应的关系</a:t>
            </a:r>
          </a:p>
          <a:p>
            <a:pPr lvl="1"/>
            <a:r>
              <a:rPr lang="zh-CN" altLang="en-US" dirty="0"/>
              <a:t>任何树林都唯一地对应到一棵二叉树</a:t>
            </a:r>
          </a:p>
          <a:p>
            <a:pPr lvl="1"/>
            <a:r>
              <a:rPr lang="zh-CN" altLang="en-US" dirty="0"/>
              <a:t>任何二叉树也都唯一地对应到一个树林</a:t>
            </a:r>
            <a:endParaRPr lang="en-US" altLang="zh-CN" dirty="0"/>
          </a:p>
          <a:p>
            <a:endParaRPr lang="zh-CN" altLang="en-US" dirty="0"/>
          </a:p>
          <a:p>
            <a:endParaRPr lang="zh-CN" altLang="en-US" dirty="0"/>
          </a:p>
          <a:p>
            <a:pPr lvl="1"/>
            <a:endParaRPr lang="en-US" altLang="zh-CN" dirty="0"/>
          </a:p>
        </p:txBody>
      </p:sp>
    </p:spTree>
    <p:extLst>
      <p:ext uri="{BB962C8B-B14F-4D97-AF65-F5344CB8AC3E}">
        <p14:creationId xmlns:p14="http://schemas.microsoft.com/office/powerpoint/2010/main" val="3383086391"/>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树林转换为二叉树</a:t>
            </a:r>
          </a:p>
        </p:txBody>
      </p:sp>
      <p:sp>
        <p:nvSpPr>
          <p:cNvPr id="3" name="内容占位符 2"/>
          <p:cNvSpPr>
            <a:spLocks noGrp="1"/>
          </p:cNvSpPr>
          <p:nvPr>
            <p:ph idx="1"/>
          </p:nvPr>
        </p:nvSpPr>
        <p:spPr>
          <a:xfrm>
            <a:off x="452354" y="1341438"/>
            <a:ext cx="8153400" cy="4784725"/>
          </a:xfrm>
        </p:spPr>
        <p:txBody>
          <a:bodyPr/>
          <a:lstStyle/>
          <a:p>
            <a:r>
              <a:rPr lang="zh-CN" altLang="en-US" dirty="0"/>
              <a:t>基于树林的长子</a:t>
            </a:r>
            <a:r>
              <a:rPr lang="en-US" altLang="zh-CN" dirty="0"/>
              <a:t>-</a:t>
            </a:r>
            <a:r>
              <a:rPr lang="zh-CN" altLang="en-US" dirty="0"/>
              <a:t>兄弟表示法将树林转换为一棵二叉树</a:t>
            </a:r>
            <a:endParaRPr lang="en-US" altLang="zh-CN" dirty="0"/>
          </a:p>
          <a:p>
            <a:pPr lvl="1"/>
            <a:r>
              <a:rPr lang="zh-CN" altLang="en-US" dirty="0"/>
              <a:t>首先在所有相邻的兄弟结点之间加一条线</a:t>
            </a:r>
          </a:p>
          <a:p>
            <a:pPr lvl="1"/>
            <a:r>
              <a:rPr lang="zh-CN" altLang="en-US" dirty="0"/>
              <a:t>然后对每个非终端结点，只保留它到其最左子结点的连线，删去它与其它子结点之间原有的连线</a:t>
            </a:r>
          </a:p>
          <a:p>
            <a:pPr lvl="1"/>
            <a:r>
              <a:rPr lang="zh-CN" altLang="en-US" dirty="0"/>
              <a:t>最后以根结点为轴心，将整棵树顺时针旋转一定角度（如</a:t>
            </a:r>
            <a:r>
              <a:rPr lang="en-US" altLang="zh-CN" dirty="0"/>
              <a:t>45</a:t>
            </a:r>
            <a:r>
              <a:rPr lang="zh-CN" altLang="en-US" dirty="0"/>
              <a:t>度），使其层次分明</a:t>
            </a:r>
          </a:p>
          <a:p>
            <a:endParaRPr lang="en-US" altLang="zh-CN" dirty="0"/>
          </a:p>
        </p:txBody>
      </p:sp>
    </p:spTree>
    <p:extLst>
      <p:ext uri="{BB962C8B-B14F-4D97-AF65-F5344CB8AC3E}">
        <p14:creationId xmlns:p14="http://schemas.microsoft.com/office/powerpoint/2010/main" val="280457555"/>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树林转换为二叉树</a:t>
            </a:r>
            <a:endParaRPr lang="zh-CN" altLang="en-US" dirty="0"/>
          </a:p>
        </p:txBody>
      </p:sp>
      <p:sp>
        <p:nvSpPr>
          <p:cNvPr id="3" name="内容占位符 2"/>
          <p:cNvSpPr>
            <a:spLocks noGrp="1"/>
          </p:cNvSpPr>
          <p:nvPr>
            <p:ph idx="1"/>
          </p:nvPr>
        </p:nvSpPr>
        <p:spPr>
          <a:xfrm>
            <a:off x="452354" y="1341438"/>
            <a:ext cx="8421190" cy="4784725"/>
          </a:xfrm>
        </p:spPr>
        <p:txBody>
          <a:bodyPr/>
          <a:lstStyle/>
          <a:p>
            <a:r>
              <a:rPr lang="zh-CN" altLang="en-US" dirty="0"/>
              <a:t>把树林</a:t>
            </a:r>
            <a:r>
              <a:rPr lang="en-US" altLang="zh-CN" dirty="0"/>
              <a:t>F</a:t>
            </a:r>
            <a:r>
              <a:rPr lang="zh-CN" altLang="en-US" dirty="0"/>
              <a:t>看作树的序列：</a:t>
            </a:r>
            <a:r>
              <a:rPr lang="en-US" altLang="zh-CN" sz="2400" dirty="0"/>
              <a:t>F={T</a:t>
            </a:r>
            <a:r>
              <a:rPr lang="en-US" altLang="zh-CN" sz="2400" baseline="-25000" dirty="0"/>
              <a:t>1</a:t>
            </a:r>
            <a:r>
              <a:rPr lang="zh-CN" altLang="en-US" dirty="0"/>
              <a:t>，</a:t>
            </a:r>
            <a:r>
              <a:rPr lang="en-US" altLang="zh-CN" dirty="0"/>
              <a:t>T</a:t>
            </a:r>
            <a:r>
              <a:rPr lang="en-US" altLang="zh-CN" baseline="-25000" dirty="0"/>
              <a:t>2</a:t>
            </a:r>
            <a:r>
              <a:rPr lang="zh-CN" altLang="en-US" dirty="0"/>
              <a:t>，</a:t>
            </a:r>
            <a:r>
              <a:rPr lang="en-US" altLang="zh-CN" dirty="0"/>
              <a:t>…</a:t>
            </a:r>
            <a:r>
              <a:rPr lang="zh-CN" altLang="en-US" dirty="0"/>
              <a:t>，</a:t>
            </a:r>
            <a:r>
              <a:rPr lang="en-US" altLang="zh-CN" dirty="0" err="1"/>
              <a:t>T</a:t>
            </a:r>
            <a:r>
              <a:rPr lang="en-US" altLang="zh-CN" baseline="-25000" dirty="0" err="1"/>
              <a:t>n</a:t>
            </a:r>
            <a:r>
              <a:rPr lang="en-US" altLang="zh-CN" dirty="0"/>
              <a:t>}</a:t>
            </a:r>
            <a:r>
              <a:rPr lang="zh-CN" altLang="en-US" dirty="0"/>
              <a:t>，构造对应于</a:t>
            </a:r>
            <a:r>
              <a:rPr lang="en-US" altLang="zh-CN" dirty="0"/>
              <a:t>F</a:t>
            </a:r>
            <a:r>
              <a:rPr lang="zh-CN" altLang="en-US" dirty="0"/>
              <a:t>的二叉树</a:t>
            </a:r>
            <a:r>
              <a:rPr lang="en-US" altLang="zh-CN" dirty="0"/>
              <a:t>B(F)</a:t>
            </a:r>
            <a:r>
              <a:rPr lang="zh-CN" altLang="en-US" dirty="0"/>
              <a:t>的定义可以递归描述如下：</a:t>
            </a:r>
          </a:p>
          <a:p>
            <a:pPr lvl="1"/>
            <a:r>
              <a:rPr lang="zh-CN" altLang="en-US" dirty="0"/>
              <a:t>若</a:t>
            </a:r>
            <a:r>
              <a:rPr lang="en-US" altLang="zh-CN" dirty="0"/>
              <a:t>n = 0</a:t>
            </a:r>
            <a:r>
              <a:rPr lang="zh-CN" altLang="en-US" dirty="0"/>
              <a:t>，则</a:t>
            </a:r>
            <a:r>
              <a:rPr lang="en-US" altLang="zh-CN" dirty="0"/>
              <a:t>B(F)</a:t>
            </a:r>
            <a:r>
              <a:rPr lang="zh-CN" altLang="en-US" dirty="0"/>
              <a:t>为空</a:t>
            </a:r>
          </a:p>
          <a:p>
            <a:pPr lvl="1"/>
            <a:r>
              <a:rPr lang="zh-CN" altLang="en-US" dirty="0"/>
              <a:t>若</a:t>
            </a:r>
            <a:r>
              <a:rPr lang="en-US" altLang="zh-CN" dirty="0"/>
              <a:t>n</a:t>
            </a:r>
            <a:r>
              <a:rPr lang="zh-CN" altLang="en-US" dirty="0"/>
              <a:t>＞</a:t>
            </a:r>
            <a:r>
              <a:rPr lang="en-US" altLang="zh-CN" dirty="0"/>
              <a:t>0</a:t>
            </a:r>
            <a:r>
              <a:rPr lang="zh-CN" altLang="en-US" dirty="0"/>
              <a:t>，则</a:t>
            </a:r>
            <a:r>
              <a:rPr lang="en-US" altLang="zh-CN" dirty="0"/>
              <a:t>B(F)</a:t>
            </a:r>
            <a:r>
              <a:rPr lang="zh-CN" altLang="en-US" dirty="0"/>
              <a:t>的根是</a:t>
            </a:r>
            <a:r>
              <a:rPr lang="en-US" altLang="zh-CN" dirty="0"/>
              <a:t>T</a:t>
            </a:r>
            <a:r>
              <a:rPr lang="en-US" altLang="zh-CN" baseline="-25000" dirty="0"/>
              <a:t>1</a:t>
            </a:r>
            <a:r>
              <a:rPr lang="zh-CN" altLang="en-US" dirty="0"/>
              <a:t>的根</a:t>
            </a:r>
            <a:r>
              <a:rPr lang="en-US" altLang="zh-CN" dirty="0"/>
              <a:t>w</a:t>
            </a:r>
            <a:r>
              <a:rPr lang="en-US" altLang="zh-CN" baseline="-25000" dirty="0"/>
              <a:t>1</a:t>
            </a:r>
            <a:r>
              <a:rPr lang="zh-CN" altLang="en-US" dirty="0"/>
              <a:t>，</a:t>
            </a:r>
            <a:r>
              <a:rPr lang="en-US" altLang="zh-CN" dirty="0"/>
              <a:t>B(F)</a:t>
            </a:r>
            <a:r>
              <a:rPr lang="zh-CN" altLang="en-US" dirty="0"/>
              <a:t>的左子树是</a:t>
            </a:r>
            <a:r>
              <a:rPr lang="en-US" altLang="zh-CN" dirty="0"/>
              <a:t>B(T</a:t>
            </a:r>
            <a:r>
              <a:rPr lang="en-US" altLang="zh-CN" baseline="-25000" dirty="0"/>
              <a:t>11</a:t>
            </a:r>
            <a:r>
              <a:rPr lang="zh-CN" altLang="en-US" dirty="0"/>
              <a:t>，</a:t>
            </a:r>
            <a:r>
              <a:rPr lang="en-US" altLang="zh-CN" dirty="0"/>
              <a:t>T</a:t>
            </a:r>
            <a:r>
              <a:rPr lang="en-US" altLang="zh-CN" baseline="-25000" dirty="0"/>
              <a:t>12</a:t>
            </a:r>
            <a:r>
              <a:rPr lang="zh-CN" altLang="en-US" dirty="0"/>
              <a:t>，</a:t>
            </a:r>
            <a:r>
              <a:rPr lang="en-US" altLang="zh-CN" dirty="0"/>
              <a:t>…</a:t>
            </a:r>
            <a:r>
              <a:rPr lang="zh-CN" altLang="en-US" dirty="0"/>
              <a:t>，</a:t>
            </a:r>
            <a:r>
              <a:rPr lang="en-US" altLang="zh-CN" dirty="0"/>
              <a:t>T</a:t>
            </a:r>
            <a:r>
              <a:rPr lang="en-US" altLang="zh-CN" baseline="-25000" dirty="0"/>
              <a:t>1m</a:t>
            </a:r>
            <a:r>
              <a:rPr lang="en-US" altLang="zh-CN" dirty="0"/>
              <a:t>)</a:t>
            </a:r>
            <a:r>
              <a:rPr lang="zh-CN" altLang="en-US" dirty="0"/>
              <a:t>，其中</a:t>
            </a:r>
            <a:r>
              <a:rPr lang="en-US" altLang="zh-CN" dirty="0"/>
              <a:t>T</a:t>
            </a:r>
            <a:r>
              <a:rPr lang="en-US" altLang="zh-CN" baseline="-25000" dirty="0"/>
              <a:t>11</a:t>
            </a:r>
            <a:r>
              <a:rPr lang="zh-CN" altLang="en-US" dirty="0"/>
              <a:t>，</a:t>
            </a:r>
            <a:r>
              <a:rPr lang="en-US" altLang="zh-CN" dirty="0"/>
              <a:t>T</a:t>
            </a:r>
            <a:r>
              <a:rPr lang="en-US" altLang="zh-CN" baseline="-25000" dirty="0"/>
              <a:t>12</a:t>
            </a:r>
            <a:r>
              <a:rPr lang="zh-CN" altLang="en-US" dirty="0"/>
              <a:t>，</a:t>
            </a:r>
            <a:r>
              <a:rPr lang="en-US" altLang="zh-CN" dirty="0"/>
              <a:t>…</a:t>
            </a:r>
            <a:r>
              <a:rPr lang="zh-CN" altLang="en-US" dirty="0"/>
              <a:t>，</a:t>
            </a:r>
            <a:r>
              <a:rPr lang="en-US" altLang="zh-CN" dirty="0"/>
              <a:t>T</a:t>
            </a:r>
            <a:r>
              <a:rPr lang="en-US" altLang="zh-CN" baseline="-25000" dirty="0"/>
              <a:t>1m</a:t>
            </a:r>
            <a:r>
              <a:rPr lang="zh-CN" altLang="en-US" dirty="0"/>
              <a:t>是</a:t>
            </a:r>
            <a:r>
              <a:rPr lang="en-US" altLang="zh-CN" dirty="0"/>
              <a:t>T</a:t>
            </a:r>
            <a:r>
              <a:rPr lang="en-US" altLang="zh-CN" baseline="-25000" dirty="0"/>
              <a:t>1</a:t>
            </a:r>
            <a:r>
              <a:rPr lang="zh-CN" altLang="en-US" dirty="0"/>
              <a:t>的子树；</a:t>
            </a:r>
            <a:r>
              <a:rPr lang="en-US" altLang="zh-CN" dirty="0"/>
              <a:t>B(F)</a:t>
            </a:r>
            <a:r>
              <a:rPr lang="zh-CN" altLang="en-US" dirty="0"/>
              <a:t>的右子树是</a:t>
            </a:r>
            <a:r>
              <a:rPr lang="en-US" altLang="zh-CN" dirty="0"/>
              <a:t>B(T</a:t>
            </a:r>
            <a:r>
              <a:rPr lang="en-US" altLang="zh-CN" baseline="-25000" dirty="0"/>
              <a:t>2</a:t>
            </a:r>
            <a:r>
              <a:rPr lang="zh-CN" altLang="en-US" dirty="0"/>
              <a:t>，</a:t>
            </a:r>
            <a:r>
              <a:rPr lang="en-US" altLang="zh-CN" dirty="0"/>
              <a:t>…</a:t>
            </a:r>
            <a:r>
              <a:rPr lang="zh-CN" altLang="en-US" dirty="0"/>
              <a:t>，</a:t>
            </a:r>
            <a:r>
              <a:rPr lang="en-US" altLang="zh-CN" dirty="0" err="1"/>
              <a:t>T</a:t>
            </a:r>
            <a:r>
              <a:rPr lang="en-US" altLang="zh-CN" baseline="-25000" dirty="0" err="1"/>
              <a:t>n</a:t>
            </a:r>
            <a:r>
              <a:rPr lang="en-US" altLang="zh-CN" dirty="0"/>
              <a:t>)</a:t>
            </a:r>
            <a:endParaRPr lang="zh-CN" altLang="en-US" dirty="0"/>
          </a:p>
        </p:txBody>
      </p:sp>
    </p:spTree>
    <p:extLst>
      <p:ext uri="{BB962C8B-B14F-4D97-AF65-F5344CB8AC3E}">
        <p14:creationId xmlns:p14="http://schemas.microsoft.com/office/powerpoint/2010/main" val="195345931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二叉树转换为树林</a:t>
            </a:r>
          </a:p>
        </p:txBody>
      </p:sp>
      <p:sp>
        <p:nvSpPr>
          <p:cNvPr id="3" name="内容占位符 2"/>
          <p:cNvSpPr>
            <a:spLocks noGrp="1"/>
          </p:cNvSpPr>
          <p:nvPr>
            <p:ph idx="1"/>
          </p:nvPr>
        </p:nvSpPr>
        <p:spPr>
          <a:xfrm>
            <a:off x="452354" y="1341438"/>
            <a:ext cx="8421190" cy="4784725"/>
          </a:xfrm>
        </p:spPr>
        <p:txBody>
          <a:bodyPr/>
          <a:lstStyle/>
          <a:p>
            <a:r>
              <a:rPr lang="zh-CN" altLang="en-US" sz="2400" dirty="0"/>
              <a:t>若某结点是其父母的左子结点，则把该结点的右子结点，右子结点的右子结点</a:t>
            </a:r>
            <a:r>
              <a:rPr lang="en-US" altLang="zh-CN" sz="2400" dirty="0"/>
              <a:t>……</a:t>
            </a:r>
            <a:r>
              <a:rPr lang="zh-CN" altLang="en-US" sz="2400" dirty="0"/>
              <a:t>，都与该结点的父母用（虚）线连起来</a:t>
            </a:r>
          </a:p>
          <a:p>
            <a:r>
              <a:rPr lang="zh-CN" altLang="en-US" sz="2400" dirty="0"/>
              <a:t>去掉原二叉树中所有父母到右子结点的连线</a:t>
            </a:r>
          </a:p>
          <a:p>
            <a:r>
              <a:rPr lang="zh-CN" altLang="en-US" sz="2400" dirty="0"/>
              <a:t>整理由</a:t>
            </a:r>
            <a:r>
              <a:rPr lang="en-US" altLang="zh-CN" sz="2400" dirty="0"/>
              <a:t>(1)</a:t>
            </a:r>
            <a:r>
              <a:rPr lang="zh-CN" altLang="en-US" sz="2400" dirty="0"/>
              <a:t>、</a:t>
            </a:r>
            <a:r>
              <a:rPr lang="en-US" altLang="zh-CN" sz="2400" dirty="0"/>
              <a:t>(2)</a:t>
            </a:r>
            <a:r>
              <a:rPr lang="zh-CN" altLang="en-US" sz="2400" dirty="0"/>
              <a:t>两步所得到的树或树林，使之结构层次分明</a:t>
            </a:r>
            <a:endParaRPr lang="en-US" altLang="zh-CN" sz="2400" dirty="0"/>
          </a:p>
        </p:txBody>
      </p:sp>
    </p:spTree>
    <p:extLst>
      <p:ext uri="{BB962C8B-B14F-4D97-AF65-F5344CB8AC3E}">
        <p14:creationId xmlns:p14="http://schemas.microsoft.com/office/powerpoint/2010/main" val="945830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二叉树：基本术语</a:t>
            </a:r>
          </a:p>
        </p:txBody>
      </p:sp>
      <p:grpSp>
        <p:nvGrpSpPr>
          <p:cNvPr id="22" name="组合 21"/>
          <p:cNvGrpSpPr/>
          <p:nvPr/>
        </p:nvGrpSpPr>
        <p:grpSpPr>
          <a:xfrm>
            <a:off x="184537" y="1386348"/>
            <a:ext cx="5786765" cy="3736181"/>
            <a:chOff x="117802" y="1470819"/>
            <a:chExt cx="7073899" cy="4282281"/>
          </a:xfrm>
        </p:grpSpPr>
        <p:sp>
          <p:nvSpPr>
            <p:cNvPr id="4" name="椭圆 3"/>
            <p:cNvSpPr/>
            <p:nvPr/>
          </p:nvSpPr>
          <p:spPr bwMode="auto">
            <a:xfrm>
              <a:off x="4372302" y="1470819"/>
              <a:ext cx="533400" cy="546100"/>
            </a:xfrm>
            <a:prstGeom prst="ellipse">
              <a:avLst/>
            </a:prstGeom>
            <a:solidFill>
              <a:srgbClr val="FFC0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 name="椭圆 4"/>
            <p:cNvSpPr/>
            <p:nvPr/>
          </p:nvSpPr>
          <p:spPr bwMode="auto">
            <a:xfrm>
              <a:off x="2861002" y="22542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1679902" y="31178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3732213" y="3124005"/>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892502" y="406400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9" name="椭圆 8"/>
            <p:cNvSpPr/>
            <p:nvPr/>
          </p:nvSpPr>
          <p:spPr bwMode="auto">
            <a:xfrm>
              <a:off x="2292677" y="4064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0" name="椭圆 9"/>
            <p:cNvSpPr/>
            <p:nvPr/>
          </p:nvSpPr>
          <p:spPr bwMode="auto">
            <a:xfrm>
              <a:off x="5826452" y="22542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椭圆 10"/>
            <p:cNvSpPr/>
            <p:nvPr/>
          </p:nvSpPr>
          <p:spPr bwMode="auto">
            <a:xfrm>
              <a:off x="4950152" y="31178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4105602" y="406400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N</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657221" y="4064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4" name="椭圆 13"/>
            <p:cNvSpPr/>
            <p:nvPr/>
          </p:nvSpPr>
          <p:spPr bwMode="auto">
            <a:xfrm>
              <a:off x="3372178"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椭圆 14"/>
            <p:cNvSpPr/>
            <p:nvPr/>
          </p:nvSpPr>
          <p:spPr bwMode="auto">
            <a:xfrm>
              <a:off x="4835852"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6" name="椭圆 15"/>
            <p:cNvSpPr/>
            <p:nvPr/>
          </p:nvSpPr>
          <p:spPr bwMode="auto">
            <a:xfrm>
              <a:off x="6658301" y="311785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7" name="椭圆 16"/>
            <p:cNvSpPr/>
            <p:nvPr/>
          </p:nvSpPr>
          <p:spPr bwMode="auto">
            <a:xfrm>
              <a:off x="117802"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8" name="椭圆 17"/>
            <p:cNvSpPr/>
            <p:nvPr/>
          </p:nvSpPr>
          <p:spPr bwMode="auto">
            <a:xfrm>
              <a:off x="1489402"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p:nvPr/>
          </p:nvCxnSpPr>
          <p:spPr bwMode="auto">
            <a:xfrm flipH="1">
              <a:off x="3316286" y="1766907"/>
              <a:ext cx="1056015" cy="5903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直接连接符 22"/>
            <p:cNvCxnSpPr>
              <a:stCxn id="7" idx="0"/>
            </p:cNvCxnSpPr>
            <p:nvPr/>
          </p:nvCxnSpPr>
          <p:spPr bwMode="auto">
            <a:xfrm flipH="1" flipV="1">
              <a:off x="3393051" y="2519920"/>
              <a:ext cx="605862" cy="60408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a:stCxn id="15" idx="0"/>
            </p:cNvCxnSpPr>
            <p:nvPr/>
          </p:nvCxnSpPr>
          <p:spPr bwMode="auto">
            <a:xfrm flipH="1" flipV="1">
              <a:off x="4598989" y="4488558"/>
              <a:ext cx="503563" cy="71844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a:stCxn id="13" idx="0"/>
            </p:cNvCxnSpPr>
            <p:nvPr/>
          </p:nvCxnSpPr>
          <p:spPr bwMode="auto">
            <a:xfrm flipH="1" flipV="1">
              <a:off x="5468004" y="3522864"/>
              <a:ext cx="455917" cy="5411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a:stCxn id="16" idx="0"/>
            </p:cNvCxnSpPr>
            <p:nvPr/>
          </p:nvCxnSpPr>
          <p:spPr bwMode="auto">
            <a:xfrm flipH="1" flipV="1">
              <a:off x="6300788" y="2703910"/>
              <a:ext cx="624213" cy="41394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endCxn id="14" idx="0"/>
            </p:cNvCxnSpPr>
            <p:nvPr/>
          </p:nvCxnSpPr>
          <p:spPr bwMode="auto">
            <a:xfrm flipH="1">
              <a:off x="3638878" y="4500562"/>
              <a:ext cx="543883" cy="706438"/>
            </a:xfrm>
            <a:prstGeom prst="line">
              <a:avLst/>
            </a:prstGeom>
            <a:solidFill>
              <a:schemeClr val="accent1"/>
            </a:solidFill>
            <a:ln w="5715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a:endCxn id="12" idx="0"/>
            </p:cNvCxnSpPr>
            <p:nvPr/>
          </p:nvCxnSpPr>
          <p:spPr bwMode="auto">
            <a:xfrm flipH="1">
              <a:off x="4372302" y="3506286"/>
              <a:ext cx="616431" cy="557714"/>
            </a:xfrm>
            <a:prstGeom prst="line">
              <a:avLst/>
            </a:prstGeom>
            <a:solidFill>
              <a:schemeClr val="accent1"/>
            </a:solidFill>
            <a:ln w="5715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连接符 28"/>
            <p:cNvCxnSpPr>
              <a:stCxn id="10" idx="3"/>
              <a:endCxn id="11" idx="0"/>
            </p:cNvCxnSpPr>
            <p:nvPr/>
          </p:nvCxnSpPr>
          <p:spPr bwMode="auto">
            <a:xfrm flipH="1">
              <a:off x="5216852" y="2720376"/>
              <a:ext cx="687715" cy="397474"/>
            </a:xfrm>
            <a:prstGeom prst="line">
              <a:avLst/>
            </a:prstGeom>
            <a:solidFill>
              <a:schemeClr val="accent1"/>
            </a:solidFill>
            <a:ln w="5715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a:stCxn id="18" idx="0"/>
              <a:endCxn id="8" idx="5"/>
            </p:cNvCxnSpPr>
            <p:nvPr/>
          </p:nvCxnSpPr>
          <p:spPr bwMode="auto">
            <a:xfrm flipH="1" flipV="1">
              <a:off x="1347787" y="4530126"/>
              <a:ext cx="408315" cy="67687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连接符 30"/>
            <p:cNvCxnSpPr>
              <a:stCxn id="9" idx="0"/>
            </p:cNvCxnSpPr>
            <p:nvPr/>
          </p:nvCxnSpPr>
          <p:spPr bwMode="auto">
            <a:xfrm flipH="1" flipV="1">
              <a:off x="2159002" y="3560470"/>
              <a:ext cx="400375" cy="5035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直接连接符 31"/>
            <p:cNvCxnSpPr>
              <a:endCxn id="17" idx="0"/>
            </p:cNvCxnSpPr>
            <p:nvPr/>
          </p:nvCxnSpPr>
          <p:spPr bwMode="auto">
            <a:xfrm flipH="1">
              <a:off x="384502" y="4523275"/>
              <a:ext cx="602621" cy="68372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连接符 32"/>
            <p:cNvCxnSpPr>
              <a:endCxn id="8" idx="0"/>
            </p:cNvCxnSpPr>
            <p:nvPr/>
          </p:nvCxnSpPr>
          <p:spPr bwMode="auto">
            <a:xfrm flipH="1">
              <a:off x="1159202" y="3560470"/>
              <a:ext cx="571502" cy="5035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直接连接符 33"/>
            <p:cNvCxnSpPr>
              <a:stCxn id="5" idx="2"/>
              <a:endCxn id="6" idx="7"/>
            </p:cNvCxnSpPr>
            <p:nvPr/>
          </p:nvCxnSpPr>
          <p:spPr bwMode="auto">
            <a:xfrm flipH="1">
              <a:off x="2135187" y="2527300"/>
              <a:ext cx="725815" cy="67052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连接符 48"/>
            <p:cNvCxnSpPr>
              <a:stCxn id="10" idx="1"/>
              <a:endCxn id="4" idx="6"/>
            </p:cNvCxnSpPr>
            <p:nvPr/>
          </p:nvCxnSpPr>
          <p:spPr bwMode="auto">
            <a:xfrm flipH="1" flipV="1">
              <a:off x="4905702" y="1743869"/>
              <a:ext cx="998865" cy="590355"/>
            </a:xfrm>
            <a:prstGeom prst="line">
              <a:avLst/>
            </a:prstGeom>
            <a:solidFill>
              <a:schemeClr val="accent1"/>
            </a:solidFill>
            <a:ln w="5715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3" name="文本框 2"/>
          <p:cNvSpPr txBox="1"/>
          <p:nvPr/>
        </p:nvSpPr>
        <p:spPr>
          <a:xfrm>
            <a:off x="5753129" y="4646070"/>
            <a:ext cx="2688557" cy="830997"/>
          </a:xfrm>
          <a:prstGeom prst="rect">
            <a:avLst/>
          </a:prstGeom>
          <a:noFill/>
        </p:spPr>
        <p:txBody>
          <a:bodyPr wrap="none" rtlCol="0">
            <a:spAutoFit/>
          </a:bodyPr>
          <a:lstStyle/>
          <a:p>
            <a:r>
              <a:rPr lang="zh-CN" altLang="en-US" sz="2400" dirty="0">
                <a:latin typeface="华文中宋" panose="02010600040101010101" pitchFamily="2" charset="-122"/>
                <a:ea typeface="华文中宋" panose="02010600040101010101" pitchFamily="2" charset="-122"/>
              </a:rPr>
              <a:t>路径：</a:t>
            </a:r>
            <a:r>
              <a:rPr lang="en-US" altLang="zh-CN" sz="2400" dirty="0">
                <a:latin typeface="华文中宋" panose="02010600040101010101" pitchFamily="2" charset="-122"/>
                <a:ea typeface="华文中宋" panose="02010600040101010101" pitchFamily="2" charset="-122"/>
              </a:rPr>
              <a:t>H M C N S</a:t>
            </a:r>
          </a:p>
          <a:p>
            <a:r>
              <a:rPr lang="zh-CN" altLang="en-US" sz="2400" dirty="0">
                <a:latin typeface="华文中宋" panose="02010600040101010101" pitchFamily="2" charset="-122"/>
                <a:ea typeface="华文中宋" panose="02010600040101010101" pitchFamily="2" charset="-122"/>
              </a:rPr>
              <a:t>路径长度</a:t>
            </a:r>
            <a:r>
              <a:rPr lang="en-US" altLang="zh-CN" sz="2400" dirty="0">
                <a:latin typeface="华文中宋" panose="02010600040101010101" pitchFamily="2" charset="-122"/>
                <a:ea typeface="华文中宋" panose="02010600040101010101" pitchFamily="2" charset="-122"/>
              </a:rPr>
              <a:t>=4</a:t>
            </a:r>
            <a:endParaRPr lang="zh-CN" altLang="en-US"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512843549"/>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二叉树转换为树林</a:t>
            </a:r>
          </a:p>
        </p:txBody>
      </p:sp>
      <p:sp>
        <p:nvSpPr>
          <p:cNvPr id="3" name="内容占位符 2"/>
          <p:cNvSpPr>
            <a:spLocks noGrp="1"/>
          </p:cNvSpPr>
          <p:nvPr>
            <p:ph idx="1"/>
          </p:nvPr>
        </p:nvSpPr>
        <p:spPr/>
        <p:txBody>
          <a:bodyPr/>
          <a:lstStyle/>
          <a:p>
            <a:r>
              <a:rPr lang="zh-CN" altLang="en-US" dirty="0"/>
              <a:t>设</a:t>
            </a:r>
            <a:r>
              <a:rPr lang="en-US" altLang="zh-CN" dirty="0"/>
              <a:t>B</a:t>
            </a:r>
            <a:r>
              <a:rPr lang="zh-CN" altLang="en-US" dirty="0"/>
              <a:t>是一棵二叉树，</a:t>
            </a:r>
            <a:r>
              <a:rPr lang="en-US" altLang="zh-CN" dirty="0"/>
              <a:t>r</a:t>
            </a:r>
            <a:r>
              <a:rPr lang="zh-CN" altLang="en-US" dirty="0"/>
              <a:t>是</a:t>
            </a:r>
            <a:r>
              <a:rPr lang="en-US" altLang="zh-CN" dirty="0"/>
              <a:t>B</a:t>
            </a:r>
            <a:r>
              <a:rPr lang="zh-CN" altLang="en-US" dirty="0"/>
              <a:t>的根，</a:t>
            </a:r>
            <a:r>
              <a:rPr lang="en-US" altLang="zh-CN" dirty="0"/>
              <a:t>L</a:t>
            </a:r>
            <a:r>
              <a:rPr lang="zh-CN" altLang="en-US" dirty="0"/>
              <a:t>是</a:t>
            </a:r>
            <a:r>
              <a:rPr lang="en-US" altLang="zh-CN" dirty="0"/>
              <a:t>r</a:t>
            </a:r>
            <a:r>
              <a:rPr lang="zh-CN" altLang="en-US" dirty="0"/>
              <a:t>的左子树，</a:t>
            </a:r>
            <a:r>
              <a:rPr lang="en-US" altLang="zh-CN" dirty="0"/>
              <a:t>R</a:t>
            </a:r>
            <a:r>
              <a:rPr lang="zh-CN" altLang="en-US" dirty="0"/>
              <a:t>是</a:t>
            </a:r>
            <a:r>
              <a:rPr lang="en-US" altLang="zh-CN" dirty="0"/>
              <a:t>r</a:t>
            </a:r>
            <a:r>
              <a:rPr lang="zh-CN" altLang="en-US" dirty="0"/>
              <a:t>的右子树，则构造对应于</a:t>
            </a:r>
            <a:r>
              <a:rPr lang="en-US" altLang="zh-CN" dirty="0"/>
              <a:t>B</a:t>
            </a:r>
            <a:r>
              <a:rPr lang="zh-CN" altLang="en-US" dirty="0"/>
              <a:t>的树林</a:t>
            </a:r>
            <a:r>
              <a:rPr lang="en-US" altLang="zh-CN" dirty="0"/>
              <a:t>F(B)</a:t>
            </a:r>
            <a:r>
              <a:rPr lang="zh-CN" altLang="en-US" dirty="0"/>
              <a:t>可作如下严格的递归描述：</a:t>
            </a:r>
            <a:endParaRPr lang="en-US" altLang="zh-CN" dirty="0"/>
          </a:p>
          <a:p>
            <a:pPr lvl="1"/>
            <a:r>
              <a:rPr lang="zh-CN" altLang="en-US" dirty="0"/>
              <a:t>若</a:t>
            </a:r>
            <a:r>
              <a:rPr lang="en-US" altLang="zh-CN" dirty="0"/>
              <a:t>B</a:t>
            </a:r>
            <a:r>
              <a:rPr lang="zh-CN" altLang="en-US" dirty="0"/>
              <a:t>为空二叉树，则</a:t>
            </a:r>
            <a:r>
              <a:rPr lang="en-US" altLang="zh-CN" dirty="0"/>
              <a:t>F(B)</a:t>
            </a:r>
            <a:r>
              <a:rPr lang="zh-CN" altLang="en-US" dirty="0"/>
              <a:t>是空的树林</a:t>
            </a:r>
            <a:endParaRPr lang="en-US" altLang="zh-CN" dirty="0"/>
          </a:p>
          <a:p>
            <a:pPr lvl="1"/>
            <a:r>
              <a:rPr lang="zh-CN" altLang="en-US" dirty="0"/>
              <a:t>若</a:t>
            </a:r>
            <a:r>
              <a:rPr lang="en-US" altLang="zh-CN" dirty="0"/>
              <a:t>B</a:t>
            </a:r>
            <a:r>
              <a:rPr lang="zh-CN" altLang="en-US" dirty="0"/>
              <a:t>不为空二叉树，则</a:t>
            </a:r>
            <a:r>
              <a:rPr lang="en-US" altLang="zh-CN" dirty="0"/>
              <a:t>F(B)</a:t>
            </a:r>
            <a:r>
              <a:rPr lang="zh-CN" altLang="en-US" dirty="0"/>
              <a:t>是一棵树</a:t>
            </a:r>
            <a:r>
              <a:rPr lang="en-US" altLang="zh-CN" dirty="0"/>
              <a:t>T</a:t>
            </a:r>
            <a:r>
              <a:rPr lang="en-US" altLang="zh-CN" baseline="-25000" dirty="0"/>
              <a:t>1</a:t>
            </a:r>
            <a:r>
              <a:rPr lang="zh-CN" altLang="en-US" dirty="0"/>
              <a:t>加上树林</a:t>
            </a:r>
            <a:r>
              <a:rPr lang="en-US" altLang="zh-CN" dirty="0"/>
              <a:t>F(R)</a:t>
            </a:r>
            <a:r>
              <a:rPr lang="zh-CN" altLang="en-US" dirty="0"/>
              <a:t>，其中树</a:t>
            </a:r>
            <a:r>
              <a:rPr lang="en-US" altLang="zh-CN" dirty="0"/>
              <a:t>T</a:t>
            </a:r>
            <a:r>
              <a:rPr lang="en-US" altLang="zh-CN" baseline="-25000" dirty="0"/>
              <a:t>1</a:t>
            </a:r>
            <a:r>
              <a:rPr lang="zh-CN" altLang="en-US" dirty="0"/>
              <a:t>的根为</a:t>
            </a:r>
            <a:r>
              <a:rPr lang="en-US" altLang="zh-CN" dirty="0"/>
              <a:t>r</a:t>
            </a:r>
            <a:r>
              <a:rPr lang="zh-CN" altLang="en-US" dirty="0"/>
              <a:t>，</a:t>
            </a:r>
            <a:r>
              <a:rPr lang="en-US" altLang="zh-CN" dirty="0"/>
              <a:t>r</a:t>
            </a:r>
            <a:r>
              <a:rPr lang="zh-CN" altLang="en-US" dirty="0"/>
              <a:t>的子树为</a:t>
            </a:r>
            <a:r>
              <a:rPr lang="en-US" altLang="zh-CN" dirty="0"/>
              <a:t>F(L)</a:t>
            </a:r>
            <a:endParaRPr lang="zh-CN" altLang="en-US" dirty="0"/>
          </a:p>
        </p:txBody>
      </p:sp>
    </p:spTree>
    <p:extLst>
      <p:ext uri="{BB962C8B-B14F-4D97-AF65-F5344CB8AC3E}">
        <p14:creationId xmlns:p14="http://schemas.microsoft.com/office/powerpoint/2010/main" val="3450092150"/>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作业</a:t>
            </a:r>
          </a:p>
        </p:txBody>
      </p:sp>
      <p:sp>
        <p:nvSpPr>
          <p:cNvPr id="3" name="内容占位符 2"/>
          <p:cNvSpPr>
            <a:spLocks noGrp="1"/>
          </p:cNvSpPr>
          <p:nvPr>
            <p:ph idx="1"/>
          </p:nvPr>
        </p:nvSpPr>
        <p:spPr/>
        <p:txBody>
          <a:bodyPr/>
          <a:lstStyle/>
          <a:p>
            <a:r>
              <a:rPr lang="zh-CN" altLang="en-US" dirty="0"/>
              <a:t>上交部分</a:t>
            </a:r>
            <a:endParaRPr lang="en-US" altLang="zh-CN" dirty="0"/>
          </a:p>
          <a:p>
            <a:pPr lvl="1"/>
            <a:r>
              <a:rPr lang="en-US" altLang="zh-CN" dirty="0"/>
              <a:t>P117   4-1</a:t>
            </a:r>
            <a:r>
              <a:rPr lang="zh-CN" altLang="en-US" dirty="0"/>
              <a:t>、</a:t>
            </a:r>
            <a:r>
              <a:rPr lang="en-US" altLang="zh-CN" dirty="0"/>
              <a:t>4-2</a:t>
            </a:r>
            <a:r>
              <a:rPr lang="zh-CN" altLang="en-US" dirty="0"/>
              <a:t>、</a:t>
            </a:r>
            <a:r>
              <a:rPr lang="en-US" altLang="zh-CN" dirty="0"/>
              <a:t>4-4</a:t>
            </a:r>
            <a:r>
              <a:rPr lang="zh-CN" altLang="en-US" dirty="0"/>
              <a:t>、</a:t>
            </a:r>
            <a:r>
              <a:rPr lang="en-US" altLang="zh-CN" dirty="0"/>
              <a:t>4-6</a:t>
            </a:r>
          </a:p>
          <a:p>
            <a:endParaRPr lang="en-US" altLang="zh-CN" dirty="0"/>
          </a:p>
          <a:p>
            <a:endParaRPr lang="en-US" altLang="zh-CN" dirty="0"/>
          </a:p>
          <a:p>
            <a:r>
              <a:rPr lang="zh-CN" altLang="en-US" dirty="0"/>
              <a:t>课外实践</a:t>
            </a:r>
            <a:endParaRPr lang="en-US" altLang="zh-CN" dirty="0"/>
          </a:p>
          <a:p>
            <a:pPr lvl="1"/>
            <a:r>
              <a:rPr lang="en-US" altLang="zh-CN" dirty="0"/>
              <a:t>P117  4-8</a:t>
            </a:r>
            <a:r>
              <a:rPr lang="zh-CN" altLang="en-US" dirty="0"/>
              <a:t>、 </a:t>
            </a:r>
            <a:r>
              <a:rPr lang="en-US" altLang="zh-CN" dirty="0"/>
              <a:t>4-9</a:t>
            </a:r>
            <a:r>
              <a:rPr lang="zh-CN" altLang="en-US" dirty="0"/>
              <a:t>、  </a:t>
            </a:r>
            <a:r>
              <a:rPr lang="en-US" altLang="zh-CN"/>
              <a:t>4-10</a:t>
            </a:r>
            <a:endParaRPr lang="en-US" altLang="zh-CN" dirty="0"/>
          </a:p>
          <a:p>
            <a:endParaRPr lang="zh-CN" altLang="en-US" dirty="0"/>
          </a:p>
        </p:txBody>
      </p:sp>
    </p:spTree>
    <p:extLst>
      <p:ext uri="{BB962C8B-B14F-4D97-AF65-F5344CB8AC3E}">
        <p14:creationId xmlns:p14="http://schemas.microsoft.com/office/powerpoint/2010/main" val="561274802"/>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bwMode="auto">
          <a:xfrm>
            <a:off x="323850" y="5358271"/>
            <a:ext cx="9144000" cy="410704"/>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solidFill>
                <a:srgbClr val="555555"/>
              </a:solidFill>
              <a:latin typeface="Arial" panose="020B0604020202020204" pitchFamily="34" charset="0"/>
              <a:ea typeface="宋体" panose="02010600030101010101" pitchFamily="2" charset="-122"/>
            </a:endParaRPr>
          </a:p>
        </p:txBody>
      </p:sp>
      <p:pic>
        <p:nvPicPr>
          <p:cNvPr id="12" name="Picture 7" descr="C:\Users\HP\Desktop\图片1.jpg"/>
          <p:cNvPicPr>
            <a:picLocks noChangeAspect="1" noChangeArrowheads="1"/>
          </p:cNvPicPr>
          <p:nvPr/>
        </p:nvPicPr>
        <p:blipFill>
          <a:blip r:embed="rId3" cstate="print">
            <a:extLst>
              <a:ext uri="{28A0092B-C50C-407E-A947-70E740481C1C}">
                <a14:useLocalDpi xmlns:a14="http://schemas.microsoft.com/office/drawing/2010/main" val="0"/>
              </a:ext>
            </a:extLst>
          </a:blip>
          <a:srcRect t="24120" b="23666"/>
          <a:stretch>
            <a:fillRect/>
          </a:stretch>
        </p:blipFill>
        <p:spPr bwMode="auto">
          <a:xfrm>
            <a:off x="0" y="0"/>
            <a:ext cx="9144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内容占位符 3"/>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3928267"/>
            <a:ext cx="9144001" cy="292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3"/>
          <p:cNvSpPr>
            <a:spLocks noChangeArrowheads="1"/>
          </p:cNvSpPr>
          <p:nvPr/>
        </p:nvSpPr>
        <p:spPr bwMode="auto">
          <a:xfrm>
            <a:off x="323850" y="1416446"/>
            <a:ext cx="8496300" cy="3392487"/>
          </a:xfrm>
          <a:prstGeom prst="rect">
            <a:avLst/>
          </a:prstGeom>
          <a:noFill/>
          <a:ln w="9525">
            <a:noFill/>
            <a:miter lim="800000"/>
            <a:headEnd/>
            <a:tailEnd/>
          </a:ln>
        </p:spPr>
        <p:txBody>
          <a:bodyPr lIns="0" tIns="0" rIns="0" bIns="0" anchor="ctr"/>
          <a:lstStyle/>
          <a:p>
            <a:pPr algn="ctr" eaLnBrk="1" hangingPunct="1">
              <a:buFont typeface="Arial" charset="0"/>
              <a:buNone/>
            </a:pPr>
            <a:r>
              <a:rPr lang="en-US" altLang="zh-CN" sz="4800" b="1" dirty="0">
                <a:solidFill>
                  <a:srgbClr val="555555"/>
                </a:solidFill>
                <a:latin typeface="微软雅黑" pitchFamily="34" charset="-122"/>
                <a:ea typeface="微软雅黑" pitchFamily="34" charset="-122"/>
                <a:sym typeface="微软雅黑" pitchFamily="34" charset="-122"/>
              </a:rPr>
              <a:t>Q  &amp;  A</a:t>
            </a:r>
          </a:p>
          <a:p>
            <a:pPr algn="ctr" eaLnBrk="1" hangingPunct="1">
              <a:buFont typeface="Arial" charset="0"/>
              <a:buNone/>
            </a:pPr>
            <a:endParaRPr lang="zh-CN" altLang="en-US" sz="4800" b="1" dirty="0">
              <a:solidFill>
                <a:srgbClr val="555555"/>
              </a:solidFill>
              <a:latin typeface="微软雅黑" pitchFamily="34" charset="-122"/>
              <a:ea typeface="微软雅黑" pitchFamily="34" charset="-122"/>
              <a:sym typeface="微软雅黑" pitchFamily="34" charset="-122"/>
            </a:endParaRPr>
          </a:p>
          <a:p>
            <a:pPr algn="ctr" eaLnBrk="1" hangingPunct="1">
              <a:buFont typeface="Arial" charset="0"/>
              <a:buNone/>
            </a:pPr>
            <a:r>
              <a:rPr lang="zh-CN" altLang="en-US" sz="4800" b="1" dirty="0">
                <a:solidFill>
                  <a:srgbClr val="555555"/>
                </a:solidFill>
                <a:latin typeface="微软雅黑" pitchFamily="34" charset="-122"/>
                <a:ea typeface="微软雅黑" pitchFamily="34" charset="-122"/>
                <a:sym typeface="微软雅黑" pitchFamily="34" charset="-122"/>
              </a:rPr>
              <a:t>  谢 谢！</a:t>
            </a:r>
            <a:endParaRPr lang="en-US" altLang="zh-CN" sz="4800" b="1" dirty="0">
              <a:solidFill>
                <a:srgbClr val="555555"/>
              </a:solidFill>
              <a:latin typeface="微软雅黑" pitchFamily="34" charset="-122"/>
              <a:ea typeface="微软雅黑" pitchFamily="34" charset="-122"/>
              <a:sym typeface="微软雅黑" pitchFamily="34" charset="-122"/>
            </a:endParaRPr>
          </a:p>
        </p:txBody>
      </p:sp>
      <p:pic>
        <p:nvPicPr>
          <p:cNvPr id="14"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51088" y="52221"/>
            <a:ext cx="3116262" cy="733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915499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a:t>
            </a:r>
          </a:p>
        </p:txBody>
      </p:sp>
      <p:sp>
        <p:nvSpPr>
          <p:cNvPr id="3" name="内容占位符 2"/>
          <p:cNvSpPr>
            <a:spLocks noGrp="1"/>
          </p:cNvSpPr>
          <p:nvPr>
            <p:ph idx="1"/>
          </p:nvPr>
        </p:nvSpPr>
        <p:spPr>
          <a:xfrm>
            <a:off x="452354" y="1341438"/>
            <a:ext cx="8153400" cy="5236783"/>
          </a:xfrm>
        </p:spPr>
        <p:txBody>
          <a:bodyPr/>
          <a:lstStyle/>
          <a:p>
            <a:r>
              <a:rPr lang="zh-CN" altLang="en-US" dirty="0"/>
              <a:t>特殊形态的二叉树</a:t>
            </a:r>
            <a:endParaRPr lang="en-US" altLang="zh-CN" dirty="0"/>
          </a:p>
          <a:p>
            <a:pPr lvl="1"/>
            <a:r>
              <a:rPr lang="zh-CN" altLang="en-US" dirty="0">
                <a:solidFill>
                  <a:srgbClr val="3333CC"/>
                </a:solidFill>
              </a:rPr>
              <a:t>满二叉树</a:t>
            </a:r>
            <a:r>
              <a:rPr lang="zh-CN" altLang="en-US" dirty="0"/>
              <a:t>：深度为</a:t>
            </a:r>
            <a:r>
              <a:rPr lang="en-US" altLang="zh-CN" dirty="0"/>
              <a:t>k</a:t>
            </a:r>
            <a:r>
              <a:rPr lang="zh-CN" altLang="en-US" dirty="0"/>
              <a:t>且有</a:t>
            </a:r>
            <a:r>
              <a:rPr lang="en-US" altLang="zh-CN" dirty="0"/>
              <a:t>2</a:t>
            </a:r>
            <a:r>
              <a:rPr lang="en-US" altLang="zh-CN" baseline="30000" dirty="0"/>
              <a:t>k+1</a:t>
            </a:r>
            <a:r>
              <a:rPr lang="en-US" altLang="zh-CN" dirty="0"/>
              <a:t>-1</a:t>
            </a:r>
            <a:r>
              <a:rPr lang="zh-CN" altLang="en-US" dirty="0"/>
              <a:t>个结点的二叉树</a:t>
            </a:r>
            <a:endParaRPr lang="en-US" altLang="zh-CN" dirty="0"/>
          </a:p>
          <a:p>
            <a:pPr lvl="2"/>
            <a:r>
              <a:rPr lang="zh-CN" altLang="en-US" dirty="0"/>
              <a:t>树中只有叶子结点和度为</a:t>
            </a:r>
            <a:r>
              <a:rPr lang="en-US" altLang="zh-CN" dirty="0"/>
              <a:t>2</a:t>
            </a:r>
            <a:r>
              <a:rPr lang="zh-CN" altLang="en-US" dirty="0"/>
              <a:t>的分支结点；</a:t>
            </a:r>
            <a:endParaRPr lang="en-US" altLang="zh-CN" dirty="0"/>
          </a:p>
          <a:p>
            <a:pPr lvl="2"/>
            <a:r>
              <a:rPr lang="zh-CN" altLang="en-US" dirty="0"/>
              <a:t>所有叶子结点均在同一层。</a:t>
            </a:r>
            <a:endParaRPr lang="en-US" altLang="zh-CN" dirty="0"/>
          </a:p>
          <a:p>
            <a:pPr lvl="2"/>
            <a:endParaRPr lang="zh-CN" altLang="en-US" dirty="0"/>
          </a:p>
          <a:p>
            <a:pPr lvl="1"/>
            <a:r>
              <a:rPr lang="zh-CN" altLang="en-US" dirty="0">
                <a:solidFill>
                  <a:srgbClr val="3333CC"/>
                </a:solidFill>
              </a:rPr>
              <a:t>完全二叉树</a:t>
            </a:r>
            <a:r>
              <a:rPr lang="zh-CN" altLang="en-US" dirty="0"/>
              <a:t>：对深度为</a:t>
            </a:r>
            <a:r>
              <a:rPr lang="en-US" altLang="zh-CN" dirty="0"/>
              <a:t>k</a:t>
            </a:r>
            <a:r>
              <a:rPr lang="zh-CN" altLang="en-US" dirty="0"/>
              <a:t>的满二叉树中的结点按照自上而下、从左到右的顺序进行编号，则连续编号的前</a:t>
            </a:r>
            <a:r>
              <a:rPr lang="en-US" altLang="zh-CN" dirty="0"/>
              <a:t>x</a:t>
            </a:r>
            <a:r>
              <a:rPr lang="zh-CN" altLang="en-US" dirty="0"/>
              <a:t>个结点构成的二叉树均称为完全二叉树</a:t>
            </a:r>
            <a:endParaRPr lang="en-US" altLang="zh-CN" dirty="0"/>
          </a:p>
          <a:p>
            <a:pPr lvl="2"/>
            <a:r>
              <a:rPr lang="zh-CN" altLang="en-US" dirty="0"/>
              <a:t>完全二叉树只有最下面两层中结点的度数可以小于</a:t>
            </a:r>
            <a:r>
              <a:rPr lang="en-US" altLang="zh-CN" dirty="0"/>
              <a:t>2</a:t>
            </a:r>
            <a:r>
              <a:rPr lang="zh-CN" altLang="en-US" dirty="0"/>
              <a:t>，且最多只有一个度为</a:t>
            </a:r>
            <a:r>
              <a:rPr lang="en-US" altLang="zh-CN" dirty="0"/>
              <a:t>1</a:t>
            </a:r>
            <a:r>
              <a:rPr lang="zh-CN" altLang="en-US" dirty="0"/>
              <a:t>的结点。</a:t>
            </a:r>
            <a:endParaRPr lang="en-US" altLang="zh-CN" dirty="0"/>
          </a:p>
          <a:p>
            <a:r>
              <a:rPr lang="zh-CN" altLang="en-US" dirty="0"/>
              <a:t>满二叉树一定是完全二叉树？</a:t>
            </a:r>
          </a:p>
        </p:txBody>
      </p:sp>
    </p:spTree>
    <p:extLst>
      <p:ext uri="{BB962C8B-B14F-4D97-AF65-F5344CB8AC3E}">
        <p14:creationId xmlns:p14="http://schemas.microsoft.com/office/powerpoint/2010/main" val="1516302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a:t>
            </a:r>
          </a:p>
        </p:txBody>
      </p:sp>
      <p:grpSp>
        <p:nvGrpSpPr>
          <p:cNvPr id="41" name="组合 40"/>
          <p:cNvGrpSpPr/>
          <p:nvPr/>
        </p:nvGrpSpPr>
        <p:grpSpPr>
          <a:xfrm>
            <a:off x="131333" y="1372680"/>
            <a:ext cx="4303831" cy="2590524"/>
            <a:chOff x="2428597" y="1386348"/>
            <a:chExt cx="4591535" cy="2791017"/>
          </a:xfrm>
          <a:solidFill>
            <a:schemeClr val="accent2">
              <a:lumMod val="60000"/>
              <a:lumOff val="40000"/>
            </a:schemeClr>
          </a:solidFill>
        </p:grpSpPr>
        <p:sp>
          <p:nvSpPr>
            <p:cNvPr id="5" name="椭圆 4"/>
            <p:cNvSpPr/>
            <p:nvPr/>
          </p:nvSpPr>
          <p:spPr bwMode="auto">
            <a:xfrm>
              <a:off x="3664908" y="1386348"/>
              <a:ext cx="436345" cy="476458"/>
            </a:xfrm>
            <a:prstGeom prst="ellipse">
              <a:avLst/>
            </a:prstGeom>
            <a:grp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2428597" y="2069872"/>
              <a:ext cx="436345" cy="476458"/>
            </a:xfrm>
            <a:prstGeom prst="ellipse">
              <a:avLst/>
            </a:prstGeom>
            <a:grp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椭圆 10"/>
            <p:cNvSpPr/>
            <p:nvPr/>
          </p:nvSpPr>
          <p:spPr bwMode="auto">
            <a:xfrm>
              <a:off x="4854467" y="2069872"/>
              <a:ext cx="436345" cy="476458"/>
            </a:xfrm>
            <a:prstGeom prst="ellipse">
              <a:avLst/>
            </a:prstGeom>
            <a:grp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3519027" y="2842936"/>
              <a:ext cx="436345" cy="476458"/>
            </a:xfrm>
            <a:prstGeom prst="ellipse">
              <a:avLst/>
            </a:prstGeom>
            <a:grp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2828147" y="3668427"/>
              <a:ext cx="436345" cy="476458"/>
            </a:xfrm>
            <a:prstGeom prst="ellipse">
              <a:avLst/>
            </a:prstGeom>
            <a:grp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 name="椭圆 13"/>
            <p:cNvSpPr/>
            <p:nvPr/>
          </p:nvSpPr>
          <p:spPr bwMode="auto">
            <a:xfrm>
              <a:off x="4097441" y="3668427"/>
              <a:ext cx="436345" cy="476458"/>
            </a:xfrm>
            <a:prstGeom prst="ellipse">
              <a:avLst/>
            </a:prstGeom>
            <a:grp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G</a:t>
              </a:r>
              <a:endParaRPr lang="zh-CN" altLang="en-US" dirty="0">
                <a:latin typeface="华文中宋" panose="02010600040101010101" pitchFamily="2" charset="-122"/>
                <a:ea typeface="华文中宋" panose="02010600040101010101" pitchFamily="2" charset="-122"/>
              </a:endParaRPr>
            </a:p>
          </p:txBody>
        </p:sp>
        <p:sp>
          <p:nvSpPr>
            <p:cNvPr id="17" name="椭圆 16"/>
            <p:cNvSpPr/>
            <p:nvPr/>
          </p:nvSpPr>
          <p:spPr bwMode="auto">
            <a:xfrm>
              <a:off x="5986984" y="2822001"/>
              <a:ext cx="436345" cy="476458"/>
            </a:xfrm>
            <a:prstGeom prst="ellipse">
              <a:avLst/>
            </a:prstGeom>
            <a:grp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cxnSp>
          <p:nvCxnSpPr>
            <p:cNvPr id="20" name="直接连接符 19"/>
            <p:cNvCxnSpPr/>
            <p:nvPr/>
          </p:nvCxnSpPr>
          <p:spPr bwMode="auto">
            <a:xfrm flipH="1">
              <a:off x="2801040" y="1644677"/>
              <a:ext cx="863867" cy="515070"/>
            </a:xfrm>
            <a:prstGeom prst="line">
              <a:avLst/>
            </a:prstGeom>
            <a:grp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直接连接符 22"/>
            <p:cNvCxnSpPr>
              <a:stCxn id="14" idx="0"/>
            </p:cNvCxnSpPr>
            <p:nvPr/>
          </p:nvCxnSpPr>
          <p:spPr bwMode="auto">
            <a:xfrm flipH="1" flipV="1">
              <a:off x="3942653" y="3196300"/>
              <a:ext cx="372960" cy="472127"/>
            </a:xfrm>
            <a:prstGeom prst="line">
              <a:avLst/>
            </a:prstGeom>
            <a:grp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a:stCxn id="17" idx="0"/>
              <a:endCxn id="11" idx="5"/>
            </p:cNvCxnSpPr>
            <p:nvPr/>
          </p:nvCxnSpPr>
          <p:spPr bwMode="auto">
            <a:xfrm flipH="1" flipV="1">
              <a:off x="5226911" y="2476554"/>
              <a:ext cx="978246" cy="345447"/>
            </a:xfrm>
            <a:prstGeom prst="line">
              <a:avLst/>
            </a:prstGeom>
            <a:grp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a:endCxn id="13" idx="0"/>
            </p:cNvCxnSpPr>
            <p:nvPr/>
          </p:nvCxnSpPr>
          <p:spPr bwMode="auto">
            <a:xfrm flipH="1">
              <a:off x="3046320" y="3181836"/>
              <a:ext cx="504268" cy="486591"/>
            </a:xfrm>
            <a:prstGeom prst="line">
              <a:avLst/>
            </a:prstGeom>
            <a:grp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stCxn id="11" idx="3"/>
              <a:endCxn id="12" idx="0"/>
            </p:cNvCxnSpPr>
            <p:nvPr/>
          </p:nvCxnSpPr>
          <p:spPr bwMode="auto">
            <a:xfrm flipH="1">
              <a:off x="3737200" y="2476554"/>
              <a:ext cx="1181168" cy="366382"/>
            </a:xfrm>
            <a:prstGeom prst="line">
              <a:avLst/>
            </a:prstGeom>
            <a:grp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连接符 32"/>
            <p:cNvCxnSpPr>
              <a:stCxn id="11" idx="1"/>
              <a:endCxn id="5" idx="6"/>
            </p:cNvCxnSpPr>
            <p:nvPr/>
          </p:nvCxnSpPr>
          <p:spPr bwMode="auto">
            <a:xfrm flipH="1" flipV="1">
              <a:off x="4101253" y="1624577"/>
              <a:ext cx="817116" cy="515070"/>
            </a:xfrm>
            <a:prstGeom prst="line">
              <a:avLst/>
            </a:prstGeom>
            <a:grp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 name="椭圆 33"/>
            <p:cNvSpPr/>
            <p:nvPr/>
          </p:nvSpPr>
          <p:spPr bwMode="auto">
            <a:xfrm>
              <a:off x="5314493" y="3700907"/>
              <a:ext cx="436345" cy="476458"/>
            </a:xfrm>
            <a:prstGeom prst="ellipse">
              <a:avLst/>
            </a:prstGeom>
            <a:grp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5" name="椭圆 34"/>
            <p:cNvSpPr/>
            <p:nvPr/>
          </p:nvSpPr>
          <p:spPr bwMode="auto">
            <a:xfrm>
              <a:off x="6583787" y="3700907"/>
              <a:ext cx="436345" cy="476458"/>
            </a:xfrm>
            <a:prstGeom prst="ellipse">
              <a:avLst/>
            </a:prstGeom>
            <a:grp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I</a:t>
              </a:r>
              <a:endParaRPr lang="zh-CN" altLang="en-US" dirty="0">
                <a:latin typeface="华文中宋" panose="02010600040101010101" pitchFamily="2" charset="-122"/>
                <a:ea typeface="华文中宋" panose="02010600040101010101" pitchFamily="2" charset="-122"/>
              </a:endParaRPr>
            </a:p>
          </p:txBody>
        </p:sp>
        <p:cxnSp>
          <p:nvCxnSpPr>
            <p:cNvPr id="36" name="直接连接符 35"/>
            <p:cNvCxnSpPr/>
            <p:nvPr/>
          </p:nvCxnSpPr>
          <p:spPr bwMode="auto">
            <a:xfrm flipH="1" flipV="1">
              <a:off x="6378918" y="3228780"/>
              <a:ext cx="372960" cy="472127"/>
            </a:xfrm>
            <a:prstGeom prst="line">
              <a:avLst/>
            </a:prstGeom>
            <a:grp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直接连接符 36"/>
            <p:cNvCxnSpPr>
              <a:endCxn id="34" idx="0"/>
            </p:cNvCxnSpPr>
            <p:nvPr/>
          </p:nvCxnSpPr>
          <p:spPr bwMode="auto">
            <a:xfrm flipH="1">
              <a:off x="5532666" y="3214316"/>
              <a:ext cx="504268" cy="486591"/>
            </a:xfrm>
            <a:prstGeom prst="line">
              <a:avLst/>
            </a:prstGeom>
            <a:grp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60" name="组合 59"/>
          <p:cNvGrpSpPr/>
          <p:nvPr/>
        </p:nvGrpSpPr>
        <p:grpSpPr>
          <a:xfrm>
            <a:off x="4933823" y="1299825"/>
            <a:ext cx="3709809" cy="1981773"/>
            <a:chOff x="5003109" y="1361111"/>
            <a:chExt cx="3978063" cy="2070738"/>
          </a:xfrm>
        </p:grpSpPr>
        <p:sp>
          <p:nvSpPr>
            <p:cNvPr id="42" name="椭圆 41"/>
            <p:cNvSpPr/>
            <p:nvPr/>
          </p:nvSpPr>
          <p:spPr bwMode="auto">
            <a:xfrm>
              <a:off x="6895242" y="1361111"/>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43" name="椭圆 42"/>
            <p:cNvSpPr/>
            <p:nvPr/>
          </p:nvSpPr>
          <p:spPr bwMode="auto">
            <a:xfrm>
              <a:off x="5658931" y="2044635"/>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椭圆 45"/>
            <p:cNvSpPr/>
            <p:nvPr/>
          </p:nvSpPr>
          <p:spPr bwMode="auto">
            <a:xfrm>
              <a:off x="5003109" y="2884567"/>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7" name="椭圆 46"/>
            <p:cNvSpPr/>
            <p:nvPr/>
          </p:nvSpPr>
          <p:spPr bwMode="auto">
            <a:xfrm>
              <a:off x="6272403" y="2884567"/>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48" name="椭圆 47"/>
            <p:cNvSpPr/>
            <p:nvPr/>
          </p:nvSpPr>
          <p:spPr bwMode="auto">
            <a:xfrm>
              <a:off x="7948024" y="2076485"/>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49" name="直接连接符 48"/>
            <p:cNvCxnSpPr/>
            <p:nvPr/>
          </p:nvCxnSpPr>
          <p:spPr bwMode="auto">
            <a:xfrm flipH="1">
              <a:off x="6031374" y="1619440"/>
              <a:ext cx="863867" cy="51507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0" name="直接连接符 49"/>
            <p:cNvCxnSpPr/>
            <p:nvPr/>
          </p:nvCxnSpPr>
          <p:spPr bwMode="auto">
            <a:xfrm flipH="1" flipV="1">
              <a:off x="6071104" y="2412440"/>
              <a:ext cx="372960" cy="47212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2" name="直接连接符 51"/>
            <p:cNvCxnSpPr>
              <a:stCxn id="43" idx="3"/>
              <a:endCxn id="46" idx="0"/>
            </p:cNvCxnSpPr>
            <p:nvPr/>
          </p:nvCxnSpPr>
          <p:spPr bwMode="auto">
            <a:xfrm flipH="1">
              <a:off x="5221282" y="2451317"/>
              <a:ext cx="501550" cy="43325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4" name="直接连接符 53"/>
            <p:cNvCxnSpPr>
              <a:endCxn id="42" idx="6"/>
            </p:cNvCxnSpPr>
            <p:nvPr/>
          </p:nvCxnSpPr>
          <p:spPr bwMode="auto">
            <a:xfrm flipH="1" flipV="1">
              <a:off x="7331587" y="1599340"/>
              <a:ext cx="817116" cy="51507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5" name="椭圆 54"/>
            <p:cNvSpPr/>
            <p:nvPr/>
          </p:nvSpPr>
          <p:spPr bwMode="auto">
            <a:xfrm>
              <a:off x="7275533" y="2955391"/>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6" name="椭圆 55"/>
            <p:cNvSpPr/>
            <p:nvPr/>
          </p:nvSpPr>
          <p:spPr bwMode="auto">
            <a:xfrm>
              <a:off x="8544827" y="2955391"/>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G</a:t>
              </a:r>
              <a:endParaRPr lang="zh-CN" altLang="en-US" dirty="0">
                <a:latin typeface="华文中宋" panose="02010600040101010101" pitchFamily="2" charset="-122"/>
                <a:ea typeface="华文中宋" panose="02010600040101010101" pitchFamily="2" charset="-122"/>
              </a:endParaRPr>
            </a:p>
          </p:txBody>
        </p:sp>
        <p:cxnSp>
          <p:nvCxnSpPr>
            <p:cNvPr id="57" name="直接连接符 56"/>
            <p:cNvCxnSpPr/>
            <p:nvPr/>
          </p:nvCxnSpPr>
          <p:spPr bwMode="auto">
            <a:xfrm flipH="1" flipV="1">
              <a:off x="8339958" y="2483264"/>
              <a:ext cx="372960" cy="47212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57"/>
            <p:cNvCxnSpPr>
              <a:endCxn id="55" idx="0"/>
            </p:cNvCxnSpPr>
            <p:nvPr/>
          </p:nvCxnSpPr>
          <p:spPr bwMode="auto">
            <a:xfrm flipH="1">
              <a:off x="7493706" y="2468800"/>
              <a:ext cx="504268" cy="48659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92" name="组合 91"/>
          <p:cNvGrpSpPr/>
          <p:nvPr/>
        </p:nvGrpSpPr>
        <p:grpSpPr>
          <a:xfrm>
            <a:off x="4573782" y="3779238"/>
            <a:ext cx="4251153" cy="2637602"/>
            <a:chOff x="4784936" y="3499727"/>
            <a:chExt cx="4519407" cy="2859046"/>
          </a:xfrm>
        </p:grpSpPr>
        <p:grpSp>
          <p:nvGrpSpPr>
            <p:cNvPr id="61" name="组合 60"/>
            <p:cNvGrpSpPr/>
            <p:nvPr/>
          </p:nvGrpSpPr>
          <p:grpSpPr>
            <a:xfrm>
              <a:off x="5326280" y="3499727"/>
              <a:ext cx="3978063" cy="2070738"/>
              <a:chOff x="5003109" y="1361111"/>
              <a:chExt cx="3978063" cy="2070738"/>
            </a:xfrm>
          </p:grpSpPr>
          <p:sp>
            <p:nvSpPr>
              <p:cNvPr id="62" name="椭圆 61"/>
              <p:cNvSpPr/>
              <p:nvPr/>
            </p:nvSpPr>
            <p:spPr bwMode="auto">
              <a:xfrm>
                <a:off x="6895242" y="1361111"/>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3" name="椭圆 62"/>
              <p:cNvSpPr/>
              <p:nvPr/>
            </p:nvSpPr>
            <p:spPr bwMode="auto">
              <a:xfrm>
                <a:off x="5658931" y="2044635"/>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4" name="椭圆 63"/>
              <p:cNvSpPr/>
              <p:nvPr/>
            </p:nvSpPr>
            <p:spPr bwMode="auto">
              <a:xfrm>
                <a:off x="5003109" y="2884567"/>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5" name="椭圆 64"/>
              <p:cNvSpPr/>
              <p:nvPr/>
            </p:nvSpPr>
            <p:spPr bwMode="auto">
              <a:xfrm>
                <a:off x="6272403" y="2884567"/>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66" name="椭圆 65"/>
              <p:cNvSpPr/>
              <p:nvPr/>
            </p:nvSpPr>
            <p:spPr bwMode="auto">
              <a:xfrm>
                <a:off x="7948024" y="2076485"/>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67" name="直接连接符 66"/>
              <p:cNvCxnSpPr/>
              <p:nvPr/>
            </p:nvCxnSpPr>
            <p:spPr bwMode="auto">
              <a:xfrm flipH="1">
                <a:off x="6031374" y="1619440"/>
                <a:ext cx="863867" cy="51507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8" name="直接连接符 67"/>
              <p:cNvCxnSpPr/>
              <p:nvPr/>
            </p:nvCxnSpPr>
            <p:spPr bwMode="auto">
              <a:xfrm flipH="1" flipV="1">
                <a:off x="6071104" y="2412440"/>
                <a:ext cx="372960" cy="47212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直接连接符 68"/>
              <p:cNvCxnSpPr>
                <a:stCxn id="63" idx="3"/>
                <a:endCxn id="64" idx="0"/>
              </p:cNvCxnSpPr>
              <p:nvPr/>
            </p:nvCxnSpPr>
            <p:spPr bwMode="auto">
              <a:xfrm flipH="1">
                <a:off x="5221282" y="2451317"/>
                <a:ext cx="501550" cy="43325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0" name="直接连接符 69"/>
              <p:cNvCxnSpPr>
                <a:endCxn id="62" idx="6"/>
              </p:cNvCxnSpPr>
              <p:nvPr/>
            </p:nvCxnSpPr>
            <p:spPr bwMode="auto">
              <a:xfrm flipH="1" flipV="1">
                <a:off x="7331587" y="1599340"/>
                <a:ext cx="817116" cy="51507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1" name="椭圆 70"/>
              <p:cNvSpPr/>
              <p:nvPr/>
            </p:nvSpPr>
            <p:spPr bwMode="auto">
              <a:xfrm>
                <a:off x="7275533" y="2955391"/>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2" name="椭圆 71"/>
              <p:cNvSpPr/>
              <p:nvPr/>
            </p:nvSpPr>
            <p:spPr bwMode="auto">
              <a:xfrm>
                <a:off x="8544827" y="2955391"/>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G</a:t>
                </a:r>
                <a:endParaRPr lang="zh-CN" altLang="en-US" dirty="0">
                  <a:latin typeface="华文中宋" panose="02010600040101010101" pitchFamily="2" charset="-122"/>
                  <a:ea typeface="华文中宋" panose="02010600040101010101" pitchFamily="2" charset="-122"/>
                </a:endParaRPr>
              </a:p>
            </p:txBody>
          </p:sp>
          <p:cxnSp>
            <p:nvCxnSpPr>
              <p:cNvPr id="73" name="直接连接符 72"/>
              <p:cNvCxnSpPr/>
              <p:nvPr/>
            </p:nvCxnSpPr>
            <p:spPr bwMode="auto">
              <a:xfrm flipH="1" flipV="1">
                <a:off x="8339958" y="2483264"/>
                <a:ext cx="372960" cy="47212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直接连接符 73"/>
              <p:cNvCxnSpPr>
                <a:endCxn id="71" idx="0"/>
              </p:cNvCxnSpPr>
              <p:nvPr/>
            </p:nvCxnSpPr>
            <p:spPr bwMode="auto">
              <a:xfrm flipH="1">
                <a:off x="7493706" y="2468800"/>
                <a:ext cx="504268" cy="48659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89" name="椭圆 88"/>
            <p:cNvSpPr/>
            <p:nvPr/>
          </p:nvSpPr>
          <p:spPr bwMode="auto">
            <a:xfrm>
              <a:off x="4784936" y="5882315"/>
              <a:ext cx="436345" cy="47645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90" name="直接连接符 89"/>
            <p:cNvCxnSpPr>
              <a:endCxn id="89" idx="0"/>
            </p:cNvCxnSpPr>
            <p:nvPr/>
          </p:nvCxnSpPr>
          <p:spPr bwMode="auto">
            <a:xfrm flipH="1">
              <a:off x="5003109" y="5449065"/>
              <a:ext cx="383871" cy="43325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Tree>
    <p:extLst>
      <p:ext uri="{BB962C8B-B14F-4D97-AF65-F5344CB8AC3E}">
        <p14:creationId xmlns:p14="http://schemas.microsoft.com/office/powerpoint/2010/main" val="9814260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a:t>
            </a:r>
          </a:p>
        </p:txBody>
      </p:sp>
      <p:sp>
        <p:nvSpPr>
          <p:cNvPr id="3" name="内容占位符 2"/>
          <p:cNvSpPr>
            <a:spLocks noGrp="1"/>
          </p:cNvSpPr>
          <p:nvPr>
            <p:ph idx="1"/>
          </p:nvPr>
        </p:nvSpPr>
        <p:spPr>
          <a:xfrm>
            <a:off x="452354" y="1341438"/>
            <a:ext cx="8153400" cy="4784725"/>
          </a:xfrm>
        </p:spPr>
        <p:txBody>
          <a:bodyPr/>
          <a:lstStyle/>
          <a:p>
            <a:r>
              <a:rPr lang="zh-CN" altLang="en-US" sz="2400" dirty="0"/>
              <a:t>扩充二叉树</a:t>
            </a:r>
            <a:endParaRPr lang="en-US" altLang="zh-CN" sz="2400" dirty="0"/>
          </a:p>
          <a:p>
            <a:pPr lvl="1"/>
            <a:r>
              <a:rPr lang="zh-CN" altLang="en-US" sz="2000" dirty="0"/>
              <a:t>把原二叉树的结点都变为</a:t>
            </a:r>
            <a:r>
              <a:rPr lang="zh-CN" altLang="en-US" sz="2000" dirty="0">
                <a:solidFill>
                  <a:srgbClr val="3333CC"/>
                </a:solidFill>
              </a:rPr>
              <a:t>度为</a:t>
            </a:r>
            <a:r>
              <a:rPr lang="en-US" altLang="zh-CN" sz="2000" dirty="0">
                <a:solidFill>
                  <a:srgbClr val="3333CC"/>
                </a:solidFill>
              </a:rPr>
              <a:t>2</a:t>
            </a:r>
            <a:r>
              <a:rPr lang="zh-CN" altLang="en-US" sz="2000" dirty="0">
                <a:solidFill>
                  <a:srgbClr val="3333CC"/>
                </a:solidFill>
              </a:rPr>
              <a:t>的分支结点</a:t>
            </a:r>
            <a:r>
              <a:rPr lang="zh-CN" altLang="en-US" sz="2000" dirty="0"/>
              <a:t>，即若原结点的度数为</a:t>
            </a:r>
            <a:r>
              <a:rPr lang="en-US" altLang="zh-CN" sz="2000" dirty="0"/>
              <a:t>2</a:t>
            </a:r>
            <a:r>
              <a:rPr lang="zh-CN" altLang="en-US" sz="2000" dirty="0"/>
              <a:t>，则不变；若度数为</a:t>
            </a:r>
            <a:r>
              <a:rPr lang="en-US" altLang="zh-CN" sz="2000" dirty="0"/>
              <a:t>1</a:t>
            </a:r>
            <a:r>
              <a:rPr lang="zh-CN" altLang="en-US" sz="2000" dirty="0"/>
              <a:t>，则增加一个分支；若度数为</a:t>
            </a:r>
            <a:r>
              <a:rPr lang="en-US" altLang="zh-CN" sz="2000" dirty="0"/>
              <a:t>0</a:t>
            </a:r>
            <a:r>
              <a:rPr lang="zh-CN" altLang="en-US" sz="2000" dirty="0"/>
              <a:t>（树叶），则增加两个分支</a:t>
            </a:r>
          </a:p>
          <a:p>
            <a:r>
              <a:rPr lang="zh-CN" altLang="en-US" sz="2400" dirty="0"/>
              <a:t>新增加的结点均用方框表示，称为</a:t>
            </a:r>
            <a:r>
              <a:rPr lang="zh-CN" altLang="en-US" sz="2400" dirty="0">
                <a:solidFill>
                  <a:srgbClr val="3333CC"/>
                </a:solidFill>
              </a:rPr>
              <a:t>外部结点</a:t>
            </a:r>
            <a:r>
              <a:rPr lang="zh-CN" altLang="en-US" sz="2400" dirty="0"/>
              <a:t>，树中原有的结点称为</a:t>
            </a:r>
            <a:r>
              <a:rPr lang="zh-CN" altLang="en-US" sz="2400" dirty="0">
                <a:solidFill>
                  <a:srgbClr val="3333CC"/>
                </a:solidFill>
              </a:rPr>
              <a:t>内部结点</a:t>
            </a:r>
          </a:p>
          <a:p>
            <a:endParaRPr lang="en-US" altLang="zh-CN" sz="2400" dirty="0"/>
          </a:p>
          <a:p>
            <a:r>
              <a:rPr lang="zh-CN" altLang="en-US" sz="2400" dirty="0"/>
              <a:t>备注：对空二叉树进行扩充，将得到只有一个外部结点的扩充二叉树</a:t>
            </a:r>
          </a:p>
          <a:p>
            <a:endParaRPr lang="en-US" altLang="zh-CN" sz="2400" dirty="0"/>
          </a:p>
        </p:txBody>
      </p:sp>
    </p:spTree>
    <p:extLst>
      <p:ext uri="{BB962C8B-B14F-4D97-AF65-F5344CB8AC3E}">
        <p14:creationId xmlns:p14="http://schemas.microsoft.com/office/powerpoint/2010/main" val="3433137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a:t>
            </a:r>
          </a:p>
        </p:txBody>
      </p:sp>
      <p:sp>
        <p:nvSpPr>
          <p:cNvPr id="6" name="椭圆 5"/>
          <p:cNvSpPr/>
          <p:nvPr/>
        </p:nvSpPr>
        <p:spPr bwMode="auto">
          <a:xfrm>
            <a:off x="1842107" y="1547055"/>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7" name="椭圆 6"/>
          <p:cNvSpPr/>
          <p:nvPr/>
        </p:nvSpPr>
        <p:spPr bwMode="auto">
          <a:xfrm>
            <a:off x="689165" y="2201213"/>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1421181" y="3973650"/>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 name="椭圆 9"/>
          <p:cNvSpPr/>
          <p:nvPr/>
        </p:nvSpPr>
        <p:spPr bwMode="auto">
          <a:xfrm>
            <a:off x="2823897" y="2231694"/>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11" name="直接连接符 10"/>
          <p:cNvCxnSpPr/>
          <p:nvPr/>
        </p:nvCxnSpPr>
        <p:spPr bwMode="auto">
          <a:xfrm flipH="1">
            <a:off x="1036493" y="1794285"/>
            <a:ext cx="805614" cy="49294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直接连接符 12"/>
          <p:cNvCxnSpPr>
            <a:endCxn id="8" idx="0"/>
          </p:cNvCxnSpPr>
          <p:nvPr/>
        </p:nvCxnSpPr>
        <p:spPr bwMode="auto">
          <a:xfrm flipH="1">
            <a:off x="1624642" y="3559014"/>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直接连接符 13"/>
          <p:cNvCxnSpPr>
            <a:endCxn id="6" idx="6"/>
          </p:cNvCxnSpPr>
          <p:nvPr/>
        </p:nvCxnSpPr>
        <p:spPr bwMode="auto">
          <a:xfrm flipH="1" flipV="1">
            <a:off x="2249028" y="1775049"/>
            <a:ext cx="762015" cy="49294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椭圆 14"/>
          <p:cNvSpPr/>
          <p:nvPr/>
        </p:nvSpPr>
        <p:spPr bwMode="auto">
          <a:xfrm>
            <a:off x="1949617" y="3133600"/>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6" name="椭圆 15"/>
          <p:cNvSpPr/>
          <p:nvPr/>
        </p:nvSpPr>
        <p:spPr bwMode="auto">
          <a:xfrm>
            <a:off x="3630314" y="3090658"/>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cxnSp>
        <p:nvCxnSpPr>
          <p:cNvPr id="17" name="直接连接符 16"/>
          <p:cNvCxnSpPr>
            <a:endCxn id="10" idx="5"/>
          </p:cNvCxnSpPr>
          <p:nvPr/>
        </p:nvCxnSpPr>
        <p:spPr bwMode="auto">
          <a:xfrm flipH="1" flipV="1">
            <a:off x="3171226" y="2620904"/>
            <a:ext cx="615844" cy="4697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a:stCxn id="10" idx="3"/>
            <a:endCxn id="15" idx="0"/>
          </p:cNvCxnSpPr>
          <p:nvPr/>
        </p:nvCxnSpPr>
        <p:spPr bwMode="auto">
          <a:xfrm flipH="1">
            <a:off x="2153078" y="2620904"/>
            <a:ext cx="730411" cy="5126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椭圆 18"/>
          <p:cNvSpPr/>
          <p:nvPr/>
        </p:nvSpPr>
        <p:spPr bwMode="auto">
          <a:xfrm>
            <a:off x="6504514" y="147146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20" name="椭圆 19"/>
          <p:cNvSpPr/>
          <p:nvPr/>
        </p:nvSpPr>
        <p:spPr bwMode="auto">
          <a:xfrm>
            <a:off x="5351572" y="212561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1" name="椭圆 20"/>
          <p:cNvSpPr/>
          <p:nvPr/>
        </p:nvSpPr>
        <p:spPr bwMode="auto">
          <a:xfrm>
            <a:off x="6004252" y="3770468"/>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椭圆 21"/>
          <p:cNvSpPr/>
          <p:nvPr/>
        </p:nvSpPr>
        <p:spPr bwMode="auto">
          <a:xfrm>
            <a:off x="7486304" y="2156100"/>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23" name="直接连接符 22"/>
          <p:cNvCxnSpPr/>
          <p:nvPr/>
        </p:nvCxnSpPr>
        <p:spPr bwMode="auto">
          <a:xfrm flipH="1">
            <a:off x="5698900" y="1718691"/>
            <a:ext cx="805614" cy="49294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a:stCxn id="26" idx="3"/>
            <a:endCxn id="21" idx="0"/>
          </p:cNvCxnSpPr>
          <p:nvPr/>
        </p:nvCxnSpPr>
        <p:spPr bwMode="auto">
          <a:xfrm flipH="1">
            <a:off x="6207713" y="3326069"/>
            <a:ext cx="478236" cy="44439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a:stCxn id="22" idx="0"/>
            <a:endCxn id="19" idx="6"/>
          </p:cNvCxnSpPr>
          <p:nvPr/>
        </p:nvCxnSpPr>
        <p:spPr bwMode="auto">
          <a:xfrm flipH="1" flipV="1">
            <a:off x="6911435" y="1699455"/>
            <a:ext cx="778330" cy="4566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6" name="椭圆 25"/>
          <p:cNvSpPr/>
          <p:nvPr/>
        </p:nvSpPr>
        <p:spPr bwMode="auto">
          <a:xfrm>
            <a:off x="6626357" y="293685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7" name="椭圆 26"/>
          <p:cNvSpPr/>
          <p:nvPr/>
        </p:nvSpPr>
        <p:spPr bwMode="auto">
          <a:xfrm>
            <a:off x="8295394" y="2972904"/>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cxnSp>
        <p:nvCxnSpPr>
          <p:cNvPr id="28" name="直接连接符 27"/>
          <p:cNvCxnSpPr>
            <a:stCxn id="27" idx="0"/>
            <a:endCxn id="22" idx="5"/>
          </p:cNvCxnSpPr>
          <p:nvPr/>
        </p:nvCxnSpPr>
        <p:spPr bwMode="auto">
          <a:xfrm flipH="1" flipV="1">
            <a:off x="7833633" y="2545310"/>
            <a:ext cx="665222" cy="42759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连接符 28"/>
          <p:cNvCxnSpPr>
            <a:stCxn id="22" idx="3"/>
            <a:endCxn id="26" idx="0"/>
          </p:cNvCxnSpPr>
          <p:nvPr/>
        </p:nvCxnSpPr>
        <p:spPr bwMode="auto">
          <a:xfrm flipH="1">
            <a:off x="6829818" y="2545310"/>
            <a:ext cx="716078" cy="39154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0" name="矩形 29"/>
          <p:cNvSpPr/>
          <p:nvPr/>
        </p:nvSpPr>
        <p:spPr bwMode="auto">
          <a:xfrm>
            <a:off x="8702315" y="3827980"/>
            <a:ext cx="454157" cy="340963"/>
          </a:xfrm>
          <a:prstGeom prst="rect">
            <a:avLst/>
          </a:prstGeom>
          <a:solidFill>
            <a:srgbClr val="00B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1" name="矩形 30"/>
          <p:cNvSpPr/>
          <p:nvPr/>
        </p:nvSpPr>
        <p:spPr bwMode="auto">
          <a:xfrm>
            <a:off x="7689764" y="3827980"/>
            <a:ext cx="454157" cy="340963"/>
          </a:xfrm>
          <a:prstGeom prst="rect">
            <a:avLst/>
          </a:prstGeom>
          <a:solidFill>
            <a:srgbClr val="00B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2" name="矩形 31"/>
          <p:cNvSpPr/>
          <p:nvPr/>
        </p:nvSpPr>
        <p:spPr bwMode="auto">
          <a:xfrm>
            <a:off x="7032147" y="3827980"/>
            <a:ext cx="454157" cy="340963"/>
          </a:xfrm>
          <a:prstGeom prst="rect">
            <a:avLst/>
          </a:prstGeom>
          <a:solidFill>
            <a:srgbClr val="00B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3" name="矩形 32"/>
          <p:cNvSpPr/>
          <p:nvPr/>
        </p:nvSpPr>
        <p:spPr bwMode="auto">
          <a:xfrm>
            <a:off x="6426239" y="4602996"/>
            <a:ext cx="454157" cy="340963"/>
          </a:xfrm>
          <a:prstGeom prst="rect">
            <a:avLst/>
          </a:prstGeom>
          <a:solidFill>
            <a:srgbClr val="00B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4" name="矩形 33"/>
          <p:cNvSpPr/>
          <p:nvPr/>
        </p:nvSpPr>
        <p:spPr bwMode="auto">
          <a:xfrm>
            <a:off x="5370091" y="4602996"/>
            <a:ext cx="454157" cy="340963"/>
          </a:xfrm>
          <a:prstGeom prst="rect">
            <a:avLst/>
          </a:prstGeom>
          <a:solidFill>
            <a:srgbClr val="00B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5" name="矩形 34"/>
          <p:cNvSpPr/>
          <p:nvPr/>
        </p:nvSpPr>
        <p:spPr bwMode="auto">
          <a:xfrm>
            <a:off x="5811528" y="2959871"/>
            <a:ext cx="454157" cy="340963"/>
          </a:xfrm>
          <a:prstGeom prst="rect">
            <a:avLst/>
          </a:prstGeom>
          <a:solidFill>
            <a:srgbClr val="00B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6" name="矩形 35"/>
          <p:cNvSpPr/>
          <p:nvPr/>
        </p:nvSpPr>
        <p:spPr bwMode="auto">
          <a:xfrm>
            <a:off x="4706623" y="2959871"/>
            <a:ext cx="454157" cy="340963"/>
          </a:xfrm>
          <a:prstGeom prst="rect">
            <a:avLst/>
          </a:prstGeom>
          <a:solidFill>
            <a:srgbClr val="00B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43" name="直接连接符 42"/>
          <p:cNvCxnSpPr>
            <a:stCxn id="20" idx="3"/>
          </p:cNvCxnSpPr>
          <p:nvPr/>
        </p:nvCxnSpPr>
        <p:spPr bwMode="auto">
          <a:xfrm flipH="1">
            <a:off x="4981523" y="2514829"/>
            <a:ext cx="429641" cy="45807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4" name="直接连接符 43"/>
          <p:cNvCxnSpPr>
            <a:endCxn id="34" idx="0"/>
          </p:cNvCxnSpPr>
          <p:nvPr/>
        </p:nvCxnSpPr>
        <p:spPr bwMode="auto">
          <a:xfrm flipH="1">
            <a:off x="5597170" y="4185673"/>
            <a:ext cx="466196" cy="4173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5" name="直接连接符 44"/>
          <p:cNvCxnSpPr>
            <a:endCxn id="31" idx="0"/>
          </p:cNvCxnSpPr>
          <p:nvPr/>
        </p:nvCxnSpPr>
        <p:spPr bwMode="auto">
          <a:xfrm flipH="1">
            <a:off x="7916843" y="3367388"/>
            <a:ext cx="468479" cy="46059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直接连接符 45"/>
          <p:cNvCxnSpPr>
            <a:stCxn id="26" idx="5"/>
          </p:cNvCxnSpPr>
          <p:nvPr/>
        </p:nvCxnSpPr>
        <p:spPr bwMode="auto">
          <a:xfrm>
            <a:off x="6973686" y="3326069"/>
            <a:ext cx="393635" cy="50191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0" name="直接连接符 49"/>
          <p:cNvCxnSpPr>
            <a:endCxn id="35" idx="0"/>
          </p:cNvCxnSpPr>
          <p:nvPr/>
        </p:nvCxnSpPr>
        <p:spPr bwMode="auto">
          <a:xfrm>
            <a:off x="5745541" y="2502578"/>
            <a:ext cx="293066" cy="45729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2" name="直接连接符 51"/>
          <p:cNvCxnSpPr>
            <a:endCxn id="30" idx="0"/>
          </p:cNvCxnSpPr>
          <p:nvPr/>
        </p:nvCxnSpPr>
        <p:spPr bwMode="auto">
          <a:xfrm>
            <a:off x="8659609" y="3361594"/>
            <a:ext cx="269785" cy="46638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4" name="直接连接符 53"/>
          <p:cNvCxnSpPr>
            <a:stCxn id="21" idx="5"/>
            <a:endCxn id="33" idx="0"/>
          </p:cNvCxnSpPr>
          <p:nvPr/>
        </p:nvCxnSpPr>
        <p:spPr bwMode="auto">
          <a:xfrm>
            <a:off x="6351581" y="4159678"/>
            <a:ext cx="301737" cy="44331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1033168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a:t>
            </a:r>
          </a:p>
        </p:txBody>
      </p:sp>
      <p:sp>
        <p:nvSpPr>
          <p:cNvPr id="3" name="内容占位符 2"/>
          <p:cNvSpPr>
            <a:spLocks noGrp="1"/>
          </p:cNvSpPr>
          <p:nvPr>
            <p:ph idx="1"/>
          </p:nvPr>
        </p:nvSpPr>
        <p:spPr/>
        <p:txBody>
          <a:bodyPr/>
          <a:lstStyle/>
          <a:p>
            <a:r>
              <a:rPr lang="zh-CN" altLang="en-US" dirty="0"/>
              <a:t>外部路径长度（</a:t>
            </a:r>
            <a:r>
              <a:rPr lang="en-US" altLang="zh-CN" dirty="0"/>
              <a:t>E</a:t>
            </a:r>
            <a:r>
              <a:rPr lang="zh-CN" altLang="en-US" dirty="0"/>
              <a:t>）：在扩充的二叉树中从根到每个外部结点的路径长度之和</a:t>
            </a:r>
            <a:endParaRPr lang="en-US" altLang="zh-CN" dirty="0"/>
          </a:p>
          <a:p>
            <a:endParaRPr lang="zh-CN" altLang="en-US" dirty="0"/>
          </a:p>
          <a:p>
            <a:r>
              <a:rPr lang="zh-CN" altLang="en-US" dirty="0"/>
              <a:t>内部路径长度（</a:t>
            </a:r>
            <a:r>
              <a:rPr lang="en-US" altLang="zh-CN" dirty="0"/>
              <a:t>I</a:t>
            </a:r>
            <a:r>
              <a:rPr lang="zh-CN" altLang="en-US" dirty="0"/>
              <a:t>）：在扩充的二叉树中从根到每个内部结点的路径长度之和</a:t>
            </a:r>
          </a:p>
          <a:p>
            <a:endParaRPr lang="zh-CN" altLang="en-US" dirty="0"/>
          </a:p>
        </p:txBody>
      </p:sp>
    </p:spTree>
    <p:extLst>
      <p:ext uri="{BB962C8B-B14F-4D97-AF65-F5344CB8AC3E}">
        <p14:creationId xmlns:p14="http://schemas.microsoft.com/office/powerpoint/2010/main" val="2747365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内容回顾</a:t>
            </a:r>
          </a:p>
        </p:txBody>
      </p:sp>
      <p:sp>
        <p:nvSpPr>
          <p:cNvPr id="3" name="内容占位符 2"/>
          <p:cNvSpPr>
            <a:spLocks noGrp="1"/>
          </p:cNvSpPr>
          <p:nvPr>
            <p:ph idx="1"/>
          </p:nvPr>
        </p:nvSpPr>
        <p:spPr>
          <a:xfrm>
            <a:off x="99336" y="1384502"/>
            <a:ext cx="8153400" cy="4784725"/>
          </a:xfrm>
        </p:spPr>
        <p:txBody>
          <a:bodyPr/>
          <a:lstStyle/>
          <a:p>
            <a:r>
              <a:rPr lang="zh-CN" altLang="en-US" dirty="0"/>
              <a:t>栈（</a:t>
            </a:r>
            <a:r>
              <a:rPr lang="en-US" altLang="zh-CN" dirty="0"/>
              <a:t>FILO</a:t>
            </a:r>
            <a:r>
              <a:rPr lang="zh-CN" altLang="en-US" dirty="0"/>
              <a:t>）</a:t>
            </a:r>
            <a:endParaRPr lang="en-US" altLang="zh-CN" dirty="0"/>
          </a:p>
          <a:p>
            <a:endParaRPr lang="en-US" altLang="zh-CN" dirty="0"/>
          </a:p>
          <a:p>
            <a:endParaRPr lang="en-US" altLang="zh-CN" dirty="0"/>
          </a:p>
          <a:p>
            <a:endParaRPr lang="en-US" altLang="zh-CN" dirty="0"/>
          </a:p>
          <a:p>
            <a:endParaRPr lang="en-US" altLang="zh-CN" dirty="0"/>
          </a:p>
          <a:p>
            <a:r>
              <a:rPr lang="zh-CN" altLang="en-US" dirty="0"/>
              <a:t>队列（</a:t>
            </a:r>
            <a:r>
              <a:rPr lang="en-US" altLang="zh-CN" dirty="0"/>
              <a:t>FIFO</a:t>
            </a:r>
            <a:r>
              <a:rPr lang="zh-CN" altLang="en-US" dirty="0"/>
              <a:t>）</a:t>
            </a:r>
            <a:endParaRPr lang="en-US" altLang="zh-CN" dirty="0"/>
          </a:p>
        </p:txBody>
      </p:sp>
      <p:grpSp>
        <p:nvGrpSpPr>
          <p:cNvPr id="29" name="组合 28"/>
          <p:cNvGrpSpPr/>
          <p:nvPr/>
        </p:nvGrpSpPr>
        <p:grpSpPr>
          <a:xfrm>
            <a:off x="2502562" y="1336172"/>
            <a:ext cx="6375043" cy="2363421"/>
            <a:chOff x="371158" y="3200009"/>
            <a:chExt cx="8580050" cy="3179415"/>
          </a:xfrm>
        </p:grpSpPr>
        <p:sp>
          <p:nvSpPr>
            <p:cNvPr id="4" name="文本框 3"/>
            <p:cNvSpPr txBox="1"/>
            <p:nvPr/>
          </p:nvSpPr>
          <p:spPr>
            <a:xfrm>
              <a:off x="7815582" y="5839891"/>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1400" dirty="0"/>
                <a:t>栈 底</a:t>
              </a:r>
            </a:p>
          </p:txBody>
        </p:sp>
        <p:sp>
          <p:nvSpPr>
            <p:cNvPr id="5" name="文本框 4"/>
            <p:cNvSpPr txBox="1"/>
            <p:nvPr/>
          </p:nvSpPr>
          <p:spPr>
            <a:xfrm>
              <a:off x="7815582" y="3212960"/>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1400" dirty="0"/>
                <a:t>栈 顶</a:t>
              </a:r>
            </a:p>
          </p:txBody>
        </p:sp>
        <p:sp>
          <p:nvSpPr>
            <p:cNvPr id="6" name="矩形 5"/>
            <p:cNvSpPr/>
            <p:nvPr/>
          </p:nvSpPr>
          <p:spPr bwMode="auto">
            <a:xfrm>
              <a:off x="6085426" y="584989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85426" y="532035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sz="1400">
                <a:latin typeface="华文中宋" panose="02010600040101010101" pitchFamily="2" charset="-122"/>
                <a:ea typeface="华文中宋" panose="02010600040101010101" pitchFamily="2" charset="-122"/>
              </a:endParaRPr>
            </a:p>
          </p:txBody>
        </p:sp>
        <p:sp>
          <p:nvSpPr>
            <p:cNvPr id="8" name="矩形 7"/>
            <p:cNvSpPr/>
            <p:nvPr/>
          </p:nvSpPr>
          <p:spPr bwMode="auto">
            <a:xfrm>
              <a:off x="6085426" y="4784717"/>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sz="1400">
                <a:latin typeface="华文中宋" panose="02010600040101010101" pitchFamily="2" charset="-122"/>
                <a:ea typeface="华文中宋" panose="02010600040101010101" pitchFamily="2" charset="-122"/>
              </a:endParaRPr>
            </a:p>
          </p:txBody>
        </p:sp>
        <p:sp>
          <p:nvSpPr>
            <p:cNvPr id="9" name="矩形 8"/>
            <p:cNvSpPr/>
            <p:nvPr/>
          </p:nvSpPr>
          <p:spPr bwMode="auto">
            <a:xfrm>
              <a:off x="6085426" y="425518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sz="1400">
                <a:latin typeface="华文中宋" panose="02010600040101010101" pitchFamily="2" charset="-122"/>
                <a:ea typeface="华文中宋" panose="02010600040101010101" pitchFamily="2" charset="-122"/>
              </a:endParaRPr>
            </a:p>
          </p:txBody>
        </p:sp>
        <p:sp>
          <p:nvSpPr>
            <p:cNvPr id="10" name="矩形 9"/>
            <p:cNvSpPr/>
            <p:nvPr/>
          </p:nvSpPr>
          <p:spPr bwMode="auto">
            <a:xfrm>
              <a:off x="6085426" y="372954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sz="1400">
                <a:latin typeface="华文中宋" panose="02010600040101010101" pitchFamily="2" charset="-122"/>
                <a:ea typeface="华文中宋" panose="02010600040101010101" pitchFamily="2" charset="-122"/>
              </a:endParaRPr>
            </a:p>
          </p:txBody>
        </p:sp>
        <p:sp>
          <p:nvSpPr>
            <p:cNvPr id="11" name="矩形 10"/>
            <p:cNvSpPr/>
            <p:nvPr/>
          </p:nvSpPr>
          <p:spPr bwMode="auto">
            <a:xfrm>
              <a:off x="6085426" y="320000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sz="1400">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400" dirty="0">
                  <a:latin typeface="华文中宋" panose="02010600040101010101" pitchFamily="2" charset="-122"/>
                  <a:ea typeface="华文中宋" panose="02010600040101010101" pitchFamily="2" charset="-122"/>
                </a:rPr>
                <a:t>s</a:t>
              </a:r>
              <a:endParaRPr lang="zh-CN" altLang="en-US" sz="1400"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400" dirty="0">
                  <a:latin typeface="华文中宋" panose="02010600040101010101" pitchFamily="2" charset="-122"/>
                  <a:ea typeface="华文中宋" panose="02010600040101010101" pitchFamily="2" charset="-122"/>
                </a:rPr>
                <a:t>top=0</a:t>
              </a:r>
              <a:endParaRPr lang="zh-CN" altLang="en-US" sz="1400"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1400" dirty="0" err="1"/>
                <a:t>seqStack</a:t>
              </a:r>
              <a:endParaRPr lang="zh-CN" altLang="en-US" sz="1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709654" y="5954907"/>
              <a:ext cx="375626" cy="386468"/>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0</a:t>
              </a:r>
              <a:endParaRPr lang="zh-CN" altLang="en-US" sz="1400"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709654" y="5415892"/>
              <a:ext cx="375626" cy="386468"/>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1</a:t>
              </a:r>
              <a:endParaRPr lang="zh-CN" altLang="en-US" sz="1400"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709654" y="4876876"/>
              <a:ext cx="375626" cy="386468"/>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2</a:t>
              </a:r>
              <a:endParaRPr lang="zh-CN" altLang="en-US" sz="1400"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709654" y="4337858"/>
              <a:ext cx="375626" cy="386468"/>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3</a:t>
              </a:r>
              <a:endParaRPr lang="zh-CN" altLang="en-US" sz="1400"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709654" y="3798841"/>
              <a:ext cx="375626" cy="386468"/>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4</a:t>
              </a:r>
              <a:endParaRPr lang="zh-CN" altLang="en-US" sz="1400"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709654" y="3259824"/>
              <a:ext cx="375626" cy="386468"/>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5</a:t>
              </a:r>
              <a:endParaRPr lang="zh-CN" altLang="en-US" sz="1400"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a:off x="418179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flipH="1" flipV="1">
              <a:off x="4990807" y="5010278"/>
              <a:ext cx="15449" cy="110437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5006256" y="6123984"/>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57" name="组合 56"/>
          <p:cNvGrpSpPr/>
          <p:nvPr/>
        </p:nvGrpSpPr>
        <p:grpSpPr>
          <a:xfrm>
            <a:off x="2502562" y="4054996"/>
            <a:ext cx="6617776" cy="2298045"/>
            <a:chOff x="666849" y="1978803"/>
            <a:chExt cx="8473774" cy="3021132"/>
          </a:xfrm>
        </p:grpSpPr>
        <p:sp>
          <p:nvSpPr>
            <p:cNvPr id="30" name="矩形 29"/>
            <p:cNvSpPr/>
            <p:nvPr/>
          </p:nvSpPr>
          <p:spPr bwMode="auto">
            <a:xfrm>
              <a:off x="3913216" y="252988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400" dirty="0">
                  <a:latin typeface="华文中宋" panose="02010600040101010101" pitchFamily="2" charset="-122"/>
                  <a:ea typeface="华文中宋" panose="02010600040101010101" pitchFamily="2" charset="-122"/>
                </a:rPr>
                <a:t>q</a:t>
              </a:r>
              <a:endParaRPr lang="zh-CN" altLang="en-US" sz="1400" dirty="0">
                <a:latin typeface="华文中宋" panose="02010600040101010101" pitchFamily="2" charset="-122"/>
                <a:ea typeface="华文中宋" panose="02010600040101010101" pitchFamily="2" charset="-122"/>
              </a:endParaRPr>
            </a:p>
          </p:txBody>
        </p:sp>
        <p:sp>
          <p:nvSpPr>
            <p:cNvPr id="31" name="文本框 30"/>
            <p:cNvSpPr txBox="1"/>
            <p:nvPr/>
          </p:nvSpPr>
          <p:spPr>
            <a:xfrm>
              <a:off x="8004997" y="4129757"/>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1400" dirty="0"/>
                <a:t>队尾</a:t>
              </a:r>
            </a:p>
          </p:txBody>
        </p:sp>
        <p:sp>
          <p:nvSpPr>
            <p:cNvPr id="32" name="文本框 31"/>
            <p:cNvSpPr txBox="1"/>
            <p:nvPr/>
          </p:nvSpPr>
          <p:spPr>
            <a:xfrm>
              <a:off x="1078960" y="4114944"/>
              <a:ext cx="856929"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1400" dirty="0"/>
                <a:t>队头</a:t>
              </a:r>
            </a:p>
          </p:txBody>
        </p:sp>
        <p:sp>
          <p:nvSpPr>
            <p:cNvPr id="33" name="矩形 32"/>
            <p:cNvSpPr/>
            <p:nvPr/>
          </p:nvSpPr>
          <p:spPr bwMode="auto">
            <a:xfrm>
              <a:off x="6873087"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4" name="矩形 33"/>
            <p:cNvSpPr/>
            <p:nvPr/>
          </p:nvSpPr>
          <p:spPr bwMode="auto">
            <a:xfrm>
              <a:off x="5893474"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sz="1400">
                <a:latin typeface="华文中宋" panose="02010600040101010101" pitchFamily="2" charset="-122"/>
                <a:ea typeface="华文中宋" panose="02010600040101010101" pitchFamily="2" charset="-122"/>
              </a:endParaRPr>
            </a:p>
          </p:txBody>
        </p:sp>
        <p:sp>
          <p:nvSpPr>
            <p:cNvPr id="35" name="矩形 34"/>
            <p:cNvSpPr/>
            <p:nvPr/>
          </p:nvSpPr>
          <p:spPr bwMode="auto">
            <a:xfrm>
              <a:off x="4913860"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sz="1400">
                <a:latin typeface="华文中宋" panose="02010600040101010101" pitchFamily="2" charset="-122"/>
                <a:ea typeface="华文中宋" panose="02010600040101010101" pitchFamily="2" charset="-122"/>
              </a:endParaRPr>
            </a:p>
          </p:txBody>
        </p:sp>
        <p:sp>
          <p:nvSpPr>
            <p:cNvPr id="36" name="矩形 35"/>
            <p:cNvSpPr/>
            <p:nvPr/>
          </p:nvSpPr>
          <p:spPr bwMode="auto">
            <a:xfrm>
              <a:off x="3934246"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1400" dirty="0">
                  <a:latin typeface="华文中宋" panose="02010600040101010101" pitchFamily="2" charset="-122"/>
                  <a:ea typeface="华文中宋" panose="02010600040101010101" pitchFamily="2" charset="-122"/>
                </a:rPr>
                <a:t>C</a:t>
              </a:r>
              <a:endParaRPr lang="zh-CN" altLang="en-US" sz="1400" dirty="0">
                <a:latin typeface="华文中宋" panose="02010600040101010101" pitchFamily="2" charset="-122"/>
                <a:ea typeface="华文中宋" panose="02010600040101010101" pitchFamily="2" charset="-122"/>
              </a:endParaRPr>
            </a:p>
          </p:txBody>
        </p:sp>
        <p:sp>
          <p:nvSpPr>
            <p:cNvPr id="37" name="矩形 36"/>
            <p:cNvSpPr/>
            <p:nvPr/>
          </p:nvSpPr>
          <p:spPr bwMode="auto">
            <a:xfrm>
              <a:off x="2954632"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1400" dirty="0">
                  <a:latin typeface="华文中宋" panose="02010600040101010101" pitchFamily="2" charset="-122"/>
                  <a:ea typeface="华文中宋" panose="02010600040101010101" pitchFamily="2" charset="-122"/>
                </a:rPr>
                <a:t>B</a:t>
              </a:r>
              <a:endParaRPr lang="zh-CN" altLang="en-US" sz="1400" dirty="0">
                <a:latin typeface="华文中宋" panose="02010600040101010101" pitchFamily="2" charset="-122"/>
                <a:ea typeface="华文中宋" panose="02010600040101010101" pitchFamily="2" charset="-122"/>
              </a:endParaRPr>
            </a:p>
          </p:txBody>
        </p:sp>
        <p:sp>
          <p:nvSpPr>
            <p:cNvPr id="38" name="矩形 37"/>
            <p:cNvSpPr/>
            <p:nvPr/>
          </p:nvSpPr>
          <p:spPr bwMode="auto">
            <a:xfrm>
              <a:off x="7004358" y="252988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400" dirty="0">
                  <a:latin typeface="华文中宋" panose="02010600040101010101" pitchFamily="2" charset="-122"/>
                  <a:ea typeface="华文中宋" panose="02010600040101010101" pitchFamily="2" charset="-122"/>
                </a:rPr>
                <a:t>rear=3</a:t>
              </a:r>
              <a:endParaRPr lang="zh-CN" altLang="en-US" sz="1400" dirty="0">
                <a:latin typeface="华文中宋" panose="02010600040101010101" pitchFamily="2" charset="-122"/>
                <a:ea typeface="华文中宋" panose="02010600040101010101" pitchFamily="2" charset="-122"/>
              </a:endParaRPr>
            </a:p>
          </p:txBody>
        </p:sp>
        <p:sp>
          <p:nvSpPr>
            <p:cNvPr id="39" name="矩形 38"/>
            <p:cNvSpPr/>
            <p:nvPr/>
          </p:nvSpPr>
          <p:spPr bwMode="auto">
            <a:xfrm>
              <a:off x="5458787" y="2529881"/>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400" dirty="0">
                  <a:latin typeface="华文中宋" panose="02010600040101010101" pitchFamily="2" charset="-122"/>
                  <a:ea typeface="华文中宋" panose="02010600040101010101" pitchFamily="2" charset="-122"/>
                </a:rPr>
                <a:t>front=1</a:t>
              </a:r>
              <a:endParaRPr lang="zh-CN" altLang="en-US" sz="1400" dirty="0">
                <a:latin typeface="华文中宋" panose="02010600040101010101" pitchFamily="2" charset="-122"/>
                <a:ea typeface="华文中宋" panose="02010600040101010101" pitchFamily="2" charset="-122"/>
              </a:endParaRPr>
            </a:p>
          </p:txBody>
        </p:sp>
        <p:sp>
          <p:nvSpPr>
            <p:cNvPr id="40" name="矩形 39"/>
            <p:cNvSpPr/>
            <p:nvPr/>
          </p:nvSpPr>
          <p:spPr bwMode="auto">
            <a:xfrm>
              <a:off x="2337560" y="254079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1" name="矩形 40"/>
            <p:cNvSpPr/>
            <p:nvPr/>
          </p:nvSpPr>
          <p:spPr bwMode="auto">
            <a:xfrm>
              <a:off x="843951" y="2461253"/>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2" name="文本框 41"/>
            <p:cNvSpPr txBox="1"/>
            <p:nvPr/>
          </p:nvSpPr>
          <p:spPr>
            <a:xfrm>
              <a:off x="666849" y="1978803"/>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1400" dirty="0" err="1"/>
                <a:t>seqQueue</a:t>
              </a:r>
              <a:endParaRPr lang="zh-CN" altLang="en-US" sz="1400" dirty="0"/>
            </a:p>
          </p:txBody>
        </p:sp>
        <p:cxnSp>
          <p:nvCxnSpPr>
            <p:cNvPr id="43" name="直接连接符 42"/>
            <p:cNvCxnSpPr>
              <a:endCxn id="40" idx="1"/>
            </p:cNvCxnSpPr>
            <p:nvPr/>
          </p:nvCxnSpPr>
          <p:spPr bwMode="auto">
            <a:xfrm>
              <a:off x="1547514" y="2803735"/>
              <a:ext cx="790046" cy="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4" name="文本框 43"/>
            <p:cNvSpPr txBox="1"/>
            <p:nvPr/>
          </p:nvSpPr>
          <p:spPr>
            <a:xfrm>
              <a:off x="2143914" y="4637192"/>
              <a:ext cx="338792" cy="362742"/>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0</a:t>
              </a:r>
              <a:endParaRPr lang="zh-CN" altLang="en-US" sz="1400" dirty="0">
                <a:latin typeface="华文中宋" panose="02010600040101010101" pitchFamily="2" charset="-122"/>
                <a:ea typeface="华文中宋" panose="02010600040101010101" pitchFamily="2" charset="-122"/>
              </a:endParaRPr>
            </a:p>
          </p:txBody>
        </p:sp>
        <p:sp>
          <p:nvSpPr>
            <p:cNvPr id="45" name="文本框 44"/>
            <p:cNvSpPr txBox="1"/>
            <p:nvPr/>
          </p:nvSpPr>
          <p:spPr>
            <a:xfrm>
              <a:off x="3181863" y="4637193"/>
              <a:ext cx="338792" cy="362742"/>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1</a:t>
              </a:r>
              <a:endParaRPr lang="zh-CN" altLang="en-US" sz="1400" dirty="0">
                <a:latin typeface="华文中宋" panose="02010600040101010101" pitchFamily="2" charset="-122"/>
                <a:ea typeface="华文中宋" panose="02010600040101010101" pitchFamily="2" charset="-122"/>
              </a:endParaRPr>
            </a:p>
          </p:txBody>
        </p:sp>
        <p:sp>
          <p:nvSpPr>
            <p:cNvPr id="46" name="文本框 45"/>
            <p:cNvSpPr txBox="1"/>
            <p:nvPr/>
          </p:nvSpPr>
          <p:spPr>
            <a:xfrm>
              <a:off x="4219813" y="4637193"/>
              <a:ext cx="338792" cy="362742"/>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2</a:t>
              </a:r>
              <a:endParaRPr lang="zh-CN" altLang="en-US" sz="1400" dirty="0">
                <a:latin typeface="华文中宋" panose="02010600040101010101" pitchFamily="2" charset="-122"/>
                <a:ea typeface="华文中宋" panose="02010600040101010101" pitchFamily="2" charset="-122"/>
              </a:endParaRPr>
            </a:p>
          </p:txBody>
        </p:sp>
        <p:sp>
          <p:nvSpPr>
            <p:cNvPr id="47" name="文本框 46"/>
            <p:cNvSpPr txBox="1"/>
            <p:nvPr/>
          </p:nvSpPr>
          <p:spPr>
            <a:xfrm>
              <a:off x="5257763" y="4637193"/>
              <a:ext cx="338792" cy="362742"/>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3</a:t>
              </a:r>
              <a:endParaRPr lang="zh-CN" altLang="en-US" sz="1400" dirty="0">
                <a:latin typeface="华文中宋" panose="02010600040101010101" pitchFamily="2" charset="-122"/>
                <a:ea typeface="华文中宋" panose="02010600040101010101" pitchFamily="2" charset="-122"/>
              </a:endParaRPr>
            </a:p>
          </p:txBody>
        </p:sp>
        <p:sp>
          <p:nvSpPr>
            <p:cNvPr id="48" name="文本框 47"/>
            <p:cNvSpPr txBox="1"/>
            <p:nvPr/>
          </p:nvSpPr>
          <p:spPr>
            <a:xfrm>
              <a:off x="6295713" y="4637193"/>
              <a:ext cx="338792" cy="362742"/>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4</a:t>
              </a:r>
              <a:endParaRPr lang="zh-CN" altLang="en-US" sz="1400" dirty="0">
                <a:latin typeface="华文中宋" panose="02010600040101010101" pitchFamily="2" charset="-122"/>
                <a:ea typeface="华文中宋" panose="02010600040101010101" pitchFamily="2" charset="-122"/>
              </a:endParaRPr>
            </a:p>
          </p:txBody>
        </p:sp>
        <p:sp>
          <p:nvSpPr>
            <p:cNvPr id="49" name="文本框 48"/>
            <p:cNvSpPr txBox="1"/>
            <p:nvPr/>
          </p:nvSpPr>
          <p:spPr>
            <a:xfrm>
              <a:off x="7333664" y="4637193"/>
              <a:ext cx="338792" cy="362742"/>
            </a:xfrm>
            <a:prstGeom prst="rect">
              <a:avLst/>
            </a:prstGeom>
            <a:noFill/>
          </p:spPr>
          <p:txBody>
            <a:bodyPr wrap="none" rtlCol="0">
              <a:spAutoFit/>
            </a:bodyPr>
            <a:lstStyle/>
            <a:p>
              <a:r>
                <a:rPr lang="en-US" altLang="zh-CN" sz="1400" dirty="0">
                  <a:latin typeface="华文中宋" panose="02010600040101010101" pitchFamily="2" charset="-122"/>
                  <a:ea typeface="华文中宋" panose="02010600040101010101" pitchFamily="2" charset="-122"/>
                </a:rPr>
                <a:t>5</a:t>
              </a:r>
              <a:endParaRPr lang="zh-CN" altLang="en-US" sz="1400" dirty="0">
                <a:latin typeface="华文中宋" panose="02010600040101010101" pitchFamily="2" charset="-122"/>
                <a:ea typeface="华文中宋" panose="02010600040101010101" pitchFamily="2" charset="-122"/>
              </a:endParaRPr>
            </a:p>
          </p:txBody>
        </p:sp>
        <p:cxnSp>
          <p:nvCxnSpPr>
            <p:cNvPr id="50" name="直接连接符 49"/>
            <p:cNvCxnSpPr/>
            <p:nvPr/>
          </p:nvCxnSpPr>
          <p:spPr bwMode="auto">
            <a:xfrm flipH="1">
              <a:off x="4325447" y="2892421"/>
              <a:ext cx="5719" cy="4355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1" name="直接连接符 50"/>
            <p:cNvCxnSpPr>
              <a:stCxn id="32" idx="0"/>
            </p:cNvCxnSpPr>
            <p:nvPr/>
          </p:nvCxnSpPr>
          <p:spPr bwMode="auto">
            <a:xfrm flipH="1" flipV="1">
              <a:off x="1507424" y="3295361"/>
              <a:ext cx="1" cy="819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2" name="直接连接符 51"/>
            <p:cNvCxnSpPr/>
            <p:nvPr/>
          </p:nvCxnSpPr>
          <p:spPr bwMode="auto">
            <a:xfrm>
              <a:off x="1530211" y="4085516"/>
              <a:ext cx="444807" cy="4424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3" name="矩形 52"/>
            <p:cNvSpPr/>
            <p:nvPr/>
          </p:nvSpPr>
          <p:spPr bwMode="auto">
            <a:xfrm>
              <a:off x="1975018"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sz="1400">
                <a:latin typeface="华文中宋" panose="02010600040101010101" pitchFamily="2" charset="-122"/>
                <a:ea typeface="华文中宋" panose="02010600040101010101" pitchFamily="2" charset="-122"/>
              </a:endParaRPr>
            </a:p>
          </p:txBody>
        </p:sp>
        <p:cxnSp>
          <p:nvCxnSpPr>
            <p:cNvPr id="54" name="直接连接符 53"/>
            <p:cNvCxnSpPr/>
            <p:nvPr/>
          </p:nvCxnSpPr>
          <p:spPr bwMode="auto">
            <a:xfrm>
              <a:off x="1507424" y="3316092"/>
              <a:ext cx="2818023"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5" name="直接连接符 54"/>
            <p:cNvCxnSpPr>
              <a:stCxn id="39" idx="2"/>
            </p:cNvCxnSpPr>
            <p:nvPr/>
          </p:nvCxnSpPr>
          <p:spPr bwMode="auto">
            <a:xfrm flipH="1">
              <a:off x="3419576" y="3055762"/>
              <a:ext cx="2827039" cy="1088052"/>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6" name="直接连接符 55"/>
            <p:cNvCxnSpPr>
              <a:endCxn id="35" idx="0"/>
            </p:cNvCxnSpPr>
            <p:nvPr/>
          </p:nvCxnSpPr>
          <p:spPr bwMode="auto">
            <a:xfrm flipH="1">
              <a:off x="5404416" y="2995169"/>
              <a:ext cx="2451780" cy="1119775"/>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Tree>
    <p:extLst>
      <p:ext uri="{BB962C8B-B14F-4D97-AF65-F5344CB8AC3E}">
        <p14:creationId xmlns:p14="http://schemas.microsoft.com/office/powerpoint/2010/main" val="27782479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二叉树的性质</a:t>
            </a:r>
          </a:p>
        </p:txBody>
      </p:sp>
      <p:sp>
        <p:nvSpPr>
          <p:cNvPr id="3" name="内容占位符 2"/>
          <p:cNvSpPr>
            <a:spLocks noGrp="1"/>
          </p:cNvSpPr>
          <p:nvPr>
            <p:ph idx="1"/>
          </p:nvPr>
        </p:nvSpPr>
        <p:spPr>
          <a:xfrm>
            <a:off x="452353" y="1341438"/>
            <a:ext cx="8531990" cy="4784725"/>
          </a:xfrm>
        </p:spPr>
        <p:txBody>
          <a:bodyPr/>
          <a:lstStyle/>
          <a:p>
            <a:r>
              <a:rPr lang="zh-CN" altLang="en-US" dirty="0"/>
              <a:t>性质</a:t>
            </a:r>
            <a:r>
              <a:rPr lang="en-US" altLang="zh-CN" b="1" dirty="0"/>
              <a:t>1</a:t>
            </a:r>
            <a:r>
              <a:rPr lang="zh-CN" altLang="en-US" b="1" dirty="0"/>
              <a:t>：</a:t>
            </a:r>
            <a:r>
              <a:rPr lang="zh-CN" altLang="en-US" dirty="0"/>
              <a:t>在二叉树的</a:t>
            </a:r>
            <a:r>
              <a:rPr lang="en-US" altLang="zh-CN" dirty="0" err="1"/>
              <a:t>i</a:t>
            </a:r>
            <a:r>
              <a:rPr lang="zh-CN" altLang="en-US" dirty="0"/>
              <a:t>层上至多有</a:t>
            </a:r>
            <a:r>
              <a:rPr lang="en-US" altLang="zh-CN" dirty="0"/>
              <a:t>2</a:t>
            </a:r>
            <a:r>
              <a:rPr lang="en-US" altLang="zh-CN" baseline="30000" dirty="0"/>
              <a:t>i</a:t>
            </a:r>
            <a:r>
              <a:rPr lang="zh-CN" altLang="en-US" dirty="0"/>
              <a:t>个结点</a:t>
            </a:r>
            <a:r>
              <a:rPr lang="en-US" altLang="zh-CN" dirty="0"/>
              <a:t>(i≥0)</a:t>
            </a:r>
            <a:endParaRPr lang="zh-CN" altLang="en-US" dirty="0"/>
          </a:p>
          <a:p>
            <a:endParaRPr lang="en-US" altLang="zh-CN" dirty="0"/>
          </a:p>
          <a:p>
            <a:endParaRPr lang="en-US" altLang="zh-CN" dirty="0"/>
          </a:p>
        </p:txBody>
      </p:sp>
    </p:spTree>
    <p:extLst>
      <p:ext uri="{BB962C8B-B14F-4D97-AF65-F5344CB8AC3E}">
        <p14:creationId xmlns:p14="http://schemas.microsoft.com/office/powerpoint/2010/main" val="14847590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二叉树的性质</a:t>
            </a:r>
          </a:p>
        </p:txBody>
      </p:sp>
      <p:sp>
        <p:nvSpPr>
          <p:cNvPr id="3" name="内容占位符 2"/>
          <p:cNvSpPr>
            <a:spLocks noGrp="1"/>
          </p:cNvSpPr>
          <p:nvPr>
            <p:ph idx="1"/>
          </p:nvPr>
        </p:nvSpPr>
        <p:spPr>
          <a:xfrm>
            <a:off x="452353" y="1341438"/>
            <a:ext cx="8531990" cy="4784725"/>
          </a:xfrm>
        </p:spPr>
        <p:txBody>
          <a:bodyPr/>
          <a:lstStyle/>
          <a:p>
            <a:r>
              <a:rPr lang="zh-CN" altLang="en-US" dirty="0"/>
              <a:t>性质</a:t>
            </a:r>
            <a:r>
              <a:rPr lang="en-US" altLang="zh-CN" b="1" dirty="0"/>
              <a:t>2</a:t>
            </a:r>
            <a:r>
              <a:rPr lang="zh-CN" altLang="en-US" b="1" dirty="0"/>
              <a:t>：</a:t>
            </a:r>
            <a:r>
              <a:rPr lang="zh-CN" altLang="en-US" dirty="0"/>
              <a:t>高度为</a:t>
            </a:r>
            <a:r>
              <a:rPr lang="en-US" altLang="zh-CN" dirty="0"/>
              <a:t>k</a:t>
            </a:r>
            <a:r>
              <a:rPr lang="zh-CN" altLang="en-US" dirty="0"/>
              <a:t>的二叉树中最多有</a:t>
            </a:r>
            <a:r>
              <a:rPr lang="en-US" altLang="zh-CN" dirty="0"/>
              <a:t>2</a:t>
            </a:r>
            <a:r>
              <a:rPr lang="en-US" altLang="zh-CN" baseline="30000" dirty="0"/>
              <a:t>k+1</a:t>
            </a:r>
            <a:r>
              <a:rPr lang="en-US" altLang="zh-CN" dirty="0"/>
              <a:t>-1</a:t>
            </a:r>
            <a:r>
              <a:rPr lang="zh-CN" altLang="en-US" dirty="0"/>
              <a:t>个结点</a:t>
            </a:r>
            <a:r>
              <a:rPr lang="en-US" altLang="zh-CN" dirty="0"/>
              <a:t>(k≥0)</a:t>
            </a:r>
          </a:p>
          <a:p>
            <a:endParaRPr lang="zh-CN" altLang="en-US" dirty="0"/>
          </a:p>
          <a:p>
            <a:endParaRPr lang="en-US" altLang="zh-CN" dirty="0"/>
          </a:p>
        </p:txBody>
      </p:sp>
    </p:spTree>
    <p:extLst>
      <p:ext uri="{BB962C8B-B14F-4D97-AF65-F5344CB8AC3E}">
        <p14:creationId xmlns:p14="http://schemas.microsoft.com/office/powerpoint/2010/main" val="26714610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二叉树的性质</a:t>
            </a:r>
          </a:p>
        </p:txBody>
      </p:sp>
      <p:sp>
        <p:nvSpPr>
          <p:cNvPr id="3" name="内容占位符 2"/>
          <p:cNvSpPr>
            <a:spLocks noGrp="1"/>
          </p:cNvSpPr>
          <p:nvPr>
            <p:ph idx="1"/>
          </p:nvPr>
        </p:nvSpPr>
        <p:spPr>
          <a:xfrm>
            <a:off x="452353" y="1341438"/>
            <a:ext cx="8531990" cy="4784725"/>
          </a:xfrm>
        </p:spPr>
        <p:txBody>
          <a:bodyPr/>
          <a:lstStyle/>
          <a:p>
            <a:r>
              <a:rPr lang="zh-CN" altLang="en-US" dirty="0"/>
              <a:t>性质</a:t>
            </a:r>
            <a:r>
              <a:rPr lang="en-US" altLang="zh-CN" b="1" dirty="0"/>
              <a:t>3</a:t>
            </a:r>
            <a:r>
              <a:rPr lang="zh-CN" altLang="en-US" b="1" dirty="0"/>
              <a:t>：</a:t>
            </a:r>
            <a:r>
              <a:rPr lang="en-US" altLang="zh-CN" b="1" dirty="0"/>
              <a:t> </a:t>
            </a:r>
            <a:r>
              <a:rPr lang="zh-CN" altLang="en-US" dirty="0"/>
              <a:t>对于任何一棵二叉树，如果叶结点个数为</a:t>
            </a:r>
            <a:r>
              <a:rPr lang="en-US" altLang="zh-CN" dirty="0"/>
              <a:t>n</a:t>
            </a:r>
            <a:r>
              <a:rPr lang="en-US" altLang="zh-CN" baseline="-25000" dirty="0"/>
              <a:t>0</a:t>
            </a:r>
            <a:r>
              <a:rPr lang="zh-CN" altLang="en-US" dirty="0"/>
              <a:t>，度为</a:t>
            </a:r>
            <a:r>
              <a:rPr lang="en-US" altLang="zh-CN" dirty="0"/>
              <a:t>2</a:t>
            </a:r>
            <a:r>
              <a:rPr lang="zh-CN" altLang="en-US" dirty="0"/>
              <a:t>的结点个数为</a:t>
            </a:r>
            <a:r>
              <a:rPr lang="en-US" altLang="zh-CN" dirty="0"/>
              <a:t>n</a:t>
            </a:r>
            <a:r>
              <a:rPr lang="en-US" altLang="zh-CN" baseline="-25000" dirty="0"/>
              <a:t>2</a:t>
            </a:r>
            <a:r>
              <a:rPr lang="zh-CN" altLang="en-US" dirty="0"/>
              <a:t>，则有：</a:t>
            </a:r>
            <a:r>
              <a:rPr lang="en-US" altLang="zh-CN" dirty="0"/>
              <a:t>n</a:t>
            </a:r>
            <a:r>
              <a:rPr lang="en-US" altLang="zh-CN" baseline="-25000" dirty="0"/>
              <a:t>0</a:t>
            </a:r>
            <a:r>
              <a:rPr lang="en-US" altLang="zh-CN" dirty="0"/>
              <a:t>= n</a:t>
            </a:r>
            <a:r>
              <a:rPr lang="en-US" altLang="zh-CN" baseline="-25000" dirty="0"/>
              <a:t>2</a:t>
            </a:r>
            <a:r>
              <a:rPr lang="en-US" altLang="zh-CN" dirty="0"/>
              <a:t>+ 1</a:t>
            </a:r>
            <a:endParaRPr lang="zh-CN" altLang="en-US" dirty="0"/>
          </a:p>
          <a:p>
            <a:endParaRPr lang="en-US" altLang="zh-CN" dirty="0"/>
          </a:p>
        </p:txBody>
      </p:sp>
    </p:spTree>
    <p:extLst>
      <p:ext uri="{BB962C8B-B14F-4D97-AF65-F5344CB8AC3E}">
        <p14:creationId xmlns:p14="http://schemas.microsoft.com/office/powerpoint/2010/main" val="38517871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二叉树的性质</a:t>
            </a:r>
          </a:p>
        </p:txBody>
      </p:sp>
      <mc:AlternateContent xmlns:mc="http://schemas.openxmlformats.org/markup-compatibility/2006" xmlns:a14="http://schemas.microsoft.com/office/drawing/2010/main">
        <mc:Choice Requires="a14">
          <p:sp>
            <p:nvSpPr>
              <p:cNvPr id="3" name="内容占位符 2"/>
              <p:cNvSpPr>
                <a:spLocks noGrp="1"/>
              </p:cNvSpPr>
              <p:nvPr>
                <p:ph idx="1"/>
              </p:nvPr>
            </p:nvSpPr>
            <p:spPr>
              <a:xfrm>
                <a:off x="452354" y="1341438"/>
                <a:ext cx="8153400" cy="4784725"/>
              </a:xfrm>
            </p:spPr>
            <p:txBody>
              <a:bodyPr/>
              <a:lstStyle/>
              <a:p>
                <a:r>
                  <a:rPr lang="zh-CN" altLang="en-US" dirty="0"/>
                  <a:t>性质</a:t>
                </a:r>
                <a:r>
                  <a:rPr lang="en-US" altLang="zh-CN" b="1" dirty="0"/>
                  <a:t>4 </a:t>
                </a:r>
                <a:r>
                  <a:rPr lang="zh-CN" altLang="en-US" dirty="0"/>
                  <a:t>具有</a:t>
                </a:r>
                <a:r>
                  <a:rPr lang="en-US" altLang="zh-CN" b="1" dirty="0"/>
                  <a:t>n</a:t>
                </a:r>
                <a:r>
                  <a:rPr lang="zh-CN" altLang="en-US" dirty="0"/>
                  <a:t>个结点的完全二叉树的深度</a:t>
                </a:r>
                <a:r>
                  <a:rPr lang="en-US" altLang="zh-CN" b="1" dirty="0"/>
                  <a:t>k</a:t>
                </a:r>
                <a:r>
                  <a:rPr lang="zh-CN" altLang="en-US" dirty="0"/>
                  <a:t>为</a:t>
                </a:r>
                <a14:m>
                  <m:oMath xmlns:m="http://schemas.openxmlformats.org/officeDocument/2006/math">
                    <m:d>
                      <m:dPr>
                        <m:begChr m:val="⌊"/>
                        <m:endChr m:val="⌋"/>
                        <m:ctrlPr>
                          <a:rPr lang="zh-CN" altLang="en-US" i="1" smtClean="0">
                            <a:latin typeface="Cambria Math" panose="02040503050406030204" pitchFamily="18" charset="0"/>
                          </a:rPr>
                        </m:ctrlPr>
                      </m:dPr>
                      <m:e>
                        <m:sSub>
                          <m:sSubPr>
                            <m:ctrlPr>
                              <a:rPr lang="en-US" altLang="zh-CN" i="1" smtClean="0">
                                <a:latin typeface="Cambria Math" panose="02040503050406030204" pitchFamily="18" charset="0"/>
                              </a:rPr>
                            </m:ctrlPr>
                          </m:sSubPr>
                          <m:e>
                            <m:r>
                              <m:rPr>
                                <m:sty m:val="p"/>
                              </m:rPr>
                              <a:rPr lang="en-US" altLang="zh-CN" i="1">
                                <a:latin typeface="Cambria Math" panose="02040503050406030204" pitchFamily="18" charset="0"/>
                              </a:rPr>
                              <m:t>log</m:t>
                            </m:r>
                          </m:e>
                          <m:sub>
                            <m:r>
                              <a:rPr lang="en-US" altLang="zh-CN" b="0" i="1" smtClean="0">
                                <a:latin typeface="Cambria Math" panose="02040503050406030204" pitchFamily="18" charset="0"/>
                              </a:rPr>
                              <m:t>2</m:t>
                            </m:r>
                          </m:sub>
                        </m:sSub>
                        <m:r>
                          <a:rPr lang="en-US" altLang="zh-CN" b="0" i="1" smtClean="0">
                            <a:latin typeface="Cambria Math" panose="02040503050406030204" pitchFamily="18" charset="0"/>
                          </a:rPr>
                          <m:t>𝑛</m:t>
                        </m:r>
                      </m:e>
                    </m:d>
                  </m:oMath>
                </a14:m>
                <a:endParaRPr lang="en-US" altLang="zh-CN" dirty="0"/>
              </a:p>
              <a:p>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452354" y="1341438"/>
                <a:ext cx="8153400" cy="4784725"/>
              </a:xfrm>
              <a:blipFill rotWithShape="0">
                <a:blip r:embed="rId2" cstate="print"/>
                <a:stretch>
                  <a:fillRect l="-299" t="-216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6950297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二叉树的性质</a:t>
            </a:r>
          </a:p>
        </p:txBody>
      </p:sp>
      <p:sp>
        <p:nvSpPr>
          <p:cNvPr id="3" name="内容占位符 2"/>
          <p:cNvSpPr>
            <a:spLocks noGrp="1"/>
          </p:cNvSpPr>
          <p:nvPr>
            <p:ph idx="1"/>
          </p:nvPr>
        </p:nvSpPr>
        <p:spPr>
          <a:xfrm>
            <a:off x="420914" y="1341438"/>
            <a:ext cx="8461829" cy="3607933"/>
          </a:xfrm>
        </p:spPr>
        <p:txBody>
          <a:bodyPr/>
          <a:lstStyle/>
          <a:p>
            <a:r>
              <a:rPr lang="zh-CN" altLang="en-US" sz="2400" dirty="0"/>
              <a:t>性质</a:t>
            </a:r>
            <a:r>
              <a:rPr lang="en-US" altLang="zh-CN" sz="2400" b="1" dirty="0"/>
              <a:t>5</a:t>
            </a:r>
            <a:r>
              <a:rPr lang="zh-CN" altLang="en-US" sz="2400" b="1" dirty="0"/>
              <a:t>：</a:t>
            </a:r>
            <a:r>
              <a:rPr lang="zh-CN" altLang="en-US" sz="2400" dirty="0"/>
              <a:t>对具有</a:t>
            </a:r>
            <a:r>
              <a:rPr lang="en-US" altLang="zh-CN" sz="2400" dirty="0"/>
              <a:t>n</a:t>
            </a:r>
            <a:r>
              <a:rPr lang="zh-CN" altLang="en-US" sz="2400" dirty="0"/>
              <a:t>个结点的完全二叉树，若按照从上（根结点）到下（叶结点）且每一层从左到右的顺序对二叉树中的所有结点从</a:t>
            </a:r>
            <a:r>
              <a:rPr lang="en-US" altLang="zh-CN" sz="2400" dirty="0"/>
              <a:t>0</a:t>
            </a:r>
            <a:r>
              <a:rPr lang="zh-CN" altLang="en-US" sz="2400" dirty="0"/>
              <a:t>进行编号，则对编号为</a:t>
            </a:r>
            <a:r>
              <a:rPr lang="en-US" altLang="zh-CN" sz="2400" dirty="0" err="1"/>
              <a:t>i</a:t>
            </a:r>
            <a:r>
              <a:rPr lang="zh-CN" altLang="en-US" sz="2400" dirty="0"/>
              <a:t>的结点有：</a:t>
            </a:r>
          </a:p>
          <a:p>
            <a:pPr lvl="1"/>
            <a:r>
              <a:rPr lang="zh-CN" altLang="en-US" sz="2000" dirty="0"/>
              <a:t>若</a:t>
            </a:r>
            <a:r>
              <a:rPr lang="en-US" altLang="zh-CN" sz="2000" b="1" dirty="0" err="1"/>
              <a:t>i</a:t>
            </a:r>
            <a:r>
              <a:rPr lang="en-US" altLang="zh-CN" sz="2000" b="1" dirty="0"/>
              <a:t>=0</a:t>
            </a:r>
            <a:r>
              <a:rPr lang="zh-CN" altLang="en-US" sz="2000" dirty="0"/>
              <a:t>，则它是根结点；若</a:t>
            </a:r>
            <a:r>
              <a:rPr lang="en-US" altLang="zh-CN" sz="2000" dirty="0" err="1"/>
              <a:t>i</a:t>
            </a:r>
            <a:r>
              <a:rPr lang="zh-CN" altLang="en-US" sz="2000" dirty="0"/>
              <a:t>＞</a:t>
            </a:r>
            <a:r>
              <a:rPr lang="en-US" altLang="zh-CN" sz="2000" dirty="0"/>
              <a:t>0</a:t>
            </a:r>
            <a:r>
              <a:rPr lang="zh-CN" altLang="en-US" sz="2000" dirty="0"/>
              <a:t>，且其父结点的编号为</a:t>
            </a:r>
            <a:r>
              <a:rPr lang="en-US" altLang="zh-CN" sz="2000" dirty="0"/>
              <a:t>[(i-1)/2]</a:t>
            </a:r>
            <a:endParaRPr lang="zh-CN" altLang="en-US" sz="2000" dirty="0"/>
          </a:p>
          <a:p>
            <a:pPr lvl="1"/>
            <a:r>
              <a:rPr lang="zh-CN" altLang="en-US" sz="2000" dirty="0"/>
              <a:t>若</a:t>
            </a:r>
            <a:r>
              <a:rPr lang="en-US" altLang="zh-CN" sz="2000" dirty="0"/>
              <a:t>2i</a:t>
            </a:r>
            <a:r>
              <a:rPr lang="zh-CN" altLang="en-US" sz="2000" dirty="0"/>
              <a:t>＋</a:t>
            </a:r>
            <a:r>
              <a:rPr lang="en-US" altLang="zh-CN" sz="2000" dirty="0"/>
              <a:t>1≤n</a:t>
            </a:r>
            <a:r>
              <a:rPr lang="zh-CN" altLang="en-US" sz="2000" dirty="0"/>
              <a:t>－</a:t>
            </a:r>
            <a:r>
              <a:rPr lang="en-US" altLang="zh-CN" sz="2000" dirty="0"/>
              <a:t>1</a:t>
            </a:r>
            <a:r>
              <a:rPr lang="zh-CN" altLang="en-US" sz="2000" dirty="0"/>
              <a:t>，则编号为</a:t>
            </a:r>
            <a:r>
              <a:rPr lang="en-US" altLang="zh-CN" sz="2000" dirty="0" err="1"/>
              <a:t>i</a:t>
            </a:r>
            <a:r>
              <a:rPr lang="zh-CN" altLang="en-US" sz="2000" dirty="0"/>
              <a:t>的结点的左孩子结点的编号为</a:t>
            </a:r>
            <a:r>
              <a:rPr lang="en-US" altLang="zh-CN" sz="2000" dirty="0"/>
              <a:t>2i</a:t>
            </a:r>
            <a:r>
              <a:rPr lang="zh-CN" altLang="en-US" sz="2000" dirty="0"/>
              <a:t>＋</a:t>
            </a:r>
            <a:r>
              <a:rPr lang="en-US" altLang="zh-CN" sz="2000" dirty="0"/>
              <a:t>1</a:t>
            </a:r>
            <a:r>
              <a:rPr lang="zh-CN" altLang="en-US" sz="2000" dirty="0"/>
              <a:t>；否则，编号为</a:t>
            </a:r>
            <a:r>
              <a:rPr lang="en-US" altLang="zh-CN" sz="2000" dirty="0" err="1"/>
              <a:t>i</a:t>
            </a:r>
            <a:r>
              <a:rPr lang="zh-CN" altLang="en-US" sz="2000" dirty="0"/>
              <a:t>的结点没有左孩子结点</a:t>
            </a:r>
          </a:p>
          <a:p>
            <a:pPr lvl="1"/>
            <a:r>
              <a:rPr lang="zh-CN" altLang="en-US" sz="2000" dirty="0"/>
              <a:t>若</a:t>
            </a:r>
            <a:r>
              <a:rPr lang="en-US" altLang="zh-CN" sz="2000" dirty="0"/>
              <a:t>2i+2≤n</a:t>
            </a:r>
            <a:r>
              <a:rPr lang="zh-CN" altLang="en-US" sz="2000" dirty="0"/>
              <a:t>－</a:t>
            </a:r>
            <a:r>
              <a:rPr lang="en-US" altLang="zh-CN" sz="2000" dirty="0"/>
              <a:t>1</a:t>
            </a:r>
            <a:r>
              <a:rPr lang="zh-CN" altLang="en-US" sz="2000" dirty="0"/>
              <a:t>，则编号为</a:t>
            </a:r>
            <a:r>
              <a:rPr lang="en-US" altLang="zh-CN" sz="2000" dirty="0" err="1"/>
              <a:t>i</a:t>
            </a:r>
            <a:r>
              <a:rPr lang="zh-CN" altLang="en-US" sz="2000" dirty="0"/>
              <a:t>的结点的右孩子结点的下标为</a:t>
            </a:r>
            <a:r>
              <a:rPr lang="en-US" altLang="zh-CN" sz="2000" dirty="0"/>
              <a:t>2i+2</a:t>
            </a:r>
            <a:r>
              <a:rPr lang="zh-CN" altLang="en-US" sz="2000" dirty="0"/>
              <a:t>；否则，编号为</a:t>
            </a:r>
            <a:r>
              <a:rPr lang="en-US" altLang="zh-CN" sz="2000" dirty="0" err="1"/>
              <a:t>i</a:t>
            </a:r>
            <a:r>
              <a:rPr lang="zh-CN" altLang="en-US" sz="2000" dirty="0"/>
              <a:t>的结点没有右孩子结点</a:t>
            </a:r>
            <a:endParaRPr lang="en-US" altLang="zh-CN" sz="2000" dirty="0"/>
          </a:p>
        </p:txBody>
      </p:sp>
    </p:spTree>
    <p:extLst>
      <p:ext uri="{BB962C8B-B14F-4D97-AF65-F5344CB8AC3E}">
        <p14:creationId xmlns:p14="http://schemas.microsoft.com/office/powerpoint/2010/main" val="42541058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二叉树的性质</a:t>
            </a:r>
          </a:p>
        </p:txBody>
      </p:sp>
      <p:sp>
        <p:nvSpPr>
          <p:cNvPr id="3" name="内容占位符 2"/>
          <p:cNvSpPr>
            <a:spLocks noGrp="1"/>
          </p:cNvSpPr>
          <p:nvPr>
            <p:ph idx="1"/>
          </p:nvPr>
        </p:nvSpPr>
        <p:spPr>
          <a:xfrm>
            <a:off x="452354" y="1341438"/>
            <a:ext cx="8153400" cy="4784725"/>
          </a:xfrm>
        </p:spPr>
        <p:txBody>
          <a:bodyPr/>
          <a:lstStyle/>
          <a:p>
            <a:r>
              <a:rPr lang="zh-CN" altLang="en-US" dirty="0"/>
              <a:t>性质</a:t>
            </a:r>
            <a:r>
              <a:rPr lang="en-US" altLang="zh-CN" b="1" dirty="0"/>
              <a:t>6</a:t>
            </a:r>
            <a:r>
              <a:rPr lang="zh-CN" altLang="en-US" b="1" dirty="0"/>
              <a:t>：</a:t>
            </a:r>
            <a:r>
              <a:rPr lang="en-US" altLang="zh-CN" b="1" dirty="0"/>
              <a:t> </a:t>
            </a:r>
            <a:r>
              <a:rPr lang="zh-CN" altLang="en-US" dirty="0"/>
              <a:t>满二叉树的叶结点的数目比分支结点数目多</a:t>
            </a:r>
            <a:r>
              <a:rPr lang="en-US" altLang="zh-CN" dirty="0"/>
              <a:t>1</a:t>
            </a:r>
            <a:r>
              <a:rPr lang="zh-CN" altLang="en-US" dirty="0"/>
              <a:t>。</a:t>
            </a:r>
          </a:p>
          <a:p>
            <a:endParaRPr lang="en-US" altLang="zh-CN" dirty="0"/>
          </a:p>
          <a:p>
            <a:endParaRPr lang="en-US" altLang="zh-CN" dirty="0"/>
          </a:p>
        </p:txBody>
      </p:sp>
    </p:spTree>
    <p:extLst>
      <p:ext uri="{BB962C8B-B14F-4D97-AF65-F5344CB8AC3E}">
        <p14:creationId xmlns:p14="http://schemas.microsoft.com/office/powerpoint/2010/main" val="33605616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二叉树的性质</a:t>
            </a:r>
          </a:p>
        </p:txBody>
      </p:sp>
      <p:sp>
        <p:nvSpPr>
          <p:cNvPr id="3" name="内容占位符 2"/>
          <p:cNvSpPr>
            <a:spLocks noGrp="1"/>
          </p:cNvSpPr>
          <p:nvPr>
            <p:ph idx="1"/>
          </p:nvPr>
        </p:nvSpPr>
        <p:spPr>
          <a:xfrm>
            <a:off x="452354" y="1341438"/>
            <a:ext cx="8153400" cy="4784725"/>
          </a:xfrm>
        </p:spPr>
        <p:txBody>
          <a:bodyPr/>
          <a:lstStyle/>
          <a:p>
            <a:r>
              <a:rPr lang="zh-CN" altLang="en-US" dirty="0"/>
              <a:t>性质</a:t>
            </a:r>
            <a:r>
              <a:rPr lang="en-US" altLang="zh-CN" b="1" dirty="0"/>
              <a:t>7</a:t>
            </a:r>
            <a:r>
              <a:rPr lang="zh-CN" altLang="en-US" b="1" dirty="0"/>
              <a:t>：</a:t>
            </a:r>
            <a:r>
              <a:rPr lang="zh-CN" altLang="en-US" dirty="0"/>
              <a:t>扩充二叉树中，外部结点的数目比内部结点的数目多</a:t>
            </a:r>
            <a:r>
              <a:rPr lang="en-US" altLang="zh-CN" dirty="0"/>
              <a:t>1</a:t>
            </a:r>
            <a:r>
              <a:rPr lang="zh-CN" altLang="en-US" dirty="0"/>
              <a:t>。</a:t>
            </a:r>
            <a:endParaRPr lang="en-US" altLang="zh-CN" dirty="0"/>
          </a:p>
          <a:p>
            <a:endParaRPr lang="zh-CN" altLang="en-US" dirty="0"/>
          </a:p>
          <a:p>
            <a:endParaRPr lang="en-US" altLang="zh-CN" dirty="0"/>
          </a:p>
        </p:txBody>
      </p:sp>
    </p:spTree>
    <p:extLst>
      <p:ext uri="{BB962C8B-B14F-4D97-AF65-F5344CB8AC3E}">
        <p14:creationId xmlns:p14="http://schemas.microsoft.com/office/powerpoint/2010/main" val="29153347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二叉树的性质</a:t>
            </a:r>
          </a:p>
        </p:txBody>
      </p:sp>
      <p:sp>
        <p:nvSpPr>
          <p:cNvPr id="3" name="内容占位符 2"/>
          <p:cNvSpPr>
            <a:spLocks noGrp="1"/>
          </p:cNvSpPr>
          <p:nvPr>
            <p:ph idx="1"/>
          </p:nvPr>
        </p:nvSpPr>
        <p:spPr>
          <a:xfrm>
            <a:off x="452354" y="1341438"/>
            <a:ext cx="8153400" cy="4784725"/>
          </a:xfrm>
        </p:spPr>
        <p:txBody>
          <a:bodyPr/>
          <a:lstStyle/>
          <a:p>
            <a:r>
              <a:rPr lang="zh-CN" altLang="en-US" dirty="0"/>
              <a:t>性质</a:t>
            </a:r>
            <a:r>
              <a:rPr lang="en-US" altLang="zh-CN" b="1" dirty="0"/>
              <a:t>8</a:t>
            </a:r>
            <a:r>
              <a:rPr lang="zh-CN" altLang="en-US" b="1" dirty="0"/>
              <a:t>：</a:t>
            </a:r>
            <a:r>
              <a:rPr lang="zh-CN" altLang="en-US" dirty="0"/>
              <a:t>对任意扩充二叉树，外部路径长度</a:t>
            </a:r>
            <a:r>
              <a:rPr lang="en-US" altLang="zh-CN" dirty="0"/>
              <a:t>E</a:t>
            </a:r>
            <a:r>
              <a:rPr lang="zh-CN" altLang="en-US" dirty="0"/>
              <a:t>和内部路径长度</a:t>
            </a:r>
            <a:r>
              <a:rPr lang="en-US" altLang="zh-CN" dirty="0"/>
              <a:t>I</a:t>
            </a:r>
            <a:r>
              <a:rPr lang="zh-CN" altLang="en-US" dirty="0"/>
              <a:t>之间满足：</a:t>
            </a:r>
            <a:r>
              <a:rPr lang="en-US" altLang="zh-CN" dirty="0"/>
              <a:t>E = I + 2n</a:t>
            </a:r>
            <a:r>
              <a:rPr lang="zh-CN" altLang="en-US" dirty="0"/>
              <a:t>，其中</a:t>
            </a:r>
            <a:r>
              <a:rPr lang="en-US" altLang="zh-CN" dirty="0"/>
              <a:t>n</a:t>
            </a:r>
            <a:r>
              <a:rPr lang="zh-CN" altLang="en-US" dirty="0"/>
              <a:t>是内部结点个数</a:t>
            </a:r>
          </a:p>
          <a:p>
            <a:endParaRPr lang="en-US" altLang="zh-CN" dirty="0"/>
          </a:p>
        </p:txBody>
      </p:sp>
    </p:spTree>
    <p:extLst>
      <p:ext uri="{BB962C8B-B14F-4D97-AF65-F5344CB8AC3E}">
        <p14:creationId xmlns:p14="http://schemas.microsoft.com/office/powerpoint/2010/main" val="34670768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二叉树：抽象数据类型</a:t>
            </a:r>
          </a:p>
        </p:txBody>
      </p:sp>
      <p:cxnSp>
        <p:nvCxnSpPr>
          <p:cNvPr id="37" name="直接箭头连接符 36"/>
          <p:cNvCxnSpPr>
            <a:stCxn id="42" idx="1"/>
          </p:cNvCxnSpPr>
          <p:nvPr/>
        </p:nvCxnSpPr>
        <p:spPr bwMode="auto">
          <a:xfrm flipH="1">
            <a:off x="3913479" y="1454965"/>
            <a:ext cx="1340082" cy="68532"/>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0" name="组合 39"/>
          <p:cNvGrpSpPr/>
          <p:nvPr/>
        </p:nvGrpSpPr>
        <p:grpSpPr>
          <a:xfrm>
            <a:off x="166132" y="1400191"/>
            <a:ext cx="5365750" cy="3233180"/>
            <a:chOff x="203200" y="1470819"/>
            <a:chExt cx="7120596" cy="4282281"/>
          </a:xfrm>
        </p:grpSpPr>
        <p:sp>
          <p:nvSpPr>
            <p:cNvPr id="4" name="椭圆 3"/>
            <p:cNvSpPr/>
            <p:nvPr/>
          </p:nvSpPr>
          <p:spPr bwMode="auto">
            <a:xfrm>
              <a:off x="4457700" y="1470819"/>
              <a:ext cx="533400" cy="546100"/>
            </a:xfrm>
            <a:prstGeom prst="ellipse">
              <a:avLst/>
            </a:prstGeom>
            <a:solidFill>
              <a:srgbClr val="FFC0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5" name="椭圆 4"/>
            <p:cNvSpPr/>
            <p:nvPr/>
          </p:nvSpPr>
          <p:spPr bwMode="auto">
            <a:xfrm>
              <a:off x="2946400" y="22542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1765300" y="3117850"/>
              <a:ext cx="533400" cy="546100"/>
            </a:xfrm>
            <a:prstGeom prst="ellipse">
              <a:avLst/>
            </a:prstGeom>
            <a:solidFill>
              <a:srgbClr val="FFE697"/>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3817611" y="3124005"/>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977900" y="406400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9" name="椭圆 8"/>
            <p:cNvSpPr/>
            <p:nvPr/>
          </p:nvSpPr>
          <p:spPr bwMode="auto">
            <a:xfrm>
              <a:off x="2378075" y="4064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0" name="椭圆 9"/>
            <p:cNvSpPr/>
            <p:nvPr/>
          </p:nvSpPr>
          <p:spPr bwMode="auto">
            <a:xfrm>
              <a:off x="5911850" y="22542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1" name="椭圆 10"/>
            <p:cNvSpPr/>
            <p:nvPr/>
          </p:nvSpPr>
          <p:spPr bwMode="auto">
            <a:xfrm>
              <a:off x="5035550" y="311785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4191000" y="4064000"/>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742619" y="4064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4" name="椭圆 13"/>
            <p:cNvSpPr/>
            <p:nvPr/>
          </p:nvSpPr>
          <p:spPr bwMode="auto">
            <a:xfrm>
              <a:off x="3457576"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5" name="椭圆 14"/>
            <p:cNvSpPr/>
            <p:nvPr/>
          </p:nvSpPr>
          <p:spPr bwMode="auto">
            <a:xfrm>
              <a:off x="4921250"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6" name="椭圆 15"/>
            <p:cNvSpPr/>
            <p:nvPr/>
          </p:nvSpPr>
          <p:spPr bwMode="auto">
            <a:xfrm>
              <a:off x="203200"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7" name="椭圆 16"/>
            <p:cNvSpPr/>
            <p:nvPr/>
          </p:nvSpPr>
          <p:spPr bwMode="auto">
            <a:xfrm>
              <a:off x="1574800" y="5207000"/>
              <a:ext cx="533400" cy="546100"/>
            </a:xfrm>
            <a:prstGeom prst="ellipse">
              <a:avLst/>
            </a:prstGeom>
            <a:solidFill>
              <a:srgbClr val="00B05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cxnSp>
          <p:nvCxnSpPr>
            <p:cNvPr id="18" name="直接连接符 17"/>
            <p:cNvCxnSpPr>
              <a:stCxn id="4" idx="2"/>
              <a:endCxn id="5" idx="7"/>
            </p:cNvCxnSpPr>
            <p:nvPr/>
          </p:nvCxnSpPr>
          <p:spPr bwMode="auto">
            <a:xfrm flipH="1">
              <a:off x="3401685" y="1743869"/>
              <a:ext cx="1056015" cy="5903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stCxn id="7" idx="0"/>
            </p:cNvCxnSpPr>
            <p:nvPr/>
          </p:nvCxnSpPr>
          <p:spPr bwMode="auto">
            <a:xfrm flipH="1" flipV="1">
              <a:off x="3478449" y="2519920"/>
              <a:ext cx="605862" cy="60408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直接连接符 19"/>
            <p:cNvCxnSpPr>
              <a:stCxn id="15" idx="0"/>
            </p:cNvCxnSpPr>
            <p:nvPr/>
          </p:nvCxnSpPr>
          <p:spPr bwMode="auto">
            <a:xfrm flipH="1" flipV="1">
              <a:off x="4684387" y="4488558"/>
              <a:ext cx="503563" cy="71844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直接连接符 20"/>
            <p:cNvCxnSpPr>
              <a:stCxn id="13" idx="0"/>
            </p:cNvCxnSpPr>
            <p:nvPr/>
          </p:nvCxnSpPr>
          <p:spPr bwMode="auto">
            <a:xfrm flipH="1" flipV="1">
              <a:off x="5553402" y="3522864"/>
              <a:ext cx="455917" cy="5411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直接连接符 21"/>
            <p:cNvCxnSpPr/>
            <p:nvPr/>
          </p:nvCxnSpPr>
          <p:spPr bwMode="auto">
            <a:xfrm flipH="1" flipV="1">
              <a:off x="6386186" y="2703910"/>
              <a:ext cx="624213" cy="41394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直接连接符 22"/>
            <p:cNvCxnSpPr>
              <a:endCxn id="14" idx="0"/>
            </p:cNvCxnSpPr>
            <p:nvPr/>
          </p:nvCxnSpPr>
          <p:spPr bwMode="auto">
            <a:xfrm flipH="1">
              <a:off x="3724276" y="4500562"/>
              <a:ext cx="543883" cy="7064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a:endCxn id="12" idx="0"/>
            </p:cNvCxnSpPr>
            <p:nvPr/>
          </p:nvCxnSpPr>
          <p:spPr bwMode="auto">
            <a:xfrm flipH="1">
              <a:off x="4457700" y="3506286"/>
              <a:ext cx="616431" cy="55771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a:stCxn id="10" idx="3"/>
              <a:endCxn id="11" idx="0"/>
            </p:cNvCxnSpPr>
            <p:nvPr/>
          </p:nvCxnSpPr>
          <p:spPr bwMode="auto">
            <a:xfrm flipH="1">
              <a:off x="5302250" y="2720376"/>
              <a:ext cx="687715" cy="39747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a:stCxn id="17" idx="0"/>
              <a:endCxn id="8" idx="5"/>
            </p:cNvCxnSpPr>
            <p:nvPr/>
          </p:nvCxnSpPr>
          <p:spPr bwMode="auto">
            <a:xfrm flipH="1" flipV="1">
              <a:off x="1433185" y="4530126"/>
              <a:ext cx="408315" cy="67687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stCxn id="9" idx="0"/>
            </p:cNvCxnSpPr>
            <p:nvPr/>
          </p:nvCxnSpPr>
          <p:spPr bwMode="auto">
            <a:xfrm flipH="1" flipV="1">
              <a:off x="2244400" y="3560470"/>
              <a:ext cx="400375" cy="5035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a:endCxn id="16" idx="0"/>
            </p:cNvCxnSpPr>
            <p:nvPr/>
          </p:nvCxnSpPr>
          <p:spPr bwMode="auto">
            <a:xfrm flipH="1">
              <a:off x="469900" y="4523275"/>
              <a:ext cx="602621" cy="68372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直接连接符 28"/>
            <p:cNvCxnSpPr>
              <a:endCxn id="8" idx="0"/>
            </p:cNvCxnSpPr>
            <p:nvPr/>
          </p:nvCxnSpPr>
          <p:spPr bwMode="auto">
            <a:xfrm flipH="1">
              <a:off x="1244600" y="3560470"/>
              <a:ext cx="571502" cy="5035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a:stCxn id="5" idx="2"/>
              <a:endCxn id="6" idx="7"/>
            </p:cNvCxnSpPr>
            <p:nvPr/>
          </p:nvCxnSpPr>
          <p:spPr bwMode="auto">
            <a:xfrm flipH="1">
              <a:off x="2220585" y="2527300"/>
              <a:ext cx="725815" cy="67052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连接符 30"/>
            <p:cNvCxnSpPr>
              <a:stCxn id="10" idx="1"/>
            </p:cNvCxnSpPr>
            <p:nvPr/>
          </p:nvCxnSpPr>
          <p:spPr bwMode="auto">
            <a:xfrm flipH="1" flipV="1">
              <a:off x="4965045" y="1765997"/>
              <a:ext cx="1024920" cy="56822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椭圆 38"/>
            <p:cNvSpPr/>
            <p:nvPr/>
          </p:nvSpPr>
          <p:spPr bwMode="auto">
            <a:xfrm>
              <a:off x="6790396" y="3039891"/>
              <a:ext cx="533400" cy="546100"/>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grpSp>
      <p:sp>
        <p:nvSpPr>
          <p:cNvPr id="42" name="文本框 41"/>
          <p:cNvSpPr txBox="1"/>
          <p:nvPr/>
        </p:nvSpPr>
        <p:spPr>
          <a:xfrm>
            <a:off x="5253561" y="1224132"/>
            <a:ext cx="1354858" cy="461665"/>
          </a:xfrm>
          <a:prstGeom prst="rect">
            <a:avLst/>
          </a:prstGeom>
          <a:noFill/>
        </p:spPr>
        <p:txBody>
          <a:bodyPr wrap="none" rtlCol="0">
            <a:spAutoFit/>
          </a:bodyPr>
          <a:lstStyle/>
          <a:p>
            <a:r>
              <a:rPr lang="en-US" altLang="zh-CN" sz="2400" dirty="0" err="1">
                <a:latin typeface="华文中宋" panose="02010600040101010101" pitchFamily="2" charset="-122"/>
                <a:ea typeface="华文中宋" panose="02010600040101010101" pitchFamily="2" charset="-122"/>
              </a:rPr>
              <a:t>BinTree</a:t>
            </a:r>
            <a:endParaRPr lang="zh-CN" altLang="en-US" sz="2400" dirty="0">
              <a:latin typeface="华文中宋" panose="02010600040101010101" pitchFamily="2" charset="-122"/>
              <a:ea typeface="华文中宋" panose="02010600040101010101" pitchFamily="2" charset="-122"/>
            </a:endParaRPr>
          </a:p>
        </p:txBody>
      </p:sp>
      <p:sp>
        <p:nvSpPr>
          <p:cNvPr id="43" name="文本框 42"/>
          <p:cNvSpPr txBox="1"/>
          <p:nvPr/>
        </p:nvSpPr>
        <p:spPr>
          <a:xfrm>
            <a:off x="6484795" y="1812632"/>
            <a:ext cx="2106667" cy="461665"/>
          </a:xfrm>
          <a:prstGeom prst="rect">
            <a:avLst/>
          </a:prstGeom>
          <a:noFill/>
        </p:spPr>
        <p:txBody>
          <a:bodyPr wrap="none" rtlCol="0">
            <a:spAutoFit/>
          </a:bodyPr>
          <a:lstStyle/>
          <a:p>
            <a:r>
              <a:rPr lang="en-US" altLang="zh-CN" sz="2400" dirty="0" err="1">
                <a:latin typeface="华文中宋" panose="02010600040101010101" pitchFamily="2" charset="-122"/>
                <a:ea typeface="华文中宋" panose="02010600040101010101" pitchFamily="2" charset="-122"/>
              </a:rPr>
              <a:t>BinTreeNode</a:t>
            </a:r>
            <a:endParaRPr lang="zh-CN" altLang="en-US" sz="2400" dirty="0">
              <a:latin typeface="华文中宋" panose="02010600040101010101" pitchFamily="2" charset="-122"/>
              <a:ea typeface="华文中宋" panose="02010600040101010101" pitchFamily="2" charset="-122"/>
            </a:endParaRPr>
          </a:p>
        </p:txBody>
      </p:sp>
      <p:cxnSp>
        <p:nvCxnSpPr>
          <p:cNvPr id="44" name="直接箭头连接符 43"/>
          <p:cNvCxnSpPr>
            <a:stCxn id="43" idx="1"/>
          </p:cNvCxnSpPr>
          <p:nvPr/>
        </p:nvCxnSpPr>
        <p:spPr bwMode="auto">
          <a:xfrm flipH="1">
            <a:off x="5048783" y="2043465"/>
            <a:ext cx="1436012" cy="133835"/>
          </a:xfrm>
          <a:prstGeom prst="straightConnector1">
            <a:avLst/>
          </a:prstGeom>
          <a:solidFill>
            <a:schemeClr val="accent1"/>
          </a:solidFill>
          <a:ln w="38100" cap="flat" cmpd="sng" algn="ctr">
            <a:solidFill>
              <a:srgbClr val="3333CC"/>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文本框 47"/>
          <p:cNvSpPr txBox="1"/>
          <p:nvPr/>
        </p:nvSpPr>
        <p:spPr>
          <a:xfrm>
            <a:off x="4878024" y="4145154"/>
            <a:ext cx="4123245" cy="2308324"/>
          </a:xfrm>
          <a:prstGeom prst="rect">
            <a:avLst/>
          </a:prstGeom>
          <a:solidFill>
            <a:schemeClr val="tx1">
              <a:lumMod val="20000"/>
              <a:lumOff val="80000"/>
            </a:schemeClr>
          </a:solidFill>
        </p:spPr>
        <p:txBody>
          <a:bodyPr wrap="none" rtlCol="0">
            <a:spAutoFit/>
          </a:bodyPr>
          <a:lstStyle/>
          <a:p>
            <a:r>
              <a:rPr lang="en-US" altLang="zh-CN" sz="1600" dirty="0" err="1">
                <a:latin typeface="华文中宋" panose="02010600040101010101" pitchFamily="2" charset="-122"/>
                <a:ea typeface="华文中宋" panose="02010600040101010101" pitchFamily="2" charset="-122"/>
              </a:rPr>
              <a:t>Struct</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TreeNode</a:t>
            </a:r>
            <a:r>
              <a:rPr lang="en-US" altLang="zh-CN" sz="1600" dirty="0">
                <a:latin typeface="华文中宋" panose="02010600040101010101" pitchFamily="2" charset="-122"/>
                <a:ea typeface="华文中宋" panose="02010600040101010101" pitchFamily="2" charset="-122"/>
              </a:rPr>
              <a:t>;</a:t>
            </a:r>
          </a:p>
          <a:p>
            <a:r>
              <a:rPr lang="en-US" altLang="zh-CN" sz="1600" dirty="0" err="1">
                <a:latin typeface="华文中宋" panose="02010600040101010101" pitchFamily="2" charset="-122"/>
                <a:ea typeface="华文中宋" panose="02010600040101010101" pitchFamily="2" charset="-122"/>
              </a:rPr>
              <a:t>Typedef</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struct</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TreeNode</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BinTree</a:t>
            </a:r>
            <a:r>
              <a:rPr lang="en-US" altLang="zh-CN" sz="1600" dirty="0">
                <a:latin typeface="华文中宋" panose="02010600040101010101" pitchFamily="2" charset="-122"/>
                <a:ea typeface="华文中宋" panose="02010600040101010101" pitchFamily="2" charset="-122"/>
              </a:rPr>
              <a:t>;</a:t>
            </a:r>
          </a:p>
          <a:p>
            <a:r>
              <a:rPr lang="en-US" altLang="zh-CN" sz="1600" dirty="0" err="1">
                <a:latin typeface="华文中宋" panose="02010600040101010101" pitchFamily="2" charset="-122"/>
                <a:ea typeface="华文中宋" panose="02010600040101010101" pitchFamily="2" charset="-122"/>
              </a:rPr>
              <a:t>Typedef</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struct</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TreeNode</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BinTreeNode</a:t>
            </a:r>
            <a:r>
              <a:rPr lang="en-US" altLang="zh-CN" sz="1600" dirty="0">
                <a:latin typeface="华文中宋" panose="02010600040101010101" pitchFamily="2" charset="-122"/>
                <a:ea typeface="华文中宋" panose="02010600040101010101" pitchFamily="2" charset="-122"/>
              </a:rPr>
              <a:t>;</a:t>
            </a:r>
          </a:p>
          <a:p>
            <a:r>
              <a:rPr lang="en-US" altLang="zh-CN" sz="1600" dirty="0" err="1">
                <a:latin typeface="华文中宋" panose="02010600040101010101" pitchFamily="2" charset="-122"/>
                <a:ea typeface="华文中宋" panose="02010600040101010101" pitchFamily="2" charset="-122"/>
              </a:rPr>
              <a:t>Struct</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TreeNode</a:t>
            </a:r>
            <a:endParaRPr lang="en-US" altLang="zh-CN" sz="1600" dirty="0">
              <a:latin typeface="华文中宋" panose="02010600040101010101" pitchFamily="2" charset="-122"/>
              <a:ea typeface="华文中宋" panose="02010600040101010101" pitchFamily="2" charset="-122"/>
            </a:endParaRPr>
          </a:p>
          <a:p>
            <a:r>
              <a:rPr lang="en-US" altLang="zh-CN" sz="1600" dirty="0">
                <a:latin typeface="华文中宋" panose="02010600040101010101" pitchFamily="2" charset="-122"/>
                <a:ea typeface="华文中宋" panose="02010600040101010101" pitchFamily="2" charset="-122"/>
              </a:rPr>
              <a:t>{</a:t>
            </a:r>
          </a:p>
          <a:p>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DataType</a:t>
            </a:r>
            <a:r>
              <a:rPr lang="en-US" altLang="zh-CN" sz="1600" dirty="0">
                <a:latin typeface="华文中宋" panose="02010600040101010101" pitchFamily="2" charset="-122"/>
                <a:ea typeface="华文中宋" panose="02010600040101010101" pitchFamily="2" charset="-122"/>
              </a:rPr>
              <a:t> info;</a:t>
            </a:r>
          </a:p>
          <a:p>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BinTreeNode</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lchild</a:t>
            </a:r>
            <a:r>
              <a:rPr lang="en-US" altLang="zh-CN" sz="1600" dirty="0">
                <a:latin typeface="华文中宋" panose="02010600040101010101" pitchFamily="2" charset="-122"/>
                <a:ea typeface="华文中宋" panose="02010600040101010101" pitchFamily="2" charset="-122"/>
              </a:rPr>
              <a:t>;</a:t>
            </a:r>
          </a:p>
          <a:p>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BinTreeNode</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rchild</a:t>
            </a:r>
            <a:r>
              <a:rPr lang="en-US" altLang="zh-CN" sz="1600" dirty="0">
                <a:latin typeface="华文中宋" panose="02010600040101010101" pitchFamily="2" charset="-122"/>
                <a:ea typeface="华文中宋" panose="02010600040101010101" pitchFamily="2" charset="-122"/>
              </a:rPr>
              <a:t>;</a:t>
            </a:r>
          </a:p>
          <a:p>
            <a:r>
              <a:rPr lang="en-US" altLang="zh-CN" sz="1600" dirty="0">
                <a:latin typeface="华文中宋" panose="02010600040101010101" pitchFamily="2" charset="-122"/>
                <a:ea typeface="华文中宋" panose="02010600040101010101" pitchFamily="2" charset="-122"/>
              </a:rPr>
              <a:t>};</a:t>
            </a:r>
            <a:endParaRPr lang="zh-CN" altLang="en-US" sz="16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9187639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二叉树：抽象数据类型</a:t>
            </a:r>
          </a:p>
        </p:txBody>
      </p:sp>
      <p:sp>
        <p:nvSpPr>
          <p:cNvPr id="3" name="内容占位符 2"/>
          <p:cNvSpPr>
            <a:spLocks noGrp="1"/>
          </p:cNvSpPr>
          <p:nvPr>
            <p:ph idx="1"/>
          </p:nvPr>
        </p:nvSpPr>
        <p:spPr>
          <a:xfrm>
            <a:off x="290286" y="1341438"/>
            <a:ext cx="8737600" cy="4507819"/>
          </a:xfrm>
        </p:spPr>
        <p:txBody>
          <a:bodyPr/>
          <a:lstStyle/>
          <a:p>
            <a:pPr marL="0" indent="0">
              <a:buNone/>
            </a:pPr>
            <a:r>
              <a:rPr lang="en-US" altLang="zh-CN" sz="2000" dirty="0"/>
              <a:t>ADT </a:t>
            </a:r>
            <a:r>
              <a:rPr lang="en-US" altLang="zh-CN" sz="2000" b="1" dirty="0" err="1">
                <a:solidFill>
                  <a:srgbClr val="3333CC"/>
                </a:solidFill>
              </a:rPr>
              <a:t>BinTree</a:t>
            </a:r>
            <a:r>
              <a:rPr lang="en-US" altLang="zh-CN" sz="2000" dirty="0"/>
              <a:t> is</a:t>
            </a:r>
          </a:p>
          <a:p>
            <a:pPr marL="0" indent="0">
              <a:buNone/>
            </a:pPr>
            <a:r>
              <a:rPr lang="en-US" altLang="zh-CN" sz="2000" b="1" dirty="0"/>
              <a:t>operations</a:t>
            </a:r>
          </a:p>
          <a:p>
            <a:pPr marL="0" indent="0">
              <a:buNone/>
            </a:pPr>
            <a:r>
              <a:rPr lang="en-US" altLang="zh-CN" sz="2000" dirty="0"/>
              <a:t>   </a:t>
            </a:r>
            <a:r>
              <a:rPr lang="en-US" altLang="zh-CN" sz="2000" dirty="0" err="1"/>
              <a:t>BinTree</a:t>
            </a:r>
            <a:r>
              <a:rPr lang="en-US" altLang="zh-CN" sz="2000" dirty="0"/>
              <a:t> </a:t>
            </a:r>
            <a:r>
              <a:rPr lang="en-US" altLang="zh-CN" sz="2000" dirty="0" err="1"/>
              <a:t>createEmptyBinTree</a:t>
            </a:r>
            <a:r>
              <a:rPr lang="en-US" altLang="zh-CN" sz="2000" dirty="0"/>
              <a:t> (void)</a:t>
            </a:r>
          </a:p>
          <a:p>
            <a:pPr marL="0" indent="0">
              <a:buNone/>
            </a:pPr>
            <a:r>
              <a:rPr lang="en-US" altLang="zh-CN" sz="2000" dirty="0"/>
              <a:t>   </a:t>
            </a:r>
            <a:r>
              <a:rPr lang="en-US" altLang="zh-CN" sz="2000" dirty="0" err="1"/>
              <a:t>int</a:t>
            </a:r>
            <a:r>
              <a:rPr lang="en-US" altLang="zh-CN" sz="2000" dirty="0"/>
              <a:t> </a:t>
            </a:r>
            <a:r>
              <a:rPr lang="en-US" altLang="zh-CN" sz="2000" dirty="0" err="1"/>
              <a:t>isNull</a:t>
            </a:r>
            <a:r>
              <a:rPr lang="en-US" altLang="zh-CN" sz="2000" dirty="0"/>
              <a:t> ( </a:t>
            </a:r>
            <a:r>
              <a:rPr lang="en-US" altLang="zh-CN" sz="2000" dirty="0" err="1"/>
              <a:t>BinTree</a:t>
            </a:r>
            <a:r>
              <a:rPr lang="en-US" altLang="zh-CN" sz="2000" dirty="0"/>
              <a:t> t )</a:t>
            </a:r>
          </a:p>
          <a:p>
            <a:pPr marL="0" indent="0">
              <a:buNone/>
            </a:pPr>
            <a:r>
              <a:rPr lang="en-US" altLang="zh-CN" sz="2000" dirty="0"/>
              <a:t>   </a:t>
            </a:r>
            <a:r>
              <a:rPr lang="en-US" altLang="zh-CN" sz="2000" dirty="0" err="1"/>
              <a:t>BinTreeNode</a:t>
            </a:r>
            <a:r>
              <a:rPr lang="en-US" altLang="zh-CN" sz="2000" dirty="0"/>
              <a:t> root ( </a:t>
            </a:r>
            <a:r>
              <a:rPr lang="en-US" altLang="zh-CN" sz="2000" dirty="0" err="1"/>
              <a:t>BinTree</a:t>
            </a:r>
            <a:r>
              <a:rPr lang="en-US" altLang="zh-CN" sz="2000" dirty="0"/>
              <a:t> t )</a:t>
            </a:r>
          </a:p>
          <a:p>
            <a:pPr marL="0" indent="0">
              <a:buNone/>
            </a:pPr>
            <a:r>
              <a:rPr lang="nl-NL" altLang="zh-CN" sz="2000" dirty="0"/>
              <a:t>   BinTreeNode parent (BinTree t , BinTreeNode p )</a:t>
            </a:r>
          </a:p>
          <a:p>
            <a:pPr marL="0" indent="0">
              <a:buNone/>
            </a:pPr>
            <a:r>
              <a:rPr lang="en-US" altLang="zh-CN" sz="2000" dirty="0"/>
              <a:t>   </a:t>
            </a:r>
            <a:r>
              <a:rPr lang="en-US" altLang="zh-CN" sz="2000" dirty="0" err="1"/>
              <a:t>BinTree</a:t>
            </a:r>
            <a:r>
              <a:rPr lang="en-US" altLang="zh-CN" sz="2000" dirty="0"/>
              <a:t> </a:t>
            </a:r>
            <a:r>
              <a:rPr lang="en-US" altLang="zh-CN" sz="2000" dirty="0" err="1"/>
              <a:t>leftChild</a:t>
            </a:r>
            <a:r>
              <a:rPr lang="en-US" altLang="zh-CN" sz="2000" dirty="0"/>
              <a:t> ( </a:t>
            </a:r>
            <a:r>
              <a:rPr lang="en-US" altLang="zh-CN" sz="2000" dirty="0" err="1"/>
              <a:t>BinTree</a:t>
            </a:r>
            <a:r>
              <a:rPr lang="en-US" altLang="zh-CN" sz="2000" dirty="0"/>
              <a:t> t , </a:t>
            </a:r>
            <a:r>
              <a:rPr lang="en-US" altLang="zh-CN" sz="2000" dirty="0" err="1"/>
              <a:t>BinTreeNode</a:t>
            </a:r>
            <a:r>
              <a:rPr lang="en-US" altLang="zh-CN" sz="2000" dirty="0"/>
              <a:t> p )</a:t>
            </a:r>
          </a:p>
          <a:p>
            <a:pPr marL="0" indent="0">
              <a:buNone/>
            </a:pPr>
            <a:r>
              <a:rPr lang="en-US" altLang="zh-CN" sz="2000" dirty="0"/>
              <a:t>   </a:t>
            </a:r>
            <a:r>
              <a:rPr lang="en-US" altLang="zh-CN" sz="2000" dirty="0" err="1"/>
              <a:t>BinTree</a:t>
            </a:r>
            <a:r>
              <a:rPr lang="en-US" altLang="zh-CN" sz="2000" dirty="0"/>
              <a:t> </a:t>
            </a:r>
            <a:r>
              <a:rPr lang="en-US" altLang="zh-CN" sz="2000" dirty="0" err="1"/>
              <a:t>rightChild</a:t>
            </a:r>
            <a:r>
              <a:rPr lang="en-US" altLang="zh-CN" sz="2000" dirty="0"/>
              <a:t> ( </a:t>
            </a:r>
            <a:r>
              <a:rPr lang="en-US" altLang="zh-CN" sz="2000" dirty="0" err="1"/>
              <a:t>BinTree</a:t>
            </a:r>
            <a:r>
              <a:rPr lang="en-US" altLang="zh-CN" sz="2000" dirty="0"/>
              <a:t> t , </a:t>
            </a:r>
            <a:r>
              <a:rPr lang="en-US" altLang="zh-CN" sz="2000" dirty="0" err="1"/>
              <a:t>BinTreeNode</a:t>
            </a:r>
            <a:r>
              <a:rPr lang="en-US" altLang="zh-CN" sz="2000" dirty="0"/>
              <a:t> p)</a:t>
            </a:r>
          </a:p>
          <a:p>
            <a:pPr marL="0" indent="0">
              <a:buNone/>
            </a:pPr>
            <a:r>
              <a:rPr lang="en-US" altLang="zh-CN" sz="2000" dirty="0"/>
              <a:t>end ADT </a:t>
            </a:r>
            <a:r>
              <a:rPr lang="en-US" altLang="zh-CN" sz="2000" dirty="0" err="1">
                <a:solidFill>
                  <a:srgbClr val="3333CC"/>
                </a:solidFill>
              </a:rPr>
              <a:t>BinTree</a:t>
            </a:r>
            <a:r>
              <a:rPr lang="en-US" altLang="zh-CN" sz="2000" dirty="0"/>
              <a:t> </a:t>
            </a:r>
          </a:p>
        </p:txBody>
      </p:sp>
    </p:spTree>
    <p:extLst>
      <p:ext uri="{BB962C8B-B14F-4D97-AF65-F5344CB8AC3E}">
        <p14:creationId xmlns:p14="http://schemas.microsoft.com/office/powerpoint/2010/main" val="1223268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599" y="228600"/>
            <a:ext cx="8389257" cy="712788"/>
          </a:xfrm>
        </p:spPr>
        <p:txBody>
          <a:bodyPr/>
          <a:lstStyle/>
          <a:p>
            <a:r>
              <a:rPr lang="zh-CN" altLang="en-US" dirty="0"/>
              <a:t>问题</a:t>
            </a:r>
            <a:r>
              <a:rPr lang="en-US" altLang="zh-CN" dirty="0"/>
              <a:t>1</a:t>
            </a:r>
            <a:r>
              <a:rPr lang="zh-CN" altLang="en-US" dirty="0"/>
              <a:t>：如何表达一个公司的架构</a:t>
            </a:r>
          </a:p>
        </p:txBody>
      </p:sp>
      <p:pic>
        <p:nvPicPr>
          <p:cNvPr id="8" name="图片 7">
            <a:extLst>
              <a:ext uri="{FF2B5EF4-FFF2-40B4-BE49-F238E27FC236}">
                <a16:creationId xmlns:a16="http://schemas.microsoft.com/office/drawing/2014/main" id="{70D5B614-953B-6083-7375-1C3C94BEFC7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29014" y="1451339"/>
            <a:ext cx="4861379" cy="4188265"/>
          </a:xfrm>
          <a:prstGeom prst="rect">
            <a:avLst/>
          </a:prstGeom>
        </p:spPr>
      </p:pic>
    </p:spTree>
    <p:extLst>
      <p:ext uri="{BB962C8B-B14F-4D97-AF65-F5344CB8AC3E}">
        <p14:creationId xmlns:p14="http://schemas.microsoft.com/office/powerpoint/2010/main" val="4135775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二叉树的顺序存储</a:t>
            </a:r>
          </a:p>
        </p:txBody>
      </p:sp>
      <p:sp>
        <p:nvSpPr>
          <p:cNvPr id="3" name="内容占位符 2"/>
          <p:cNvSpPr>
            <a:spLocks noGrp="1"/>
          </p:cNvSpPr>
          <p:nvPr>
            <p:ph idx="1"/>
          </p:nvPr>
        </p:nvSpPr>
        <p:spPr>
          <a:xfrm>
            <a:off x="452354" y="1341438"/>
            <a:ext cx="8153400" cy="4784725"/>
          </a:xfrm>
        </p:spPr>
        <p:txBody>
          <a:bodyPr/>
          <a:lstStyle/>
          <a:p>
            <a:r>
              <a:rPr lang="zh-CN" altLang="en-US" dirty="0"/>
              <a:t>采用一组连续的存储单元来存放二叉树中的结点</a:t>
            </a:r>
            <a:endParaRPr lang="en-US" altLang="zh-CN" dirty="0"/>
          </a:p>
          <a:p>
            <a:pPr lvl="1"/>
            <a:r>
              <a:rPr lang="zh-CN" altLang="en-US" dirty="0"/>
              <a:t>对于完全二叉树，按照从上（根结点）到下（叶结点）和从左到右的顺序，对二叉树中的所有结点从</a:t>
            </a:r>
            <a:r>
              <a:rPr lang="en-US" altLang="zh-CN" dirty="0"/>
              <a:t>0</a:t>
            </a:r>
            <a:r>
              <a:rPr lang="zh-CN" altLang="en-US" dirty="0"/>
              <a:t>到</a:t>
            </a:r>
            <a:r>
              <a:rPr lang="en-US" altLang="zh-CN" dirty="0"/>
              <a:t>n-1</a:t>
            </a:r>
            <a:r>
              <a:rPr lang="zh-CN" altLang="en-US" dirty="0"/>
              <a:t>编号，按照编号存放到一维数组中</a:t>
            </a:r>
            <a:endParaRPr lang="en-US" altLang="zh-CN" dirty="0"/>
          </a:p>
          <a:p>
            <a:pPr lvl="1"/>
            <a:r>
              <a:rPr lang="zh-CN" altLang="en-US" dirty="0"/>
              <a:t>基于完全二叉树的性质：通过数组元素的下标关系，就可以确定二叉树中结点之间的逻辑关系</a:t>
            </a:r>
          </a:p>
        </p:txBody>
      </p:sp>
    </p:spTree>
    <p:extLst>
      <p:ext uri="{BB962C8B-B14F-4D97-AF65-F5344CB8AC3E}">
        <p14:creationId xmlns:p14="http://schemas.microsoft.com/office/powerpoint/2010/main" val="30339574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二叉树的顺序存储表示</a:t>
            </a:r>
          </a:p>
        </p:txBody>
      </p:sp>
      <p:sp>
        <p:nvSpPr>
          <p:cNvPr id="3" name="内容占位符 2"/>
          <p:cNvSpPr>
            <a:spLocks noGrp="1"/>
          </p:cNvSpPr>
          <p:nvPr>
            <p:ph idx="1"/>
          </p:nvPr>
        </p:nvSpPr>
        <p:spPr>
          <a:xfrm>
            <a:off x="452354" y="1341438"/>
            <a:ext cx="8153400" cy="568469"/>
          </a:xfrm>
        </p:spPr>
        <p:txBody>
          <a:bodyPr/>
          <a:lstStyle/>
          <a:p>
            <a:r>
              <a:rPr lang="zh-CN" altLang="en-US" dirty="0"/>
              <a:t>二叉树的顺序存储表示</a:t>
            </a:r>
            <a:endParaRPr lang="en-US" altLang="zh-CN" dirty="0"/>
          </a:p>
        </p:txBody>
      </p:sp>
      <p:sp>
        <p:nvSpPr>
          <p:cNvPr id="5" name="椭圆 4"/>
          <p:cNvSpPr/>
          <p:nvPr/>
        </p:nvSpPr>
        <p:spPr bwMode="auto">
          <a:xfrm>
            <a:off x="4023679" y="2246105"/>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2276469" y="2948111"/>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439537" y="4704574"/>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5765181" y="294811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p:nvPr/>
        </p:nvCxnSpPr>
        <p:spPr bwMode="auto">
          <a:xfrm flipH="1">
            <a:off x="2576595" y="2474099"/>
            <a:ext cx="1462582" cy="49178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stCxn id="16" idx="3"/>
            <a:endCxn id="7" idx="0"/>
          </p:cNvCxnSpPr>
          <p:nvPr/>
        </p:nvCxnSpPr>
        <p:spPr bwMode="auto">
          <a:xfrm flipH="1">
            <a:off x="644773" y="4153922"/>
            <a:ext cx="469229" cy="55065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a:endCxn id="5" idx="6"/>
          </p:cNvCxnSpPr>
          <p:nvPr/>
        </p:nvCxnSpPr>
        <p:spPr bwMode="auto">
          <a:xfrm flipH="1" flipV="1">
            <a:off x="4430600" y="2474099"/>
            <a:ext cx="1538042" cy="47401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4724961" y="376471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6730884" y="376471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G</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stCxn id="13" idx="0"/>
            <a:endCxn id="8" idx="5"/>
          </p:cNvCxnSpPr>
          <p:nvPr/>
        </p:nvCxnSpPr>
        <p:spPr bwMode="auto">
          <a:xfrm flipH="1" flipV="1">
            <a:off x="6112510" y="3337321"/>
            <a:ext cx="821835" cy="42739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a:endCxn id="12" idx="0"/>
          </p:cNvCxnSpPr>
          <p:nvPr/>
        </p:nvCxnSpPr>
        <p:spPr bwMode="auto">
          <a:xfrm flipH="1">
            <a:off x="4928422" y="3337321"/>
            <a:ext cx="896351" cy="42739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1053890" y="3764712"/>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stCxn id="6" idx="3"/>
            <a:endCxn id="16" idx="0"/>
          </p:cNvCxnSpPr>
          <p:nvPr/>
        </p:nvCxnSpPr>
        <p:spPr bwMode="auto">
          <a:xfrm flipH="1">
            <a:off x="1259126" y="3337321"/>
            <a:ext cx="1077455" cy="42739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1629745" y="4704574"/>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a:endCxn id="18" idx="0"/>
          </p:cNvCxnSpPr>
          <p:nvPr/>
        </p:nvCxnSpPr>
        <p:spPr bwMode="auto">
          <a:xfrm>
            <a:off x="1457325" y="4091553"/>
            <a:ext cx="377656" cy="61302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2706668" y="4724179"/>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J</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25" idx="3"/>
            <a:endCxn id="20" idx="0"/>
          </p:cNvCxnSpPr>
          <p:nvPr/>
        </p:nvCxnSpPr>
        <p:spPr bwMode="auto">
          <a:xfrm flipH="1">
            <a:off x="2911904" y="4153922"/>
            <a:ext cx="540354" cy="57025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椭圆 24"/>
          <p:cNvSpPr/>
          <p:nvPr/>
        </p:nvSpPr>
        <p:spPr bwMode="auto">
          <a:xfrm>
            <a:off x="3392146" y="3764712"/>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a:stCxn id="25" idx="0"/>
            <a:endCxn id="6" idx="5"/>
          </p:cNvCxnSpPr>
          <p:nvPr/>
        </p:nvCxnSpPr>
        <p:spPr bwMode="auto">
          <a:xfrm flipH="1" flipV="1">
            <a:off x="2626829" y="3337321"/>
            <a:ext cx="970553" cy="42739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5" name="文本框 64"/>
          <p:cNvSpPr txBox="1"/>
          <p:nvPr/>
        </p:nvSpPr>
        <p:spPr>
          <a:xfrm>
            <a:off x="7511510" y="1507699"/>
            <a:ext cx="1467068"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结点的层数</a:t>
            </a:r>
          </a:p>
        </p:txBody>
      </p:sp>
      <p:sp>
        <p:nvSpPr>
          <p:cNvPr id="66" name="文本框 65"/>
          <p:cNvSpPr txBox="1"/>
          <p:nvPr/>
        </p:nvSpPr>
        <p:spPr>
          <a:xfrm>
            <a:off x="8207899" y="2147264"/>
            <a:ext cx="59984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0</a:t>
            </a:r>
            <a:r>
              <a:rPr lang="zh-CN" altLang="en-US" sz="2000" dirty="0">
                <a:latin typeface="华文中宋" panose="02010600040101010101" pitchFamily="2" charset="-122"/>
                <a:ea typeface="华文中宋" panose="02010600040101010101" pitchFamily="2" charset="-122"/>
              </a:rPr>
              <a:t>层</a:t>
            </a:r>
          </a:p>
        </p:txBody>
      </p:sp>
      <p:sp>
        <p:nvSpPr>
          <p:cNvPr id="67" name="文本框 66"/>
          <p:cNvSpPr txBox="1"/>
          <p:nvPr/>
        </p:nvSpPr>
        <p:spPr>
          <a:xfrm>
            <a:off x="8163156" y="2921896"/>
            <a:ext cx="59984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层</a:t>
            </a:r>
          </a:p>
        </p:txBody>
      </p:sp>
      <p:sp>
        <p:nvSpPr>
          <p:cNvPr id="68" name="文本框 67"/>
          <p:cNvSpPr txBox="1"/>
          <p:nvPr/>
        </p:nvSpPr>
        <p:spPr>
          <a:xfrm>
            <a:off x="8207899" y="3820590"/>
            <a:ext cx="59984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2</a:t>
            </a:r>
            <a:r>
              <a:rPr lang="zh-CN" altLang="en-US" sz="2000" dirty="0">
                <a:latin typeface="华文中宋" panose="02010600040101010101" pitchFamily="2" charset="-122"/>
                <a:ea typeface="华文中宋" panose="02010600040101010101" pitchFamily="2" charset="-122"/>
              </a:rPr>
              <a:t>层</a:t>
            </a:r>
          </a:p>
        </p:txBody>
      </p:sp>
      <p:sp>
        <p:nvSpPr>
          <p:cNvPr id="69" name="文本框 68"/>
          <p:cNvSpPr txBox="1"/>
          <p:nvPr/>
        </p:nvSpPr>
        <p:spPr>
          <a:xfrm>
            <a:off x="8161096" y="4780057"/>
            <a:ext cx="59984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3</a:t>
            </a:r>
            <a:r>
              <a:rPr lang="zh-CN" altLang="en-US" sz="2000" dirty="0">
                <a:latin typeface="华文中宋" panose="02010600040101010101" pitchFamily="2" charset="-122"/>
                <a:ea typeface="华文中宋" panose="02010600040101010101" pitchFamily="2" charset="-122"/>
              </a:rPr>
              <a:t>层</a:t>
            </a:r>
          </a:p>
        </p:txBody>
      </p:sp>
      <p:cxnSp>
        <p:nvCxnSpPr>
          <p:cNvPr id="71" name="直接连接符 70"/>
          <p:cNvCxnSpPr/>
          <p:nvPr/>
        </p:nvCxnSpPr>
        <p:spPr bwMode="auto">
          <a:xfrm flipH="1">
            <a:off x="4724961" y="2394390"/>
            <a:ext cx="3186359" cy="0"/>
          </a:xfrm>
          <a:prstGeom prst="line">
            <a:avLst/>
          </a:prstGeom>
          <a:solidFill>
            <a:schemeClr val="accent1"/>
          </a:solidFill>
          <a:ln w="57150" cap="flat" cmpd="sng" algn="ctr">
            <a:solidFill>
              <a:srgbClr val="3333CC"/>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 name="直接连接符 71"/>
          <p:cNvCxnSpPr/>
          <p:nvPr/>
        </p:nvCxnSpPr>
        <p:spPr bwMode="auto">
          <a:xfrm flipH="1">
            <a:off x="6259207" y="3158887"/>
            <a:ext cx="1716355" cy="0"/>
          </a:xfrm>
          <a:prstGeom prst="line">
            <a:avLst/>
          </a:prstGeom>
          <a:solidFill>
            <a:schemeClr val="accent1"/>
          </a:solidFill>
          <a:ln w="57150" cap="flat" cmpd="sng" algn="ctr">
            <a:solidFill>
              <a:srgbClr val="3333CC"/>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3" name="直接连接符 72"/>
          <p:cNvCxnSpPr/>
          <p:nvPr/>
        </p:nvCxnSpPr>
        <p:spPr bwMode="auto">
          <a:xfrm flipH="1">
            <a:off x="7222063" y="3969900"/>
            <a:ext cx="753499" cy="0"/>
          </a:xfrm>
          <a:prstGeom prst="line">
            <a:avLst/>
          </a:prstGeom>
          <a:solidFill>
            <a:schemeClr val="accent1"/>
          </a:solidFill>
          <a:ln w="57150" cap="flat" cmpd="sng" algn="ctr">
            <a:solidFill>
              <a:srgbClr val="3333CC"/>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直接连接符 73"/>
          <p:cNvCxnSpPr/>
          <p:nvPr/>
        </p:nvCxnSpPr>
        <p:spPr bwMode="auto">
          <a:xfrm flipH="1">
            <a:off x="3597382" y="5000481"/>
            <a:ext cx="4526260" cy="0"/>
          </a:xfrm>
          <a:prstGeom prst="line">
            <a:avLst/>
          </a:prstGeom>
          <a:solidFill>
            <a:schemeClr val="accent1"/>
          </a:solidFill>
          <a:ln w="57150" cap="flat" cmpd="sng" algn="ctr">
            <a:solidFill>
              <a:srgbClr val="3333CC"/>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0" name="文本框 79"/>
          <p:cNvSpPr txBox="1"/>
          <p:nvPr/>
        </p:nvSpPr>
        <p:spPr>
          <a:xfrm>
            <a:off x="3630936" y="1991948"/>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0</a:t>
            </a:r>
            <a:endParaRPr lang="zh-CN" altLang="en-US" dirty="0"/>
          </a:p>
        </p:txBody>
      </p:sp>
      <p:sp>
        <p:nvSpPr>
          <p:cNvPr id="81" name="文本框 80"/>
          <p:cNvSpPr txBox="1"/>
          <p:nvPr/>
        </p:nvSpPr>
        <p:spPr>
          <a:xfrm>
            <a:off x="2343577" y="4763409"/>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9</a:t>
            </a:r>
            <a:endParaRPr lang="zh-CN" altLang="en-US" dirty="0"/>
          </a:p>
        </p:txBody>
      </p:sp>
      <p:sp>
        <p:nvSpPr>
          <p:cNvPr id="82" name="文本框 81"/>
          <p:cNvSpPr txBox="1"/>
          <p:nvPr/>
        </p:nvSpPr>
        <p:spPr>
          <a:xfrm>
            <a:off x="1267038" y="4752118"/>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8</a:t>
            </a:r>
            <a:endParaRPr lang="zh-CN" altLang="en-US" dirty="0"/>
          </a:p>
        </p:txBody>
      </p:sp>
      <p:sp>
        <p:nvSpPr>
          <p:cNvPr id="83" name="文本框 82"/>
          <p:cNvSpPr txBox="1"/>
          <p:nvPr/>
        </p:nvSpPr>
        <p:spPr>
          <a:xfrm>
            <a:off x="71215" y="4724179"/>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7</a:t>
            </a:r>
            <a:endParaRPr lang="zh-CN" altLang="en-US" dirty="0"/>
          </a:p>
        </p:txBody>
      </p:sp>
      <p:sp>
        <p:nvSpPr>
          <p:cNvPr id="84" name="文本框 83"/>
          <p:cNvSpPr txBox="1"/>
          <p:nvPr/>
        </p:nvSpPr>
        <p:spPr>
          <a:xfrm>
            <a:off x="6345391" y="3820590"/>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6</a:t>
            </a:r>
            <a:endParaRPr lang="zh-CN" altLang="en-US" dirty="0"/>
          </a:p>
        </p:txBody>
      </p:sp>
      <p:sp>
        <p:nvSpPr>
          <p:cNvPr id="85" name="文本框 84"/>
          <p:cNvSpPr txBox="1"/>
          <p:nvPr/>
        </p:nvSpPr>
        <p:spPr>
          <a:xfrm>
            <a:off x="4348043" y="3792651"/>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5</a:t>
            </a:r>
            <a:endParaRPr lang="zh-CN" altLang="en-US" dirty="0"/>
          </a:p>
        </p:txBody>
      </p:sp>
      <p:sp>
        <p:nvSpPr>
          <p:cNvPr id="86" name="文本框 85"/>
          <p:cNvSpPr txBox="1"/>
          <p:nvPr/>
        </p:nvSpPr>
        <p:spPr>
          <a:xfrm>
            <a:off x="5378265" y="2906348"/>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2</a:t>
            </a:r>
            <a:endParaRPr lang="zh-CN" altLang="en-US" dirty="0"/>
          </a:p>
        </p:txBody>
      </p:sp>
      <p:sp>
        <p:nvSpPr>
          <p:cNvPr id="87" name="文本框 86"/>
          <p:cNvSpPr txBox="1"/>
          <p:nvPr/>
        </p:nvSpPr>
        <p:spPr>
          <a:xfrm>
            <a:off x="2963081" y="3775137"/>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4</a:t>
            </a:r>
            <a:endParaRPr lang="zh-CN" altLang="en-US" dirty="0"/>
          </a:p>
        </p:txBody>
      </p:sp>
      <p:sp>
        <p:nvSpPr>
          <p:cNvPr id="88" name="文本框 87"/>
          <p:cNvSpPr txBox="1"/>
          <p:nvPr/>
        </p:nvSpPr>
        <p:spPr>
          <a:xfrm>
            <a:off x="591960" y="3769845"/>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3</a:t>
            </a:r>
            <a:endParaRPr lang="zh-CN" altLang="en-US" dirty="0"/>
          </a:p>
        </p:txBody>
      </p:sp>
      <p:sp>
        <p:nvSpPr>
          <p:cNvPr id="89" name="文本框 88"/>
          <p:cNvSpPr txBox="1"/>
          <p:nvPr/>
        </p:nvSpPr>
        <p:spPr>
          <a:xfrm>
            <a:off x="1856905" y="2881333"/>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1</a:t>
            </a:r>
            <a:endParaRPr lang="zh-CN" altLang="en-US" dirty="0"/>
          </a:p>
        </p:txBody>
      </p:sp>
      <p:sp>
        <p:nvSpPr>
          <p:cNvPr id="91" name="矩形 90"/>
          <p:cNvSpPr/>
          <p:nvPr/>
        </p:nvSpPr>
        <p:spPr bwMode="auto">
          <a:xfrm>
            <a:off x="971010" y="5489450"/>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2" name="矩形 91"/>
          <p:cNvSpPr/>
          <p:nvPr/>
        </p:nvSpPr>
        <p:spPr bwMode="auto">
          <a:xfrm>
            <a:off x="1598701" y="5489449"/>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3" name="矩形 92"/>
          <p:cNvSpPr/>
          <p:nvPr/>
        </p:nvSpPr>
        <p:spPr bwMode="auto">
          <a:xfrm>
            <a:off x="2212263" y="5489448"/>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4" name="矩形 93"/>
          <p:cNvSpPr/>
          <p:nvPr/>
        </p:nvSpPr>
        <p:spPr bwMode="auto">
          <a:xfrm>
            <a:off x="2839954" y="5489447"/>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5" name="矩形 94"/>
          <p:cNvSpPr/>
          <p:nvPr/>
        </p:nvSpPr>
        <p:spPr bwMode="auto">
          <a:xfrm>
            <a:off x="3462639" y="5486703"/>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6" name="矩形 95"/>
          <p:cNvSpPr/>
          <p:nvPr/>
        </p:nvSpPr>
        <p:spPr bwMode="auto">
          <a:xfrm>
            <a:off x="4090330" y="5486702"/>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7" name="矩形 96"/>
          <p:cNvSpPr/>
          <p:nvPr/>
        </p:nvSpPr>
        <p:spPr bwMode="auto">
          <a:xfrm>
            <a:off x="4703892" y="5486701"/>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8" name="矩形 97"/>
          <p:cNvSpPr/>
          <p:nvPr/>
        </p:nvSpPr>
        <p:spPr bwMode="auto">
          <a:xfrm>
            <a:off x="5331583" y="5486700"/>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9" name="矩形 98"/>
          <p:cNvSpPr/>
          <p:nvPr/>
        </p:nvSpPr>
        <p:spPr bwMode="auto">
          <a:xfrm>
            <a:off x="5943565" y="5489450"/>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0" name="矩形 99"/>
          <p:cNvSpPr/>
          <p:nvPr/>
        </p:nvSpPr>
        <p:spPr bwMode="auto">
          <a:xfrm>
            <a:off x="6571256" y="5489449"/>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J</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1" name="矩形 100"/>
          <p:cNvSpPr/>
          <p:nvPr/>
        </p:nvSpPr>
        <p:spPr bwMode="auto">
          <a:xfrm>
            <a:off x="7184818" y="5489448"/>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02" name="矩形 101"/>
          <p:cNvSpPr/>
          <p:nvPr/>
        </p:nvSpPr>
        <p:spPr bwMode="auto">
          <a:xfrm>
            <a:off x="7812509" y="5489447"/>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03" name="文本框 102"/>
          <p:cNvSpPr txBox="1"/>
          <p:nvPr/>
        </p:nvSpPr>
        <p:spPr>
          <a:xfrm>
            <a:off x="971010" y="6011717"/>
            <a:ext cx="7463764" cy="400110"/>
          </a:xfrm>
          <a:prstGeom prst="rect">
            <a:avLst/>
          </a:prstGeom>
          <a:solidFill>
            <a:schemeClr val="bg2">
              <a:lumMod val="90000"/>
            </a:schemeClr>
          </a:solidFill>
        </p:spPr>
        <p:txBody>
          <a:bodyPr wrap="square" rtlCol="0" anchor="ctr" anchorCtr="1">
            <a:spAutoFit/>
          </a:bodyPr>
          <a:lstStyle/>
          <a:p>
            <a:r>
              <a:rPr lang="en-US" altLang="zh-CN" sz="2000" dirty="0">
                <a:latin typeface="华文中宋" panose="02010600040101010101" pitchFamily="2" charset="-122"/>
                <a:ea typeface="华文中宋" panose="02010600040101010101" pitchFamily="2" charset="-122"/>
              </a:rPr>
              <a:t> 0      1      2      3      4      5      6     7      8      9    10    11</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4315811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二叉树的顺序表示</a:t>
            </a:r>
          </a:p>
        </p:txBody>
      </p:sp>
      <p:grpSp>
        <p:nvGrpSpPr>
          <p:cNvPr id="55" name="组合 54"/>
          <p:cNvGrpSpPr/>
          <p:nvPr/>
        </p:nvGrpSpPr>
        <p:grpSpPr>
          <a:xfrm>
            <a:off x="3820694" y="1911360"/>
            <a:ext cx="2818737" cy="3321205"/>
            <a:chOff x="3820694" y="1911360"/>
            <a:chExt cx="2818737" cy="3321205"/>
          </a:xfrm>
        </p:grpSpPr>
        <p:sp>
          <p:nvSpPr>
            <p:cNvPr id="4" name="椭圆 3"/>
            <p:cNvSpPr/>
            <p:nvPr/>
          </p:nvSpPr>
          <p:spPr bwMode="auto">
            <a:xfrm>
              <a:off x="4983172" y="1911360"/>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5" name="椭圆 4"/>
            <p:cNvSpPr/>
            <p:nvPr/>
          </p:nvSpPr>
          <p:spPr bwMode="auto">
            <a:xfrm>
              <a:off x="3820694" y="2803797"/>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6179999" y="273701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8" name="直接连接符 7"/>
            <p:cNvCxnSpPr>
              <a:stCxn id="4" idx="2"/>
              <a:endCxn id="5" idx="0"/>
            </p:cNvCxnSpPr>
            <p:nvPr/>
          </p:nvCxnSpPr>
          <p:spPr bwMode="auto">
            <a:xfrm flipH="1">
              <a:off x="4025930" y="2139354"/>
              <a:ext cx="957242" cy="66444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stCxn id="7" idx="0"/>
              <a:endCxn id="4" idx="6"/>
            </p:cNvCxnSpPr>
            <p:nvPr/>
          </p:nvCxnSpPr>
          <p:spPr bwMode="auto">
            <a:xfrm flipH="1" flipV="1">
              <a:off x="5390093" y="2139354"/>
              <a:ext cx="993367" cy="59766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椭圆 10"/>
            <p:cNvSpPr/>
            <p:nvPr/>
          </p:nvSpPr>
          <p:spPr bwMode="auto">
            <a:xfrm>
              <a:off x="5668956" y="376471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4" name="直接连接符 13"/>
            <p:cNvCxnSpPr>
              <a:stCxn id="7" idx="3"/>
              <a:endCxn id="11" idx="0"/>
            </p:cNvCxnSpPr>
            <p:nvPr/>
          </p:nvCxnSpPr>
          <p:spPr bwMode="auto">
            <a:xfrm flipH="1">
              <a:off x="5872417" y="3126229"/>
              <a:ext cx="367174" cy="6384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椭圆 20"/>
            <p:cNvSpPr/>
            <p:nvPr/>
          </p:nvSpPr>
          <p:spPr bwMode="auto">
            <a:xfrm>
              <a:off x="4336141" y="3764712"/>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cxnSp>
          <p:nvCxnSpPr>
            <p:cNvPr id="22" name="直接连接符 21"/>
            <p:cNvCxnSpPr>
              <a:stCxn id="21" idx="0"/>
              <a:endCxn id="5" idx="5"/>
            </p:cNvCxnSpPr>
            <p:nvPr/>
          </p:nvCxnSpPr>
          <p:spPr bwMode="auto">
            <a:xfrm flipH="1" flipV="1">
              <a:off x="4171054" y="3193007"/>
              <a:ext cx="370323" cy="57170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3" name="椭圆 32"/>
            <p:cNvSpPr/>
            <p:nvPr/>
          </p:nvSpPr>
          <p:spPr bwMode="auto">
            <a:xfrm>
              <a:off x="6228959" y="4770676"/>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6" name="直接连接符 35"/>
            <p:cNvCxnSpPr/>
            <p:nvPr/>
          </p:nvCxnSpPr>
          <p:spPr bwMode="auto">
            <a:xfrm>
              <a:off x="6005804" y="4163556"/>
              <a:ext cx="377656" cy="61302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椭圆 38"/>
            <p:cNvSpPr/>
            <p:nvPr/>
          </p:nvSpPr>
          <p:spPr bwMode="auto">
            <a:xfrm>
              <a:off x="3824699" y="4776577"/>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40" name="直接连接符 39"/>
            <p:cNvCxnSpPr>
              <a:endCxn id="39" idx="0"/>
            </p:cNvCxnSpPr>
            <p:nvPr/>
          </p:nvCxnSpPr>
          <p:spPr bwMode="auto">
            <a:xfrm flipH="1">
              <a:off x="4029935" y="4215212"/>
              <a:ext cx="492814" cy="56136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56" name="内容占位符 2"/>
          <p:cNvSpPr>
            <a:spLocks noGrp="1"/>
          </p:cNvSpPr>
          <p:nvPr>
            <p:ph idx="1"/>
          </p:nvPr>
        </p:nvSpPr>
        <p:spPr>
          <a:xfrm>
            <a:off x="452354" y="1341439"/>
            <a:ext cx="8153400" cy="564854"/>
          </a:xfrm>
          <a:solidFill>
            <a:schemeClr val="bg1">
              <a:lumMod val="90000"/>
            </a:schemeClr>
          </a:solidFill>
        </p:spPr>
        <p:txBody>
          <a:bodyPr/>
          <a:lstStyle/>
          <a:p>
            <a:r>
              <a:rPr lang="zh-CN" altLang="en-US" dirty="0"/>
              <a:t>如何处理非完全二叉树？</a:t>
            </a:r>
            <a:endParaRPr lang="en-US" altLang="zh-CN" dirty="0"/>
          </a:p>
        </p:txBody>
      </p:sp>
    </p:spTree>
    <p:extLst>
      <p:ext uri="{BB962C8B-B14F-4D97-AF65-F5344CB8AC3E}">
        <p14:creationId xmlns:p14="http://schemas.microsoft.com/office/powerpoint/2010/main" val="41740000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二叉树的顺序表示</a:t>
            </a:r>
          </a:p>
        </p:txBody>
      </p:sp>
      <p:sp>
        <p:nvSpPr>
          <p:cNvPr id="3" name="内容占位符 2"/>
          <p:cNvSpPr>
            <a:spLocks noGrp="1"/>
          </p:cNvSpPr>
          <p:nvPr>
            <p:ph idx="1"/>
          </p:nvPr>
        </p:nvSpPr>
        <p:spPr>
          <a:xfrm>
            <a:off x="452354" y="1341439"/>
            <a:ext cx="8153400" cy="564854"/>
          </a:xfrm>
          <a:solidFill>
            <a:schemeClr val="bg1">
              <a:lumMod val="90000"/>
            </a:schemeClr>
          </a:solidFill>
        </p:spPr>
        <p:txBody>
          <a:bodyPr/>
          <a:lstStyle/>
          <a:p>
            <a:r>
              <a:rPr lang="zh-CN" altLang="en-US" dirty="0"/>
              <a:t>如何处理非完全二叉树？</a:t>
            </a:r>
            <a:endParaRPr lang="en-US" altLang="zh-CN" dirty="0"/>
          </a:p>
        </p:txBody>
      </p:sp>
      <p:sp>
        <p:nvSpPr>
          <p:cNvPr id="4" name="椭圆 3"/>
          <p:cNvSpPr/>
          <p:nvPr/>
        </p:nvSpPr>
        <p:spPr bwMode="auto">
          <a:xfrm>
            <a:off x="4967674" y="2246105"/>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5" name="椭圆 4"/>
          <p:cNvSpPr/>
          <p:nvPr/>
        </p:nvSpPr>
        <p:spPr bwMode="auto">
          <a:xfrm>
            <a:off x="2431140" y="2936601"/>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594208" y="4693064"/>
            <a:ext cx="410472" cy="455988"/>
          </a:xfrm>
          <a:prstGeom prst="ellipse">
            <a:avLst/>
          </a:prstGeom>
          <a:solidFill>
            <a:srgbClr val="00B050"/>
          </a:solidFill>
          <a:ln w="19050"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7022427" y="2993653"/>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8" name="直接连接符 7"/>
          <p:cNvCxnSpPr>
            <a:endCxn id="5" idx="0"/>
          </p:cNvCxnSpPr>
          <p:nvPr/>
        </p:nvCxnSpPr>
        <p:spPr bwMode="auto">
          <a:xfrm flipH="1">
            <a:off x="2636376" y="2474099"/>
            <a:ext cx="2346796" cy="46250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stCxn id="15" idx="3"/>
            <a:endCxn id="6" idx="0"/>
          </p:cNvCxnSpPr>
          <p:nvPr/>
        </p:nvCxnSpPr>
        <p:spPr bwMode="auto">
          <a:xfrm flipH="1">
            <a:off x="799444" y="4142412"/>
            <a:ext cx="469229" cy="550652"/>
          </a:xfrm>
          <a:prstGeom prst="line">
            <a:avLst/>
          </a:prstGeom>
          <a:solidFill>
            <a:schemeClr val="accent1"/>
          </a:solidFill>
          <a:ln w="3810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stCxn id="7" idx="0"/>
            <a:endCxn id="4" idx="6"/>
          </p:cNvCxnSpPr>
          <p:nvPr/>
        </p:nvCxnSpPr>
        <p:spPr bwMode="auto">
          <a:xfrm flipH="1" flipV="1">
            <a:off x="5374595" y="2474099"/>
            <a:ext cx="1851293" cy="51955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椭圆 10"/>
          <p:cNvSpPr/>
          <p:nvPr/>
        </p:nvSpPr>
        <p:spPr bwMode="auto">
          <a:xfrm>
            <a:off x="5982207" y="3810254"/>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7988130" y="3810254"/>
            <a:ext cx="406921" cy="455988"/>
          </a:xfrm>
          <a:prstGeom prst="ellipse">
            <a:avLst/>
          </a:prstGeom>
          <a:solidFill>
            <a:srgbClr val="00B050"/>
          </a:solidFill>
          <a:ln w="19050"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cxnSp>
        <p:nvCxnSpPr>
          <p:cNvPr id="13" name="直接连接符 12"/>
          <p:cNvCxnSpPr>
            <a:stCxn id="12" idx="0"/>
            <a:endCxn id="7" idx="5"/>
          </p:cNvCxnSpPr>
          <p:nvPr/>
        </p:nvCxnSpPr>
        <p:spPr bwMode="auto">
          <a:xfrm flipH="1" flipV="1">
            <a:off x="7369756" y="3382863"/>
            <a:ext cx="821835" cy="427391"/>
          </a:xfrm>
          <a:prstGeom prst="line">
            <a:avLst/>
          </a:prstGeom>
          <a:solidFill>
            <a:schemeClr val="accent1"/>
          </a:solidFill>
          <a:ln w="3810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直接连接符 13"/>
          <p:cNvCxnSpPr>
            <a:stCxn id="7" idx="3"/>
            <a:endCxn id="11" idx="0"/>
          </p:cNvCxnSpPr>
          <p:nvPr/>
        </p:nvCxnSpPr>
        <p:spPr bwMode="auto">
          <a:xfrm flipH="1">
            <a:off x="6185668" y="3382863"/>
            <a:ext cx="896351" cy="42739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椭圆 14"/>
          <p:cNvSpPr/>
          <p:nvPr/>
        </p:nvSpPr>
        <p:spPr bwMode="auto">
          <a:xfrm>
            <a:off x="1208561" y="3753202"/>
            <a:ext cx="410472" cy="455988"/>
          </a:xfrm>
          <a:prstGeom prst="ellipse">
            <a:avLst/>
          </a:prstGeom>
          <a:solidFill>
            <a:srgbClr val="00B050"/>
          </a:solidFill>
          <a:ln w="19050"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6" name="直接连接符 15"/>
          <p:cNvCxnSpPr>
            <a:stCxn id="5" idx="3"/>
            <a:endCxn id="15" idx="0"/>
          </p:cNvCxnSpPr>
          <p:nvPr/>
        </p:nvCxnSpPr>
        <p:spPr bwMode="auto">
          <a:xfrm flipH="1">
            <a:off x="1413797" y="3325811"/>
            <a:ext cx="1077455" cy="427391"/>
          </a:xfrm>
          <a:prstGeom prst="line">
            <a:avLst/>
          </a:prstGeom>
          <a:solidFill>
            <a:schemeClr val="accent1"/>
          </a:solidFill>
          <a:ln w="3810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椭圆 16"/>
          <p:cNvSpPr/>
          <p:nvPr/>
        </p:nvSpPr>
        <p:spPr bwMode="auto">
          <a:xfrm>
            <a:off x="1784416" y="4693064"/>
            <a:ext cx="410472" cy="455988"/>
          </a:xfrm>
          <a:prstGeom prst="ellipse">
            <a:avLst/>
          </a:prstGeom>
          <a:solidFill>
            <a:srgbClr val="00B050"/>
          </a:solidFill>
          <a:ln w="19050"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8" name="直接连接符 17"/>
          <p:cNvCxnSpPr>
            <a:endCxn id="17" idx="0"/>
          </p:cNvCxnSpPr>
          <p:nvPr/>
        </p:nvCxnSpPr>
        <p:spPr bwMode="auto">
          <a:xfrm>
            <a:off x="1611996" y="4080043"/>
            <a:ext cx="377656" cy="613021"/>
          </a:xfrm>
          <a:prstGeom prst="line">
            <a:avLst/>
          </a:prstGeom>
          <a:solidFill>
            <a:schemeClr val="accent1"/>
          </a:solidFill>
          <a:ln w="3810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椭圆 18"/>
          <p:cNvSpPr/>
          <p:nvPr/>
        </p:nvSpPr>
        <p:spPr bwMode="auto">
          <a:xfrm>
            <a:off x="2861339" y="4712669"/>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0" name="直接连接符 19"/>
          <p:cNvCxnSpPr>
            <a:stCxn id="21" idx="3"/>
            <a:endCxn id="19" idx="0"/>
          </p:cNvCxnSpPr>
          <p:nvPr/>
        </p:nvCxnSpPr>
        <p:spPr bwMode="auto">
          <a:xfrm flipH="1">
            <a:off x="3066575" y="4142412"/>
            <a:ext cx="540354" cy="57025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椭圆 20"/>
          <p:cNvSpPr/>
          <p:nvPr/>
        </p:nvSpPr>
        <p:spPr bwMode="auto">
          <a:xfrm>
            <a:off x="3546817" y="3753202"/>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cxnSp>
        <p:nvCxnSpPr>
          <p:cNvPr id="22" name="直接连接符 21"/>
          <p:cNvCxnSpPr>
            <a:stCxn id="21" idx="0"/>
            <a:endCxn id="5" idx="5"/>
          </p:cNvCxnSpPr>
          <p:nvPr/>
        </p:nvCxnSpPr>
        <p:spPr bwMode="auto">
          <a:xfrm flipH="1" flipV="1">
            <a:off x="2781500" y="3325811"/>
            <a:ext cx="970553" cy="42739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文本框 30"/>
          <p:cNvSpPr txBox="1"/>
          <p:nvPr/>
        </p:nvSpPr>
        <p:spPr>
          <a:xfrm>
            <a:off x="4574931" y="1991948"/>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0</a:t>
            </a:r>
            <a:endParaRPr lang="zh-CN" altLang="en-US" dirty="0"/>
          </a:p>
        </p:txBody>
      </p:sp>
      <p:sp>
        <p:nvSpPr>
          <p:cNvPr id="32" name="文本框 31"/>
          <p:cNvSpPr txBox="1"/>
          <p:nvPr/>
        </p:nvSpPr>
        <p:spPr>
          <a:xfrm>
            <a:off x="2498248" y="4751899"/>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9</a:t>
            </a:r>
            <a:endParaRPr lang="zh-CN" altLang="en-US" dirty="0"/>
          </a:p>
        </p:txBody>
      </p:sp>
      <p:sp>
        <p:nvSpPr>
          <p:cNvPr id="33" name="文本框 32"/>
          <p:cNvSpPr txBox="1"/>
          <p:nvPr/>
        </p:nvSpPr>
        <p:spPr>
          <a:xfrm>
            <a:off x="1421709" y="4740608"/>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8</a:t>
            </a:r>
            <a:endParaRPr lang="zh-CN" altLang="en-US" dirty="0"/>
          </a:p>
        </p:txBody>
      </p:sp>
      <p:sp>
        <p:nvSpPr>
          <p:cNvPr id="34" name="文本框 33"/>
          <p:cNvSpPr txBox="1"/>
          <p:nvPr/>
        </p:nvSpPr>
        <p:spPr>
          <a:xfrm>
            <a:off x="225886" y="4712669"/>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7</a:t>
            </a:r>
            <a:endParaRPr lang="zh-CN" altLang="en-US" dirty="0"/>
          </a:p>
        </p:txBody>
      </p:sp>
      <p:sp>
        <p:nvSpPr>
          <p:cNvPr id="35" name="文本框 34"/>
          <p:cNvSpPr txBox="1"/>
          <p:nvPr/>
        </p:nvSpPr>
        <p:spPr>
          <a:xfrm>
            <a:off x="7602637" y="3866132"/>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6</a:t>
            </a:r>
            <a:endParaRPr lang="zh-CN" altLang="en-US" dirty="0"/>
          </a:p>
        </p:txBody>
      </p:sp>
      <p:sp>
        <p:nvSpPr>
          <p:cNvPr id="36" name="文本框 35"/>
          <p:cNvSpPr txBox="1"/>
          <p:nvPr/>
        </p:nvSpPr>
        <p:spPr>
          <a:xfrm>
            <a:off x="5605289" y="3838193"/>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5</a:t>
            </a:r>
            <a:endParaRPr lang="zh-CN" altLang="en-US" dirty="0"/>
          </a:p>
        </p:txBody>
      </p:sp>
      <p:sp>
        <p:nvSpPr>
          <p:cNvPr id="37" name="文本框 36"/>
          <p:cNvSpPr txBox="1"/>
          <p:nvPr/>
        </p:nvSpPr>
        <p:spPr>
          <a:xfrm>
            <a:off x="6635511" y="2951890"/>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2</a:t>
            </a:r>
            <a:endParaRPr lang="zh-CN" altLang="en-US" dirty="0"/>
          </a:p>
        </p:txBody>
      </p:sp>
      <p:sp>
        <p:nvSpPr>
          <p:cNvPr id="38" name="文本框 37"/>
          <p:cNvSpPr txBox="1"/>
          <p:nvPr/>
        </p:nvSpPr>
        <p:spPr>
          <a:xfrm>
            <a:off x="3117752" y="3763627"/>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4</a:t>
            </a:r>
            <a:endParaRPr lang="zh-CN" altLang="en-US" dirty="0"/>
          </a:p>
        </p:txBody>
      </p:sp>
      <p:sp>
        <p:nvSpPr>
          <p:cNvPr id="39" name="文本框 38"/>
          <p:cNvSpPr txBox="1"/>
          <p:nvPr/>
        </p:nvSpPr>
        <p:spPr>
          <a:xfrm>
            <a:off x="746631" y="3758335"/>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3</a:t>
            </a:r>
            <a:endParaRPr lang="zh-CN" altLang="en-US" dirty="0"/>
          </a:p>
        </p:txBody>
      </p:sp>
      <p:sp>
        <p:nvSpPr>
          <p:cNvPr id="40" name="文本框 39"/>
          <p:cNvSpPr txBox="1"/>
          <p:nvPr/>
        </p:nvSpPr>
        <p:spPr>
          <a:xfrm>
            <a:off x="2011576" y="2869823"/>
            <a:ext cx="343364"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1</a:t>
            </a:r>
            <a:endParaRPr lang="zh-CN" altLang="en-US" dirty="0"/>
          </a:p>
        </p:txBody>
      </p:sp>
      <p:sp>
        <p:nvSpPr>
          <p:cNvPr id="47" name="椭圆 46"/>
          <p:cNvSpPr/>
          <p:nvPr/>
        </p:nvSpPr>
        <p:spPr bwMode="auto">
          <a:xfrm>
            <a:off x="5392468" y="4771441"/>
            <a:ext cx="410472" cy="455988"/>
          </a:xfrm>
          <a:prstGeom prst="ellipse">
            <a:avLst/>
          </a:prstGeom>
          <a:solidFill>
            <a:srgbClr val="00B050"/>
          </a:solidFill>
          <a:ln w="19050"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48" name="直接连接符 47"/>
          <p:cNvCxnSpPr>
            <a:endCxn id="47" idx="0"/>
          </p:cNvCxnSpPr>
          <p:nvPr/>
        </p:nvCxnSpPr>
        <p:spPr bwMode="auto">
          <a:xfrm flipH="1">
            <a:off x="5597704" y="4220789"/>
            <a:ext cx="469229" cy="550652"/>
          </a:xfrm>
          <a:prstGeom prst="line">
            <a:avLst/>
          </a:prstGeom>
          <a:solidFill>
            <a:schemeClr val="accent1"/>
          </a:solidFill>
          <a:ln w="3810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9" name="椭圆 48"/>
          <p:cNvSpPr/>
          <p:nvPr/>
        </p:nvSpPr>
        <p:spPr bwMode="auto">
          <a:xfrm>
            <a:off x="6491475" y="4822119"/>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50" name="直接连接符 49"/>
          <p:cNvCxnSpPr>
            <a:endCxn id="49" idx="0"/>
          </p:cNvCxnSpPr>
          <p:nvPr/>
        </p:nvCxnSpPr>
        <p:spPr bwMode="auto">
          <a:xfrm>
            <a:off x="6319055" y="4209098"/>
            <a:ext cx="377656" cy="61302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1" name="文本框 50"/>
          <p:cNvSpPr txBox="1"/>
          <p:nvPr/>
        </p:nvSpPr>
        <p:spPr>
          <a:xfrm>
            <a:off x="5948653" y="4850058"/>
            <a:ext cx="502061"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12</a:t>
            </a:r>
            <a:endParaRPr lang="zh-CN" altLang="en-US" dirty="0"/>
          </a:p>
        </p:txBody>
      </p:sp>
      <p:sp>
        <p:nvSpPr>
          <p:cNvPr id="52" name="文本框 51"/>
          <p:cNvSpPr txBox="1"/>
          <p:nvPr/>
        </p:nvSpPr>
        <p:spPr>
          <a:xfrm>
            <a:off x="4837349" y="4786998"/>
            <a:ext cx="502061"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11</a:t>
            </a:r>
            <a:endParaRPr lang="zh-CN" altLang="en-US" dirty="0"/>
          </a:p>
        </p:txBody>
      </p:sp>
      <p:sp>
        <p:nvSpPr>
          <p:cNvPr id="53" name="椭圆 52"/>
          <p:cNvSpPr/>
          <p:nvPr/>
        </p:nvSpPr>
        <p:spPr bwMode="auto">
          <a:xfrm>
            <a:off x="4063082" y="4740608"/>
            <a:ext cx="410472" cy="455988"/>
          </a:xfrm>
          <a:prstGeom prst="ellipse">
            <a:avLst/>
          </a:prstGeom>
          <a:solidFill>
            <a:srgbClr val="00B050"/>
          </a:solidFill>
          <a:ln w="19050"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54" name="直接连接符 53"/>
          <p:cNvCxnSpPr>
            <a:endCxn id="53" idx="0"/>
          </p:cNvCxnSpPr>
          <p:nvPr/>
        </p:nvCxnSpPr>
        <p:spPr bwMode="auto">
          <a:xfrm>
            <a:off x="3890662" y="4127587"/>
            <a:ext cx="377656" cy="613021"/>
          </a:xfrm>
          <a:prstGeom prst="line">
            <a:avLst/>
          </a:prstGeom>
          <a:solidFill>
            <a:schemeClr val="accent1"/>
          </a:solidFill>
          <a:ln w="3810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5" name="文本框 54"/>
          <p:cNvSpPr txBox="1"/>
          <p:nvPr/>
        </p:nvSpPr>
        <p:spPr>
          <a:xfrm>
            <a:off x="3497767" y="4748942"/>
            <a:ext cx="502061" cy="400110"/>
          </a:xfrm>
          <a:prstGeom prst="rect">
            <a:avLst/>
          </a:prstGeom>
          <a:solidFill>
            <a:srgbClr val="FFE697"/>
          </a:solidFill>
        </p:spPr>
        <p:txBody>
          <a:bodyPr wrap="none" rtlCol="0">
            <a:spAutoFit/>
          </a:bodyPr>
          <a:lstStyle>
            <a:defPPr>
              <a:defRPr lang="zh-CN"/>
            </a:defPPr>
            <a:lvl1pPr>
              <a:defRPr sz="2000">
                <a:latin typeface="华文中宋" panose="02010600040101010101" pitchFamily="2" charset="-122"/>
                <a:ea typeface="华文中宋" panose="02010600040101010101" pitchFamily="2" charset="-122"/>
              </a:defRPr>
            </a:lvl1pPr>
          </a:lstStyle>
          <a:p>
            <a:r>
              <a:rPr lang="en-US" altLang="zh-CN" dirty="0"/>
              <a:t>10</a:t>
            </a:r>
            <a:endParaRPr lang="zh-CN" altLang="en-US" dirty="0"/>
          </a:p>
        </p:txBody>
      </p:sp>
      <p:sp>
        <p:nvSpPr>
          <p:cNvPr id="58" name="矩形 57"/>
          <p:cNvSpPr/>
          <p:nvPr/>
        </p:nvSpPr>
        <p:spPr bwMode="auto">
          <a:xfrm>
            <a:off x="693547" y="5489450"/>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9" name="矩形 58"/>
          <p:cNvSpPr/>
          <p:nvPr/>
        </p:nvSpPr>
        <p:spPr bwMode="auto">
          <a:xfrm>
            <a:off x="1321238" y="5489449"/>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0" name="矩形 59"/>
          <p:cNvSpPr/>
          <p:nvPr/>
        </p:nvSpPr>
        <p:spPr bwMode="auto">
          <a:xfrm>
            <a:off x="1934800" y="5489448"/>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1" name="矩形 60"/>
          <p:cNvSpPr/>
          <p:nvPr/>
        </p:nvSpPr>
        <p:spPr bwMode="auto">
          <a:xfrm>
            <a:off x="2562491" y="5489447"/>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sz="2000" dirty="0">
                <a:latin typeface="华文中宋" panose="02010600040101010101" pitchFamily="2" charset="-122"/>
                <a:ea typeface="华文中宋" panose="02010600040101010101" pitchFamily="2" charset="-122"/>
              </a:rPr>
              <a:t>^</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2" name="矩形 61"/>
          <p:cNvSpPr/>
          <p:nvPr/>
        </p:nvSpPr>
        <p:spPr bwMode="auto">
          <a:xfrm>
            <a:off x="3185176" y="5486703"/>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3" name="矩形 62"/>
          <p:cNvSpPr/>
          <p:nvPr/>
        </p:nvSpPr>
        <p:spPr bwMode="auto">
          <a:xfrm>
            <a:off x="3812867" y="5486702"/>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4" name="矩形 63"/>
          <p:cNvSpPr/>
          <p:nvPr/>
        </p:nvSpPr>
        <p:spPr bwMode="auto">
          <a:xfrm>
            <a:off x="4426429" y="5486701"/>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5" name="矩形 64"/>
          <p:cNvSpPr/>
          <p:nvPr/>
        </p:nvSpPr>
        <p:spPr bwMode="auto">
          <a:xfrm>
            <a:off x="5054120" y="5486700"/>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6" name="矩形 65"/>
          <p:cNvSpPr/>
          <p:nvPr/>
        </p:nvSpPr>
        <p:spPr bwMode="auto">
          <a:xfrm>
            <a:off x="5666102" y="5489450"/>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7" name="矩形 66"/>
          <p:cNvSpPr/>
          <p:nvPr/>
        </p:nvSpPr>
        <p:spPr bwMode="auto">
          <a:xfrm>
            <a:off x="6293793" y="5489449"/>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8" name="矩形 67"/>
          <p:cNvSpPr/>
          <p:nvPr/>
        </p:nvSpPr>
        <p:spPr bwMode="auto">
          <a:xfrm>
            <a:off x="6907355" y="5489448"/>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9" name="矩形 68"/>
          <p:cNvSpPr/>
          <p:nvPr/>
        </p:nvSpPr>
        <p:spPr bwMode="auto">
          <a:xfrm>
            <a:off x="7535046" y="5489447"/>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0" name="文本框 69"/>
          <p:cNvSpPr txBox="1"/>
          <p:nvPr/>
        </p:nvSpPr>
        <p:spPr>
          <a:xfrm>
            <a:off x="693547" y="6011717"/>
            <a:ext cx="8065500" cy="400110"/>
          </a:xfrm>
          <a:prstGeom prst="rect">
            <a:avLst/>
          </a:prstGeom>
          <a:solidFill>
            <a:schemeClr val="bg2">
              <a:lumMod val="90000"/>
            </a:schemeClr>
          </a:solidFill>
        </p:spPr>
        <p:txBody>
          <a:bodyPr wrap="square" rtlCol="0" anchor="ctr" anchorCtr="1">
            <a:spAutoFit/>
          </a:bodyPr>
          <a:lstStyle/>
          <a:p>
            <a:r>
              <a:rPr lang="en-US" altLang="zh-CN" sz="2000" dirty="0">
                <a:latin typeface="华文中宋" panose="02010600040101010101" pitchFamily="2" charset="-122"/>
                <a:ea typeface="华文中宋" panose="02010600040101010101" pitchFamily="2" charset="-122"/>
              </a:rPr>
              <a:t> 0      1      2      3      4      5      6     7      8      9    10    11   12 </a:t>
            </a:r>
            <a:endParaRPr lang="zh-CN" altLang="en-US" sz="2000" dirty="0">
              <a:latin typeface="华文中宋" panose="02010600040101010101" pitchFamily="2" charset="-122"/>
              <a:ea typeface="华文中宋" panose="02010600040101010101" pitchFamily="2" charset="-122"/>
            </a:endParaRPr>
          </a:p>
        </p:txBody>
      </p:sp>
      <p:sp>
        <p:nvSpPr>
          <p:cNvPr id="71" name="矩形 70"/>
          <p:cNvSpPr/>
          <p:nvPr/>
        </p:nvSpPr>
        <p:spPr bwMode="auto">
          <a:xfrm>
            <a:off x="8136782" y="5486703"/>
            <a:ext cx="622265" cy="495945"/>
          </a:xfrm>
          <a:prstGeom prst="rect">
            <a:avLst/>
          </a:prstGeom>
          <a:solidFill>
            <a:schemeClr val="tx1">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4351425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二叉树的顺序表示</a:t>
            </a:r>
          </a:p>
        </p:txBody>
      </p:sp>
      <p:sp>
        <p:nvSpPr>
          <p:cNvPr id="3" name="内容占位符 2"/>
          <p:cNvSpPr>
            <a:spLocks noGrp="1"/>
          </p:cNvSpPr>
          <p:nvPr>
            <p:ph idx="1"/>
          </p:nvPr>
        </p:nvSpPr>
        <p:spPr>
          <a:xfrm>
            <a:off x="452354" y="1341438"/>
            <a:ext cx="8153400" cy="719837"/>
          </a:xfrm>
        </p:spPr>
        <p:txBody>
          <a:bodyPr/>
          <a:lstStyle/>
          <a:p>
            <a:r>
              <a:rPr lang="zh-CN" altLang="en-US" dirty="0"/>
              <a:t>二叉树的顺序存储表示</a:t>
            </a:r>
            <a:endParaRPr lang="en-US" altLang="zh-CN" dirty="0"/>
          </a:p>
        </p:txBody>
      </p:sp>
      <p:sp>
        <p:nvSpPr>
          <p:cNvPr id="4" name="矩形 3"/>
          <p:cNvSpPr/>
          <p:nvPr/>
        </p:nvSpPr>
        <p:spPr>
          <a:xfrm>
            <a:off x="870857" y="2055547"/>
            <a:ext cx="7590972" cy="3046988"/>
          </a:xfrm>
          <a:prstGeom prst="rect">
            <a:avLst/>
          </a:prstGeom>
          <a:solidFill>
            <a:schemeClr val="bg1">
              <a:lumMod val="90000"/>
            </a:schemeClr>
          </a:solidFill>
        </p:spPr>
        <p:txBody>
          <a:bodyPr wrap="square">
            <a:spAutoFit/>
          </a:bodyPr>
          <a:lstStyle/>
          <a:p>
            <a:r>
              <a:rPr lang="en-US" altLang="zh-CN" sz="2400" dirty="0" err="1">
                <a:latin typeface="华文中宋" panose="02010600040101010101" pitchFamily="2" charset="-122"/>
                <a:ea typeface="华文中宋" panose="02010600040101010101" pitchFamily="2" charset="-122"/>
              </a:rPr>
              <a:t>struct</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SeqBinTree</a:t>
            </a:r>
            <a:r>
              <a:rPr lang="en-US" altLang="zh-CN" sz="2400" dirty="0">
                <a:latin typeface="华文中宋" panose="02010600040101010101" pitchFamily="2" charset="-122"/>
                <a:ea typeface="华文中宋" panose="02010600040101010101" pitchFamily="2" charset="-122"/>
              </a:rPr>
              <a:t> {</a:t>
            </a:r>
          </a:p>
          <a:p>
            <a:r>
              <a:rPr lang="en-US" altLang="zh-CN" sz="2400" dirty="0">
                <a:latin typeface="华文中宋" panose="02010600040101010101" pitchFamily="2" charset="-122"/>
                <a:ea typeface="华文中宋" panose="02010600040101010101" pitchFamily="2" charset="-122"/>
              </a:rPr>
              <a:t> </a:t>
            </a:r>
          </a:p>
          <a:p>
            <a:pPr marR="3810"/>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int</a:t>
            </a:r>
            <a:r>
              <a:rPr lang="en-US" altLang="zh-CN" sz="2400" dirty="0">
                <a:latin typeface="华文中宋" panose="02010600040101010101" pitchFamily="2" charset="-122"/>
                <a:ea typeface="华文中宋" panose="02010600040101010101" pitchFamily="2" charset="-122"/>
              </a:rPr>
              <a:t> MAXNUM;            //</a:t>
            </a:r>
            <a:r>
              <a:rPr lang="zh-CN" altLang="en-US" sz="2400" dirty="0">
                <a:latin typeface="华文中宋" panose="02010600040101010101" pitchFamily="2" charset="-122"/>
                <a:ea typeface="华文中宋" panose="02010600040101010101" pitchFamily="2" charset="-122"/>
              </a:rPr>
              <a:t>允许存储的最大结点数目</a:t>
            </a:r>
            <a:endParaRPr lang="en-US" altLang="zh-CN" sz="2400" dirty="0">
              <a:latin typeface="华文中宋" panose="02010600040101010101" pitchFamily="2" charset="-122"/>
              <a:ea typeface="华文中宋" panose="02010600040101010101" pitchFamily="2" charset="-122"/>
            </a:endParaRPr>
          </a:p>
          <a:p>
            <a:pPr marR="3330"/>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int</a:t>
            </a:r>
            <a:r>
              <a:rPr lang="en-US" altLang="zh-CN" sz="2400" dirty="0">
                <a:latin typeface="华文中宋" panose="02010600040101010101" pitchFamily="2" charset="-122"/>
                <a:ea typeface="华文中宋" panose="02010600040101010101" pitchFamily="2" charset="-122"/>
              </a:rPr>
              <a:t> n;                         //</a:t>
            </a:r>
            <a:r>
              <a:rPr lang="zh-CN" altLang="en-US" sz="2400" dirty="0">
                <a:latin typeface="华文中宋" panose="02010600040101010101" pitchFamily="2" charset="-122"/>
                <a:ea typeface="华文中宋" panose="02010600040101010101" pitchFamily="2" charset="-122"/>
              </a:rPr>
              <a:t>实际结点的数目</a:t>
            </a:r>
            <a:endParaRPr lang="en-US" altLang="zh-CN" sz="2400" dirty="0">
              <a:latin typeface="华文中宋" panose="02010600040101010101" pitchFamily="2" charset="-122"/>
              <a:ea typeface="华文中宋" panose="02010600040101010101" pitchFamily="2" charset="-122"/>
            </a:endParaRPr>
          </a:p>
          <a:p>
            <a:pPr marR="10310"/>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DataType</a:t>
            </a:r>
            <a:r>
              <a:rPr lang="en-US" altLang="zh-CN" sz="2400" dirty="0">
                <a:latin typeface="华文中宋" panose="02010600040101010101" pitchFamily="2" charset="-122"/>
                <a:ea typeface="华文中宋" panose="02010600040101010101" pitchFamily="2" charset="-122"/>
              </a:rPr>
              <a:t> *element;   //</a:t>
            </a:r>
            <a:r>
              <a:rPr lang="zh-CN" altLang="en-US" sz="2400" dirty="0">
                <a:latin typeface="华文中宋" panose="02010600040101010101" pitchFamily="2" charset="-122"/>
                <a:ea typeface="华文中宋" panose="02010600040101010101" pitchFamily="2" charset="-122"/>
              </a:rPr>
              <a:t>存放结点的数组</a:t>
            </a:r>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rPr>
              <a:t>};</a:t>
            </a:r>
          </a:p>
          <a:p>
            <a:endParaRPr lang="en-US" altLang="zh-CN" sz="2400" dirty="0">
              <a:latin typeface="华文中宋" panose="02010600040101010101" pitchFamily="2" charset="-122"/>
              <a:ea typeface="华文中宋" panose="02010600040101010101" pitchFamily="2" charset="-122"/>
            </a:endParaRPr>
          </a:p>
          <a:p>
            <a:pPr marR="41330"/>
            <a:r>
              <a:rPr lang="en-US" altLang="zh-CN" sz="2400" dirty="0" err="1">
                <a:latin typeface="华文中宋" panose="02010600040101010101" pitchFamily="2" charset="-122"/>
                <a:ea typeface="华文中宋" panose="02010600040101010101" pitchFamily="2" charset="-122"/>
              </a:rPr>
              <a:t>typedef</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struct</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SeqBinTree</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PSeqBinTree</a:t>
            </a:r>
            <a:r>
              <a:rPr lang="en-US" altLang="zh-CN" sz="2400" dirty="0">
                <a:latin typeface="华文中宋" panose="02010600040101010101" pitchFamily="2" charset="-122"/>
                <a:ea typeface="华文中宋" panose="02010600040101010101" pitchFamily="2" charset="-122"/>
              </a:rPr>
              <a:t>; </a:t>
            </a:r>
          </a:p>
        </p:txBody>
      </p:sp>
    </p:spTree>
    <p:extLst>
      <p:ext uri="{BB962C8B-B14F-4D97-AF65-F5344CB8AC3E}">
        <p14:creationId xmlns:p14="http://schemas.microsoft.com/office/powerpoint/2010/main" val="26671691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二叉树顺序存储的操作实现</a:t>
            </a:r>
          </a:p>
        </p:txBody>
      </p:sp>
      <p:sp>
        <p:nvSpPr>
          <p:cNvPr id="3" name="内容占位符 2"/>
          <p:cNvSpPr>
            <a:spLocks noGrp="1"/>
          </p:cNvSpPr>
          <p:nvPr>
            <p:ph idx="1"/>
          </p:nvPr>
        </p:nvSpPr>
        <p:spPr>
          <a:xfrm>
            <a:off x="406400" y="1563111"/>
            <a:ext cx="8737600" cy="4507819"/>
          </a:xfrm>
        </p:spPr>
        <p:txBody>
          <a:bodyPr/>
          <a:lstStyle/>
          <a:p>
            <a:pPr marL="0" indent="0">
              <a:buNone/>
            </a:pPr>
            <a:r>
              <a:rPr lang="en-US" altLang="zh-CN" sz="2000" dirty="0" err="1">
                <a:latin typeface="华文中宋" panose="02010600040101010101" pitchFamily="2" charset="-122"/>
                <a:ea typeface="华文中宋" panose="02010600040101010101" pitchFamily="2" charset="-122"/>
              </a:rPr>
              <a:t>PSeqBinTree</a:t>
            </a:r>
            <a:r>
              <a:rPr lang="en-US" altLang="zh-CN" sz="2000" dirty="0"/>
              <a:t> </a:t>
            </a:r>
            <a:r>
              <a:rPr lang="en-US" altLang="zh-CN" sz="2000" dirty="0" err="1"/>
              <a:t>createEmptyBinTree</a:t>
            </a:r>
            <a:r>
              <a:rPr lang="en-US" altLang="zh-CN" sz="2000" dirty="0"/>
              <a:t> (void)</a:t>
            </a:r>
          </a:p>
          <a:p>
            <a:pPr marL="0" indent="0">
              <a:buNone/>
            </a:pPr>
            <a:r>
              <a:rPr lang="en-US" altLang="zh-CN" sz="2000" dirty="0"/>
              <a:t>{</a:t>
            </a:r>
          </a:p>
          <a:p>
            <a:pPr marL="0" indent="0">
              <a:buNone/>
            </a:pPr>
            <a:r>
              <a:rPr lang="en-US" altLang="zh-CN" sz="2000" dirty="0"/>
              <a:t>   </a:t>
            </a:r>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r>
              <a:rPr lang="en-US" altLang="zh-CN" sz="2000" dirty="0"/>
              <a:t>}</a:t>
            </a:r>
          </a:p>
          <a:p>
            <a:pPr marL="0" indent="0">
              <a:buNone/>
            </a:pPr>
            <a:r>
              <a:rPr lang="en-US" altLang="zh-CN" sz="2000" dirty="0"/>
              <a:t>   </a:t>
            </a:r>
          </a:p>
        </p:txBody>
      </p:sp>
      <p:sp>
        <p:nvSpPr>
          <p:cNvPr id="5" name="矩形 4">
            <a:extLst>
              <a:ext uri="{FF2B5EF4-FFF2-40B4-BE49-F238E27FC236}">
                <a16:creationId xmlns:a16="http://schemas.microsoft.com/office/drawing/2014/main" id="{D52345C4-921F-42CA-B5D1-F732456FD6DA}"/>
              </a:ext>
            </a:extLst>
          </p:cNvPr>
          <p:cNvSpPr/>
          <p:nvPr/>
        </p:nvSpPr>
        <p:spPr>
          <a:xfrm>
            <a:off x="5551054" y="2432566"/>
            <a:ext cx="3460999" cy="2862322"/>
          </a:xfrm>
          <a:prstGeom prst="rect">
            <a:avLst/>
          </a:prstGeom>
          <a:solidFill>
            <a:schemeClr val="bg1">
              <a:lumMod val="90000"/>
            </a:schemeClr>
          </a:solidFill>
        </p:spPr>
        <p:txBody>
          <a:bodyPr wrap="square">
            <a:spAutoFit/>
          </a:bodyPr>
          <a:lstStyle/>
          <a:p>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SeqBinTree</a:t>
            </a:r>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a:t>
            </a:r>
          </a:p>
          <a:p>
            <a:pPr marR="3810"/>
            <a:r>
              <a:rPr lang="en-US" altLang="zh-CN" sz="2000" dirty="0">
                <a:latin typeface="华文中宋" panose="02010600040101010101" pitchFamily="2" charset="-122"/>
                <a:ea typeface="华文中宋" panose="02010600040101010101" pitchFamily="2" charset="-122"/>
              </a:rPr>
              <a:t>   int MAXNUM;            </a:t>
            </a:r>
          </a:p>
          <a:p>
            <a:pPr marR="3330"/>
            <a:r>
              <a:rPr lang="en-US" altLang="zh-CN" sz="2000" dirty="0">
                <a:latin typeface="华文中宋" panose="02010600040101010101" pitchFamily="2" charset="-122"/>
                <a:ea typeface="华文中宋" panose="02010600040101010101" pitchFamily="2" charset="-122"/>
              </a:rPr>
              <a:t>   int n;                         </a:t>
            </a:r>
          </a:p>
          <a:p>
            <a:pPr marR="10310"/>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DataType</a:t>
            </a:r>
            <a:r>
              <a:rPr lang="en-US" altLang="zh-CN" sz="2000" dirty="0">
                <a:latin typeface="华文中宋" panose="02010600040101010101" pitchFamily="2" charset="-122"/>
                <a:ea typeface="华文中宋" panose="02010600040101010101" pitchFamily="2" charset="-122"/>
              </a:rPr>
              <a:t> *element</a:t>
            </a:r>
          </a:p>
          <a:p>
            <a:r>
              <a:rPr lang="en-US" altLang="zh-CN" sz="2000" dirty="0">
                <a:latin typeface="华文中宋" panose="02010600040101010101" pitchFamily="2" charset="-122"/>
                <a:ea typeface="华文中宋" panose="02010600040101010101" pitchFamily="2" charset="-122"/>
              </a:rPr>
              <a:t>};</a:t>
            </a:r>
          </a:p>
          <a:p>
            <a:endParaRPr lang="en-US" altLang="zh-CN" sz="2000" dirty="0">
              <a:latin typeface="华文中宋" panose="02010600040101010101" pitchFamily="2" charset="-122"/>
              <a:ea typeface="华文中宋" panose="02010600040101010101" pitchFamily="2" charset="-122"/>
            </a:endParaRPr>
          </a:p>
          <a:p>
            <a:pPr marR="41330"/>
            <a:r>
              <a:rPr lang="en-US" altLang="zh-CN" sz="2000" dirty="0" err="1">
                <a:latin typeface="华文中宋" panose="02010600040101010101" pitchFamily="2" charset="-122"/>
                <a:ea typeface="华文中宋" panose="02010600040101010101" pitchFamily="2" charset="-122"/>
              </a:rPr>
              <a:t>typedef</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SeqBinTree</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PSeqBinTree</a:t>
            </a:r>
            <a:r>
              <a:rPr lang="en-US" altLang="zh-CN" sz="2000" dirty="0">
                <a:latin typeface="华文中宋" panose="02010600040101010101" pitchFamily="2" charset="-122"/>
                <a:ea typeface="华文中宋" panose="02010600040101010101" pitchFamily="2" charset="-122"/>
              </a:rPr>
              <a:t>; </a:t>
            </a:r>
          </a:p>
        </p:txBody>
      </p:sp>
    </p:spTree>
    <p:extLst>
      <p:ext uri="{BB962C8B-B14F-4D97-AF65-F5344CB8AC3E}">
        <p14:creationId xmlns:p14="http://schemas.microsoft.com/office/powerpoint/2010/main" val="9347682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二叉树顺序存储的操作实现</a:t>
            </a:r>
          </a:p>
        </p:txBody>
      </p:sp>
      <p:sp>
        <p:nvSpPr>
          <p:cNvPr id="3" name="内容占位符 2"/>
          <p:cNvSpPr>
            <a:spLocks noGrp="1"/>
          </p:cNvSpPr>
          <p:nvPr>
            <p:ph idx="1"/>
          </p:nvPr>
        </p:nvSpPr>
        <p:spPr>
          <a:xfrm>
            <a:off x="290286" y="1341438"/>
            <a:ext cx="8737600" cy="4507819"/>
          </a:xfrm>
        </p:spPr>
        <p:txBody>
          <a:bodyPr/>
          <a:lstStyle/>
          <a:p>
            <a:pPr marL="0" indent="0">
              <a:buNone/>
            </a:pPr>
            <a:r>
              <a:rPr lang="en-US" altLang="zh-CN" sz="2000" dirty="0"/>
              <a:t>int </a:t>
            </a:r>
            <a:r>
              <a:rPr lang="en-US" altLang="zh-CN" sz="2000" dirty="0" err="1"/>
              <a:t>isNull</a:t>
            </a:r>
            <a:r>
              <a:rPr lang="en-US" altLang="zh-CN" sz="2000" dirty="0"/>
              <a:t> (</a:t>
            </a:r>
            <a:r>
              <a:rPr lang="en-US" altLang="zh-CN" sz="2000" dirty="0" err="1">
                <a:latin typeface="华文中宋" panose="02010600040101010101" pitchFamily="2" charset="-122"/>
                <a:ea typeface="华文中宋" panose="02010600040101010101" pitchFamily="2" charset="-122"/>
              </a:rPr>
              <a:t>PSeqBinTree</a:t>
            </a:r>
            <a:r>
              <a:rPr lang="en-US" altLang="zh-CN" sz="2000" dirty="0"/>
              <a:t> t )</a:t>
            </a:r>
          </a:p>
          <a:p>
            <a:pPr marL="0" indent="0">
              <a:buNone/>
            </a:pPr>
            <a:r>
              <a:rPr lang="en-US" altLang="zh-CN" sz="2000" dirty="0"/>
              <a:t>{</a:t>
            </a:r>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r>
              <a:rPr lang="en-US" altLang="zh-CN" sz="2000" dirty="0"/>
              <a:t>}</a:t>
            </a:r>
          </a:p>
        </p:txBody>
      </p:sp>
    </p:spTree>
    <p:extLst>
      <p:ext uri="{BB962C8B-B14F-4D97-AF65-F5344CB8AC3E}">
        <p14:creationId xmlns:p14="http://schemas.microsoft.com/office/powerpoint/2010/main" val="33837773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二叉树顺序存储的操作实现</a:t>
            </a:r>
          </a:p>
        </p:txBody>
      </p:sp>
      <p:sp>
        <p:nvSpPr>
          <p:cNvPr id="3" name="内容占位符 2"/>
          <p:cNvSpPr>
            <a:spLocks noGrp="1"/>
          </p:cNvSpPr>
          <p:nvPr>
            <p:ph idx="1"/>
          </p:nvPr>
        </p:nvSpPr>
        <p:spPr>
          <a:xfrm>
            <a:off x="290286" y="1341438"/>
            <a:ext cx="8737600" cy="4507819"/>
          </a:xfrm>
        </p:spPr>
        <p:txBody>
          <a:bodyPr/>
          <a:lstStyle/>
          <a:p>
            <a:pPr marL="0" indent="0">
              <a:buNone/>
            </a:pPr>
            <a:r>
              <a:rPr lang="en-US" altLang="zh-CN" sz="2000" dirty="0" err="1"/>
              <a:t>DataType</a:t>
            </a:r>
            <a:r>
              <a:rPr lang="en-US" altLang="zh-CN" sz="2000" dirty="0"/>
              <a:t> root (</a:t>
            </a:r>
            <a:r>
              <a:rPr lang="en-US" altLang="zh-CN" sz="2000" dirty="0" err="1">
                <a:latin typeface="华文中宋" panose="02010600040101010101" pitchFamily="2" charset="-122"/>
                <a:ea typeface="华文中宋" panose="02010600040101010101" pitchFamily="2" charset="-122"/>
              </a:rPr>
              <a:t>PSeqBinTree</a:t>
            </a:r>
            <a:r>
              <a:rPr lang="en-US" altLang="zh-CN" sz="2000" dirty="0"/>
              <a:t> t )</a:t>
            </a:r>
          </a:p>
          <a:p>
            <a:pPr marL="0" indent="0">
              <a:buNone/>
            </a:pPr>
            <a:r>
              <a:rPr lang="en-US" altLang="zh-CN" sz="2000" dirty="0"/>
              <a:t>{</a:t>
            </a:r>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r>
              <a:rPr lang="en-US" altLang="zh-CN" sz="2000" dirty="0"/>
              <a:t>}</a:t>
            </a:r>
          </a:p>
        </p:txBody>
      </p:sp>
    </p:spTree>
    <p:extLst>
      <p:ext uri="{BB962C8B-B14F-4D97-AF65-F5344CB8AC3E}">
        <p14:creationId xmlns:p14="http://schemas.microsoft.com/office/powerpoint/2010/main" val="28134895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二叉树顺序存储的操作实现</a:t>
            </a:r>
          </a:p>
        </p:txBody>
      </p:sp>
      <p:sp>
        <p:nvSpPr>
          <p:cNvPr id="3" name="内容占位符 2"/>
          <p:cNvSpPr>
            <a:spLocks noGrp="1"/>
          </p:cNvSpPr>
          <p:nvPr>
            <p:ph idx="1"/>
          </p:nvPr>
        </p:nvSpPr>
        <p:spPr>
          <a:xfrm>
            <a:off x="290286" y="1341438"/>
            <a:ext cx="8737600" cy="4507819"/>
          </a:xfrm>
        </p:spPr>
        <p:txBody>
          <a:bodyPr/>
          <a:lstStyle/>
          <a:p>
            <a:pPr marL="0" indent="0">
              <a:buNone/>
            </a:pPr>
            <a:r>
              <a:rPr lang="en-US" altLang="zh-CN" sz="2000" dirty="0" err="1"/>
              <a:t>DataType</a:t>
            </a:r>
            <a:r>
              <a:rPr lang="nl-NL" altLang="zh-CN" sz="2000" dirty="0"/>
              <a:t> parent (</a:t>
            </a:r>
            <a:r>
              <a:rPr lang="en-US" altLang="zh-CN" sz="2000" dirty="0" err="1">
                <a:latin typeface="华文中宋" panose="02010600040101010101" pitchFamily="2" charset="-122"/>
                <a:ea typeface="华文中宋" panose="02010600040101010101" pitchFamily="2" charset="-122"/>
              </a:rPr>
              <a:t>PSeqBinTree</a:t>
            </a:r>
            <a:r>
              <a:rPr lang="nl-NL" altLang="zh-CN" sz="2000" dirty="0"/>
              <a:t> t , </a:t>
            </a:r>
            <a:r>
              <a:rPr lang="en-US" altLang="zh-CN" sz="2000" dirty="0" err="1">
                <a:latin typeface="华文中宋" panose="02010600040101010101" pitchFamily="2" charset="-122"/>
                <a:ea typeface="华文中宋" panose="02010600040101010101" pitchFamily="2" charset="-122"/>
              </a:rPr>
              <a:t>DataType</a:t>
            </a:r>
            <a:r>
              <a:rPr lang="nl-NL" altLang="zh-CN" sz="2000" dirty="0"/>
              <a:t> p )</a:t>
            </a:r>
          </a:p>
          <a:p>
            <a:pPr marL="0" indent="0">
              <a:buNone/>
            </a:pPr>
            <a:r>
              <a:rPr lang="en-US" altLang="zh-CN" sz="2000" dirty="0"/>
              <a:t>{</a:t>
            </a:r>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r>
              <a:rPr lang="en-US" altLang="zh-CN" sz="2000" dirty="0"/>
              <a:t>}</a:t>
            </a:r>
          </a:p>
        </p:txBody>
      </p:sp>
    </p:spTree>
    <p:extLst>
      <p:ext uri="{BB962C8B-B14F-4D97-AF65-F5344CB8AC3E}">
        <p14:creationId xmlns:p14="http://schemas.microsoft.com/office/powerpoint/2010/main" val="8275399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二叉树顺序存储的操作实现</a:t>
            </a:r>
          </a:p>
        </p:txBody>
      </p:sp>
      <p:sp>
        <p:nvSpPr>
          <p:cNvPr id="3" name="内容占位符 2"/>
          <p:cNvSpPr>
            <a:spLocks noGrp="1"/>
          </p:cNvSpPr>
          <p:nvPr>
            <p:ph idx="1"/>
          </p:nvPr>
        </p:nvSpPr>
        <p:spPr>
          <a:xfrm>
            <a:off x="290286" y="1341438"/>
            <a:ext cx="8737600" cy="4920817"/>
          </a:xfrm>
        </p:spPr>
        <p:txBody>
          <a:bodyPr/>
          <a:lstStyle/>
          <a:p>
            <a:pPr marL="0" indent="0">
              <a:buNone/>
            </a:pPr>
            <a:r>
              <a:rPr lang="en-US" altLang="zh-CN" sz="2000" dirty="0" err="1"/>
              <a:t>DataType</a:t>
            </a:r>
            <a:r>
              <a:rPr lang="en-US" altLang="zh-CN" sz="2000" dirty="0"/>
              <a:t> </a:t>
            </a:r>
            <a:r>
              <a:rPr lang="en-US" altLang="zh-CN" sz="2000" dirty="0" err="1"/>
              <a:t>leftChild</a:t>
            </a:r>
            <a:r>
              <a:rPr lang="en-US" altLang="zh-CN" sz="2000" dirty="0"/>
              <a:t> (</a:t>
            </a:r>
            <a:r>
              <a:rPr lang="en-US" altLang="zh-CN" sz="2000" dirty="0" err="1">
                <a:latin typeface="华文中宋" panose="02010600040101010101" pitchFamily="2" charset="-122"/>
                <a:ea typeface="华文中宋" panose="02010600040101010101" pitchFamily="2" charset="-122"/>
              </a:rPr>
              <a:t>PSeqBinTree</a:t>
            </a:r>
            <a:r>
              <a:rPr lang="en-US" altLang="zh-CN" sz="2000" dirty="0"/>
              <a:t> t , </a:t>
            </a:r>
            <a:r>
              <a:rPr lang="en-US" altLang="zh-CN" sz="2000" dirty="0" err="1"/>
              <a:t>DataType</a:t>
            </a:r>
            <a:r>
              <a:rPr lang="en-US" altLang="zh-CN" sz="2000" dirty="0"/>
              <a:t> p ){</a:t>
            </a:r>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r>
              <a:rPr lang="en-US" altLang="zh-CN" sz="2000" dirty="0"/>
              <a:t>}</a:t>
            </a:r>
          </a:p>
        </p:txBody>
      </p:sp>
    </p:spTree>
    <p:extLst>
      <p:ext uri="{BB962C8B-B14F-4D97-AF65-F5344CB8AC3E}">
        <p14:creationId xmlns:p14="http://schemas.microsoft.com/office/powerpoint/2010/main" val="1611139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599" y="228600"/>
            <a:ext cx="8389257" cy="712788"/>
          </a:xfrm>
        </p:spPr>
        <p:txBody>
          <a:bodyPr/>
          <a:lstStyle/>
          <a:p>
            <a:r>
              <a:rPr lang="zh-CN" altLang="en-US" dirty="0"/>
              <a:t>问题</a:t>
            </a:r>
            <a:r>
              <a:rPr lang="en-US" altLang="zh-CN" dirty="0"/>
              <a:t>2</a:t>
            </a:r>
            <a:r>
              <a:rPr lang="zh-CN" altLang="en-US" dirty="0"/>
              <a:t>：家族的族谱</a:t>
            </a:r>
          </a:p>
        </p:txBody>
      </p:sp>
      <p:pic>
        <p:nvPicPr>
          <p:cNvPr id="4" name="图片 3">
            <a:extLst>
              <a:ext uri="{FF2B5EF4-FFF2-40B4-BE49-F238E27FC236}">
                <a16:creationId xmlns:a16="http://schemas.microsoft.com/office/drawing/2014/main" id="{8E5F84BE-EFEB-155A-B6AF-A9F87804B5AA}"/>
              </a:ext>
            </a:extLst>
          </p:cNvPr>
          <p:cNvPicPr>
            <a:picLocks noChangeAspect="1"/>
          </p:cNvPicPr>
          <p:nvPr/>
        </p:nvPicPr>
        <p:blipFill>
          <a:blip r:embed="rId2"/>
          <a:stretch>
            <a:fillRect/>
          </a:stretch>
        </p:blipFill>
        <p:spPr>
          <a:xfrm>
            <a:off x="1255060" y="1733993"/>
            <a:ext cx="5782798" cy="3732617"/>
          </a:xfrm>
          <a:prstGeom prst="rect">
            <a:avLst/>
          </a:prstGeom>
        </p:spPr>
      </p:pic>
    </p:spTree>
    <p:extLst>
      <p:ext uri="{BB962C8B-B14F-4D97-AF65-F5344CB8AC3E}">
        <p14:creationId xmlns:p14="http://schemas.microsoft.com/office/powerpoint/2010/main" val="18507748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二叉树的链接表示</a:t>
            </a:r>
          </a:p>
        </p:txBody>
      </p:sp>
      <p:sp>
        <p:nvSpPr>
          <p:cNvPr id="5" name="椭圆 4"/>
          <p:cNvSpPr/>
          <p:nvPr/>
        </p:nvSpPr>
        <p:spPr bwMode="auto">
          <a:xfrm>
            <a:off x="2073565" y="2561237"/>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972092" y="3178930"/>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3241504" y="4820701"/>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3011525" y="3207711"/>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p:nvPr/>
        </p:nvCxnSpPr>
        <p:spPr bwMode="auto">
          <a:xfrm flipH="1">
            <a:off x="1303915" y="2794685"/>
            <a:ext cx="769650"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3435882" y="4429178"/>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endCxn id="5" idx="6"/>
          </p:cNvCxnSpPr>
          <p:nvPr/>
        </p:nvCxnSpPr>
        <p:spPr bwMode="auto">
          <a:xfrm flipH="1" flipV="1">
            <a:off x="2462320" y="2776522"/>
            <a:ext cx="727997"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2176275" y="4059341"/>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3781942" y="4018793"/>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endCxn id="8" idx="5"/>
          </p:cNvCxnSpPr>
          <p:nvPr/>
        </p:nvCxnSpPr>
        <p:spPr bwMode="auto">
          <a:xfrm flipH="1" flipV="1">
            <a:off x="3343349" y="3575225"/>
            <a:ext cx="588351" cy="44356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a:endCxn id="12" idx="0"/>
          </p:cNvCxnSpPr>
          <p:nvPr/>
        </p:nvCxnSpPr>
        <p:spPr bwMode="auto">
          <a:xfrm flipH="1">
            <a:off x="2370653" y="3575225"/>
            <a:ext cx="697804" cy="48411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423610" y="3966748"/>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endCxn id="16" idx="0"/>
          </p:cNvCxnSpPr>
          <p:nvPr/>
        </p:nvCxnSpPr>
        <p:spPr bwMode="auto">
          <a:xfrm flipH="1">
            <a:off x="617988" y="3575225"/>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4388966" y="4820701"/>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a:stCxn id="13" idx="5"/>
            <a:endCxn id="18" idx="0"/>
          </p:cNvCxnSpPr>
          <p:nvPr/>
        </p:nvCxnSpPr>
        <p:spPr bwMode="auto">
          <a:xfrm>
            <a:off x="4113765" y="4386307"/>
            <a:ext cx="469578" cy="43439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2651415" y="4820701"/>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12" idx="5"/>
            <a:endCxn id="20" idx="0"/>
          </p:cNvCxnSpPr>
          <p:nvPr/>
        </p:nvCxnSpPr>
        <p:spPr bwMode="auto">
          <a:xfrm>
            <a:off x="2508098" y="4426855"/>
            <a:ext cx="337694" cy="3938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圆角矩形标注 38"/>
          <p:cNvSpPr/>
          <p:nvPr/>
        </p:nvSpPr>
        <p:spPr bwMode="auto">
          <a:xfrm>
            <a:off x="761806" y="1451532"/>
            <a:ext cx="3012271" cy="612648"/>
          </a:xfrm>
          <a:prstGeom prst="wedgeRoundRectCallout">
            <a:avLst>
              <a:gd name="adj1" fmla="val 952"/>
              <a:gd name="adj2" fmla="val 123334"/>
              <a:gd name="adj3" fmla="val 16667"/>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结点信息：数据和其与左右孩子的逻辑关系</a:t>
            </a:r>
          </a:p>
        </p:txBody>
      </p:sp>
      <p:sp>
        <p:nvSpPr>
          <p:cNvPr id="66" name="矩形 65"/>
          <p:cNvSpPr/>
          <p:nvPr/>
        </p:nvSpPr>
        <p:spPr bwMode="auto">
          <a:xfrm>
            <a:off x="6628506" y="3229632"/>
            <a:ext cx="741612" cy="701673"/>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7" name="矩形 66"/>
          <p:cNvSpPr/>
          <p:nvPr/>
        </p:nvSpPr>
        <p:spPr bwMode="auto">
          <a:xfrm>
            <a:off x="7370118" y="3229632"/>
            <a:ext cx="741612" cy="701673"/>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8" name="矩形 67"/>
          <p:cNvSpPr/>
          <p:nvPr/>
        </p:nvSpPr>
        <p:spPr bwMode="auto">
          <a:xfrm>
            <a:off x="5886894" y="3237899"/>
            <a:ext cx="741612" cy="701673"/>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 name="任意多边形 2"/>
          <p:cNvSpPr/>
          <p:nvPr/>
        </p:nvSpPr>
        <p:spPr bwMode="auto">
          <a:xfrm>
            <a:off x="2452914" y="2696343"/>
            <a:ext cx="3439886" cy="758057"/>
          </a:xfrm>
          <a:custGeom>
            <a:avLst/>
            <a:gdLst>
              <a:gd name="connsiteX0" fmla="*/ 0 w 3439886"/>
              <a:gd name="connsiteY0" fmla="*/ 46857 h 758057"/>
              <a:gd name="connsiteX1" fmla="*/ 1959429 w 3439886"/>
              <a:gd name="connsiteY1" fmla="*/ 75886 h 758057"/>
              <a:gd name="connsiteX2" fmla="*/ 3439886 w 3439886"/>
              <a:gd name="connsiteY2" fmla="*/ 758057 h 758057"/>
            </a:gdLst>
            <a:ahLst/>
            <a:cxnLst>
              <a:cxn ang="0">
                <a:pos x="connsiteX0" y="connsiteY0"/>
              </a:cxn>
              <a:cxn ang="0">
                <a:pos x="connsiteX1" y="connsiteY1"/>
              </a:cxn>
              <a:cxn ang="0">
                <a:pos x="connsiteX2" y="connsiteY2"/>
              </a:cxn>
            </a:cxnLst>
            <a:rect l="l" t="t" r="r" b="b"/>
            <a:pathLst>
              <a:path w="3439886" h="758057">
                <a:moveTo>
                  <a:pt x="0" y="46857"/>
                </a:moveTo>
                <a:cubicBezTo>
                  <a:pt x="693057" y="2105"/>
                  <a:pt x="1386115" y="-42647"/>
                  <a:pt x="1959429" y="75886"/>
                </a:cubicBezTo>
                <a:cubicBezTo>
                  <a:pt x="2532743" y="194419"/>
                  <a:pt x="3439886" y="758057"/>
                  <a:pt x="3439886" y="758057"/>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8938401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二叉树的链接表示</a:t>
            </a:r>
          </a:p>
        </p:txBody>
      </p:sp>
      <p:sp>
        <p:nvSpPr>
          <p:cNvPr id="5" name="椭圆 4"/>
          <p:cNvSpPr/>
          <p:nvPr/>
        </p:nvSpPr>
        <p:spPr bwMode="auto">
          <a:xfrm>
            <a:off x="1719461" y="3436432"/>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617988" y="4054125"/>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2887400" y="5695896"/>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2657421" y="4082906"/>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p:nvPr/>
        </p:nvCxnSpPr>
        <p:spPr bwMode="auto">
          <a:xfrm flipH="1">
            <a:off x="949811" y="3669880"/>
            <a:ext cx="769650"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3081778" y="5304373"/>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endCxn id="5" idx="6"/>
          </p:cNvCxnSpPr>
          <p:nvPr/>
        </p:nvCxnSpPr>
        <p:spPr bwMode="auto">
          <a:xfrm flipH="1" flipV="1">
            <a:off x="2108216" y="3651717"/>
            <a:ext cx="727997" cy="4654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1822171" y="4934536"/>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3427838" y="4893988"/>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endCxn id="8" idx="5"/>
          </p:cNvCxnSpPr>
          <p:nvPr/>
        </p:nvCxnSpPr>
        <p:spPr bwMode="auto">
          <a:xfrm flipH="1" flipV="1">
            <a:off x="2989245" y="4450420"/>
            <a:ext cx="588351" cy="44356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a:endCxn id="12" idx="0"/>
          </p:cNvCxnSpPr>
          <p:nvPr/>
        </p:nvCxnSpPr>
        <p:spPr bwMode="auto">
          <a:xfrm flipH="1">
            <a:off x="2016549" y="4450420"/>
            <a:ext cx="697804" cy="48411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69506" y="4841943"/>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endCxn id="16" idx="0"/>
          </p:cNvCxnSpPr>
          <p:nvPr/>
        </p:nvCxnSpPr>
        <p:spPr bwMode="auto">
          <a:xfrm flipH="1">
            <a:off x="263884" y="4450420"/>
            <a:ext cx="446849" cy="3915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4034862" y="5695896"/>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a:stCxn id="13" idx="5"/>
            <a:endCxn id="18" idx="0"/>
          </p:cNvCxnSpPr>
          <p:nvPr/>
        </p:nvCxnSpPr>
        <p:spPr bwMode="auto">
          <a:xfrm>
            <a:off x="3759661" y="5261502"/>
            <a:ext cx="469578" cy="43439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2297311" y="5695896"/>
            <a:ext cx="388755" cy="430569"/>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12" idx="5"/>
            <a:endCxn id="20" idx="0"/>
          </p:cNvCxnSpPr>
          <p:nvPr/>
        </p:nvCxnSpPr>
        <p:spPr bwMode="auto">
          <a:xfrm>
            <a:off x="2153994" y="5302050"/>
            <a:ext cx="337694" cy="3938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圆角矩形标注 38"/>
          <p:cNvSpPr/>
          <p:nvPr/>
        </p:nvSpPr>
        <p:spPr bwMode="auto">
          <a:xfrm>
            <a:off x="263884" y="2573311"/>
            <a:ext cx="2725361" cy="612648"/>
          </a:xfrm>
          <a:prstGeom prst="wedgeRoundRectCallout">
            <a:avLst>
              <a:gd name="adj1" fmla="val 9143"/>
              <a:gd name="adj2" fmla="val 87797"/>
              <a:gd name="adj3" fmla="val 16667"/>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结点信息：数据和其与左右孩子的逻辑关系</a:t>
            </a:r>
          </a:p>
        </p:txBody>
      </p:sp>
      <p:grpSp>
        <p:nvGrpSpPr>
          <p:cNvPr id="107" name="组合 106"/>
          <p:cNvGrpSpPr/>
          <p:nvPr/>
        </p:nvGrpSpPr>
        <p:grpSpPr>
          <a:xfrm>
            <a:off x="3397559" y="1635127"/>
            <a:ext cx="5701789" cy="2925864"/>
            <a:chOff x="3257212" y="1566751"/>
            <a:chExt cx="9224272" cy="4396903"/>
          </a:xfrm>
        </p:grpSpPr>
        <p:sp>
          <p:nvSpPr>
            <p:cNvPr id="50" name="矩形 49"/>
            <p:cNvSpPr/>
            <p:nvPr/>
          </p:nvSpPr>
          <p:spPr bwMode="auto">
            <a:xfrm>
              <a:off x="3793971" y="4062684"/>
              <a:ext cx="537266" cy="53551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51" name="矩形 50"/>
            <p:cNvSpPr/>
            <p:nvPr/>
          </p:nvSpPr>
          <p:spPr bwMode="auto">
            <a:xfrm>
              <a:off x="4330730" y="4062684"/>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2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2" name="矩形 51"/>
            <p:cNvSpPr/>
            <p:nvPr/>
          </p:nvSpPr>
          <p:spPr bwMode="auto">
            <a:xfrm>
              <a:off x="3257212" y="4062684"/>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2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6" name="矩形 65"/>
            <p:cNvSpPr/>
            <p:nvPr/>
          </p:nvSpPr>
          <p:spPr bwMode="auto">
            <a:xfrm>
              <a:off x="6684537" y="1566751"/>
              <a:ext cx="537266" cy="53551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7" name="矩形 66"/>
            <p:cNvSpPr/>
            <p:nvPr/>
          </p:nvSpPr>
          <p:spPr bwMode="auto">
            <a:xfrm>
              <a:off x="7221296" y="1566751"/>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8" name="矩形 67"/>
            <p:cNvSpPr/>
            <p:nvPr/>
          </p:nvSpPr>
          <p:spPr bwMode="auto">
            <a:xfrm>
              <a:off x="6147778" y="1566751"/>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9" name="矩形 68"/>
            <p:cNvSpPr/>
            <p:nvPr/>
          </p:nvSpPr>
          <p:spPr bwMode="auto">
            <a:xfrm>
              <a:off x="4691743" y="2748306"/>
              <a:ext cx="537266" cy="53551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70" name="矩形 69"/>
            <p:cNvSpPr/>
            <p:nvPr/>
          </p:nvSpPr>
          <p:spPr bwMode="auto">
            <a:xfrm>
              <a:off x="5228502" y="2748306"/>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dirty="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71" name="矩形 70"/>
            <p:cNvSpPr/>
            <p:nvPr/>
          </p:nvSpPr>
          <p:spPr bwMode="auto">
            <a:xfrm>
              <a:off x="4154984" y="2748306"/>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2" name="矩形 71"/>
            <p:cNvSpPr/>
            <p:nvPr/>
          </p:nvSpPr>
          <p:spPr bwMode="auto">
            <a:xfrm>
              <a:off x="8545969" y="2770032"/>
              <a:ext cx="537266" cy="53551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73" name="矩形 72"/>
            <p:cNvSpPr/>
            <p:nvPr/>
          </p:nvSpPr>
          <p:spPr bwMode="auto">
            <a:xfrm>
              <a:off x="9082728" y="2770032"/>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4" name="矩形 73"/>
            <p:cNvSpPr/>
            <p:nvPr/>
          </p:nvSpPr>
          <p:spPr bwMode="auto">
            <a:xfrm>
              <a:off x="8009210" y="2770032"/>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5" name="矩形 74"/>
            <p:cNvSpPr/>
            <p:nvPr/>
          </p:nvSpPr>
          <p:spPr bwMode="auto">
            <a:xfrm>
              <a:off x="10332927" y="4062684"/>
              <a:ext cx="537266" cy="53551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sp>
          <p:nvSpPr>
            <p:cNvPr id="76" name="矩形 75"/>
            <p:cNvSpPr/>
            <p:nvPr/>
          </p:nvSpPr>
          <p:spPr bwMode="auto">
            <a:xfrm>
              <a:off x="10869686" y="4062684"/>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7" name="矩形 76"/>
            <p:cNvSpPr/>
            <p:nvPr/>
          </p:nvSpPr>
          <p:spPr bwMode="auto">
            <a:xfrm>
              <a:off x="9796168" y="4062684"/>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8" name="矩形 77"/>
            <p:cNvSpPr/>
            <p:nvPr/>
          </p:nvSpPr>
          <p:spPr bwMode="auto">
            <a:xfrm>
              <a:off x="6739800" y="4054125"/>
              <a:ext cx="537266" cy="53551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79" name="矩形 78"/>
            <p:cNvSpPr/>
            <p:nvPr/>
          </p:nvSpPr>
          <p:spPr bwMode="auto">
            <a:xfrm>
              <a:off x="7276559" y="4054125"/>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0" name="矩形 79"/>
            <p:cNvSpPr/>
            <p:nvPr/>
          </p:nvSpPr>
          <p:spPr bwMode="auto">
            <a:xfrm>
              <a:off x="6203041" y="4054125"/>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dirty="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81" name="矩形 80"/>
            <p:cNvSpPr/>
            <p:nvPr/>
          </p:nvSpPr>
          <p:spPr bwMode="auto">
            <a:xfrm>
              <a:off x="7316454" y="5428137"/>
              <a:ext cx="537266" cy="53551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G</a:t>
              </a:r>
              <a:endParaRPr lang="zh-CN" altLang="en-US" dirty="0">
                <a:latin typeface="华文中宋" panose="02010600040101010101" pitchFamily="2" charset="-122"/>
                <a:ea typeface="华文中宋" panose="02010600040101010101" pitchFamily="2" charset="-122"/>
              </a:endParaRPr>
            </a:p>
          </p:txBody>
        </p:sp>
        <p:sp>
          <p:nvSpPr>
            <p:cNvPr id="82" name="矩形 81"/>
            <p:cNvSpPr/>
            <p:nvPr/>
          </p:nvSpPr>
          <p:spPr bwMode="auto">
            <a:xfrm>
              <a:off x="7853213" y="5428137"/>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83" name="矩形 82"/>
            <p:cNvSpPr/>
            <p:nvPr/>
          </p:nvSpPr>
          <p:spPr bwMode="auto">
            <a:xfrm>
              <a:off x="6779695" y="5428137"/>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84" name="矩形 83"/>
            <p:cNvSpPr/>
            <p:nvPr/>
          </p:nvSpPr>
          <p:spPr bwMode="auto">
            <a:xfrm>
              <a:off x="9361752" y="5415044"/>
              <a:ext cx="537266" cy="53551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H</a:t>
              </a:r>
              <a:endParaRPr lang="zh-CN" altLang="en-US" dirty="0">
                <a:latin typeface="华文中宋" panose="02010600040101010101" pitchFamily="2" charset="-122"/>
                <a:ea typeface="华文中宋" panose="02010600040101010101" pitchFamily="2" charset="-122"/>
              </a:endParaRPr>
            </a:p>
          </p:txBody>
        </p:sp>
        <p:sp>
          <p:nvSpPr>
            <p:cNvPr id="85" name="矩形 84"/>
            <p:cNvSpPr/>
            <p:nvPr/>
          </p:nvSpPr>
          <p:spPr bwMode="auto">
            <a:xfrm>
              <a:off x="9898511" y="5415044"/>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86" name="矩形 85"/>
            <p:cNvSpPr/>
            <p:nvPr/>
          </p:nvSpPr>
          <p:spPr bwMode="auto">
            <a:xfrm>
              <a:off x="8824993" y="5415044"/>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87" name="矩形 86"/>
            <p:cNvSpPr/>
            <p:nvPr/>
          </p:nvSpPr>
          <p:spPr bwMode="auto">
            <a:xfrm>
              <a:off x="11407459" y="5401260"/>
              <a:ext cx="537266" cy="53551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I</a:t>
              </a:r>
              <a:endParaRPr lang="zh-CN" altLang="en-US" dirty="0">
                <a:latin typeface="华文中宋" panose="02010600040101010101" pitchFamily="2" charset="-122"/>
                <a:ea typeface="华文中宋" panose="02010600040101010101" pitchFamily="2" charset="-122"/>
              </a:endParaRPr>
            </a:p>
          </p:txBody>
        </p:sp>
        <p:sp>
          <p:nvSpPr>
            <p:cNvPr id="88" name="矩形 87"/>
            <p:cNvSpPr/>
            <p:nvPr/>
          </p:nvSpPr>
          <p:spPr bwMode="auto">
            <a:xfrm>
              <a:off x="11944218" y="5401260"/>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89" name="矩形 88"/>
            <p:cNvSpPr/>
            <p:nvPr/>
          </p:nvSpPr>
          <p:spPr bwMode="auto">
            <a:xfrm>
              <a:off x="10870700" y="5401260"/>
              <a:ext cx="537266" cy="53551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cxnSp>
          <p:nvCxnSpPr>
            <p:cNvPr id="91" name="直接箭头连接符 90"/>
            <p:cNvCxnSpPr>
              <a:endCxn id="69" idx="0"/>
            </p:cNvCxnSpPr>
            <p:nvPr/>
          </p:nvCxnSpPr>
          <p:spPr bwMode="auto">
            <a:xfrm flipH="1">
              <a:off x="4960376" y="1828800"/>
              <a:ext cx="1517916" cy="919506"/>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 name="直接箭头连接符 91"/>
            <p:cNvCxnSpPr>
              <a:endCxn id="72" idx="0"/>
            </p:cNvCxnSpPr>
            <p:nvPr/>
          </p:nvCxnSpPr>
          <p:spPr bwMode="auto">
            <a:xfrm>
              <a:off x="7545192" y="1828800"/>
              <a:ext cx="1269410" cy="941232"/>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5" name="直接箭头连接符 94"/>
            <p:cNvCxnSpPr>
              <a:endCxn id="84" idx="0"/>
            </p:cNvCxnSpPr>
            <p:nvPr/>
          </p:nvCxnSpPr>
          <p:spPr bwMode="auto">
            <a:xfrm flipH="1">
              <a:off x="9630385" y="4405051"/>
              <a:ext cx="490325" cy="1009993"/>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6" name="直接箭头连接符 95"/>
            <p:cNvCxnSpPr>
              <a:endCxn id="50" idx="0"/>
            </p:cNvCxnSpPr>
            <p:nvPr/>
          </p:nvCxnSpPr>
          <p:spPr bwMode="auto">
            <a:xfrm flipH="1">
              <a:off x="4062604" y="3143132"/>
              <a:ext cx="473142" cy="919552"/>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7" name="直接箭头连接符 96"/>
            <p:cNvCxnSpPr>
              <a:endCxn id="78" idx="0"/>
            </p:cNvCxnSpPr>
            <p:nvPr/>
          </p:nvCxnSpPr>
          <p:spPr bwMode="auto">
            <a:xfrm flipH="1">
              <a:off x="7008433" y="3103287"/>
              <a:ext cx="1382046" cy="950838"/>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1" name="直接箭头连接符 100"/>
            <p:cNvCxnSpPr>
              <a:endCxn id="87" idx="0"/>
            </p:cNvCxnSpPr>
            <p:nvPr/>
          </p:nvCxnSpPr>
          <p:spPr bwMode="auto">
            <a:xfrm>
              <a:off x="11155754" y="4388991"/>
              <a:ext cx="520338" cy="1012269"/>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3" name="直接箭头连接符 102"/>
            <p:cNvCxnSpPr>
              <a:endCxn id="75" idx="0"/>
            </p:cNvCxnSpPr>
            <p:nvPr/>
          </p:nvCxnSpPr>
          <p:spPr bwMode="auto">
            <a:xfrm>
              <a:off x="9370216" y="3037790"/>
              <a:ext cx="1231344" cy="1024894"/>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5" name="直接箭头连接符 104"/>
            <p:cNvCxnSpPr>
              <a:endCxn id="81" idx="0"/>
            </p:cNvCxnSpPr>
            <p:nvPr/>
          </p:nvCxnSpPr>
          <p:spPr bwMode="auto">
            <a:xfrm>
              <a:off x="7510744" y="4402775"/>
              <a:ext cx="74343" cy="1025362"/>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Tree>
    <p:extLst>
      <p:ext uri="{BB962C8B-B14F-4D97-AF65-F5344CB8AC3E}">
        <p14:creationId xmlns:p14="http://schemas.microsoft.com/office/powerpoint/2010/main" val="29205450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二叉树的链接表示</a:t>
            </a:r>
          </a:p>
        </p:txBody>
      </p:sp>
      <p:sp>
        <p:nvSpPr>
          <p:cNvPr id="3" name="内容占位符 2"/>
          <p:cNvSpPr>
            <a:spLocks noGrp="1"/>
          </p:cNvSpPr>
          <p:nvPr>
            <p:ph idx="1"/>
          </p:nvPr>
        </p:nvSpPr>
        <p:spPr>
          <a:xfrm>
            <a:off x="452353" y="1341439"/>
            <a:ext cx="8408311" cy="2446790"/>
          </a:xfrm>
        </p:spPr>
        <p:txBody>
          <a:bodyPr/>
          <a:lstStyle/>
          <a:p>
            <a:r>
              <a:rPr lang="zh-CN" altLang="en-US" dirty="0"/>
              <a:t>二叉树结点的映射：除了存储结点本身的数据外，再设置两个指针字段：</a:t>
            </a:r>
            <a:r>
              <a:rPr lang="en-US" altLang="zh-CN" dirty="0" err="1"/>
              <a:t>llink</a:t>
            </a:r>
            <a:r>
              <a:rPr lang="en-US" altLang="zh-CN" dirty="0"/>
              <a:t> </a:t>
            </a:r>
            <a:r>
              <a:rPr lang="zh-CN" altLang="en-US" dirty="0"/>
              <a:t>和 </a:t>
            </a:r>
            <a:r>
              <a:rPr lang="en-US" altLang="zh-CN" dirty="0" err="1"/>
              <a:t>rlink</a:t>
            </a:r>
            <a:r>
              <a:rPr lang="zh-CN" altLang="en-US" dirty="0"/>
              <a:t>，分别存放结点的左孩子结点和右孩子结点的位置</a:t>
            </a:r>
          </a:p>
          <a:p>
            <a:endParaRPr lang="en-US" altLang="zh-CN" dirty="0"/>
          </a:p>
          <a:p>
            <a:r>
              <a:rPr lang="zh-CN" altLang="en-US" dirty="0"/>
              <a:t>这种表示法称为</a:t>
            </a:r>
            <a:r>
              <a:rPr lang="zh-CN" altLang="en-US" dirty="0">
                <a:solidFill>
                  <a:srgbClr val="3333CC"/>
                </a:solidFill>
              </a:rPr>
              <a:t>左</a:t>
            </a:r>
            <a:r>
              <a:rPr lang="en-US" altLang="zh-CN" b="1" dirty="0">
                <a:solidFill>
                  <a:srgbClr val="3333CC"/>
                </a:solidFill>
              </a:rPr>
              <a:t>-</a:t>
            </a:r>
            <a:r>
              <a:rPr lang="zh-CN" altLang="en-US" dirty="0">
                <a:solidFill>
                  <a:srgbClr val="3333CC"/>
                </a:solidFill>
              </a:rPr>
              <a:t>右指针表示法</a:t>
            </a:r>
            <a:endParaRPr lang="zh-CN" altLang="en-US" dirty="0"/>
          </a:p>
        </p:txBody>
      </p:sp>
      <p:sp>
        <p:nvSpPr>
          <p:cNvPr id="4" name="矩形 3"/>
          <p:cNvSpPr/>
          <p:nvPr/>
        </p:nvSpPr>
        <p:spPr bwMode="auto">
          <a:xfrm>
            <a:off x="4089585" y="4335344"/>
            <a:ext cx="1286359" cy="72842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info</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 name="矩形 4"/>
          <p:cNvSpPr/>
          <p:nvPr/>
        </p:nvSpPr>
        <p:spPr bwMode="auto">
          <a:xfrm>
            <a:off x="5375944" y="4335344"/>
            <a:ext cx="1286359" cy="728420"/>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err="1">
                <a:ln>
                  <a:noFill/>
                </a:ln>
                <a:solidFill>
                  <a:schemeClr val="tx1"/>
                </a:solidFill>
                <a:effectLst/>
                <a:latin typeface="华文中宋" panose="02010600040101010101" pitchFamily="2" charset="-122"/>
                <a:ea typeface="华文中宋" panose="02010600040101010101" pitchFamily="2" charset="-122"/>
              </a:rPr>
              <a:t>rlink</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2803226" y="4335344"/>
            <a:ext cx="1286359" cy="728420"/>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err="1">
                <a:ln>
                  <a:noFill/>
                </a:ln>
                <a:solidFill>
                  <a:schemeClr val="tx1"/>
                </a:solidFill>
                <a:effectLst/>
                <a:latin typeface="华文中宋" panose="02010600040101010101" pitchFamily="2" charset="-122"/>
                <a:ea typeface="华文中宋" panose="02010600040101010101" pitchFamily="2" charset="-122"/>
              </a:rPr>
              <a:t>llink</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6063186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二叉树的链接表示</a:t>
            </a:r>
          </a:p>
        </p:txBody>
      </p:sp>
      <p:sp>
        <p:nvSpPr>
          <p:cNvPr id="3" name="内容占位符 2"/>
          <p:cNvSpPr>
            <a:spLocks noGrp="1"/>
          </p:cNvSpPr>
          <p:nvPr>
            <p:ph idx="1"/>
          </p:nvPr>
        </p:nvSpPr>
        <p:spPr>
          <a:xfrm>
            <a:off x="609600" y="1745343"/>
            <a:ext cx="8153400" cy="4292599"/>
          </a:xfrm>
          <a:solidFill>
            <a:schemeClr val="bg1">
              <a:lumMod val="90000"/>
            </a:schemeClr>
          </a:solidFill>
        </p:spPr>
        <p:txBody>
          <a:bodyPr/>
          <a:lstStyle/>
          <a:p>
            <a:pPr marL="0" indent="0">
              <a:buNone/>
            </a:pPr>
            <a:r>
              <a:rPr lang="en-US" altLang="zh-CN" sz="2400" dirty="0"/>
              <a:t>struct </a:t>
            </a:r>
            <a:r>
              <a:rPr lang="en-US" altLang="zh-CN" sz="2400" dirty="0" err="1"/>
              <a:t>BinTreeNode</a:t>
            </a:r>
            <a:r>
              <a:rPr lang="en-US" altLang="zh-CN" sz="2400" dirty="0"/>
              <a:t> { </a:t>
            </a:r>
          </a:p>
          <a:p>
            <a:pPr marL="0" indent="0">
              <a:buNone/>
            </a:pPr>
            <a:r>
              <a:rPr lang="en-US" altLang="zh-CN" sz="2400" dirty="0"/>
              <a:t>   </a:t>
            </a:r>
            <a:r>
              <a:rPr lang="en-US" altLang="zh-CN" sz="2400" dirty="0" err="1"/>
              <a:t>DataType</a:t>
            </a:r>
            <a:r>
              <a:rPr lang="en-US" altLang="zh-CN" sz="2400" dirty="0"/>
              <a:t> info;</a:t>
            </a:r>
          </a:p>
          <a:p>
            <a:pPr marL="0" indent="0">
              <a:buNone/>
            </a:pPr>
            <a:r>
              <a:rPr lang="en-US" altLang="zh-CN" sz="2400" dirty="0"/>
              <a:t>   struct </a:t>
            </a:r>
            <a:r>
              <a:rPr lang="en-US" altLang="zh-CN" sz="2400" dirty="0" err="1"/>
              <a:t>BinTreeNode</a:t>
            </a:r>
            <a:r>
              <a:rPr lang="en-US" altLang="zh-CN" sz="2400" dirty="0"/>
              <a:t> </a:t>
            </a:r>
            <a:r>
              <a:rPr lang="zh-CN" altLang="en-US" sz="2400" dirty="0"/>
              <a:t>*</a:t>
            </a:r>
            <a:r>
              <a:rPr lang="en-US" altLang="zh-CN" sz="2400" dirty="0" err="1"/>
              <a:t>llink</a:t>
            </a:r>
            <a:r>
              <a:rPr lang="zh-CN" altLang="en-US" sz="2400" dirty="0"/>
              <a:t>，*</a:t>
            </a:r>
            <a:r>
              <a:rPr lang="en-US" altLang="zh-CN" sz="2400" dirty="0" err="1"/>
              <a:t>rlink</a:t>
            </a:r>
            <a:r>
              <a:rPr lang="en-US" altLang="zh-CN" sz="2400" dirty="0"/>
              <a:t>;</a:t>
            </a:r>
          </a:p>
          <a:p>
            <a:pPr marL="0" indent="0">
              <a:buNone/>
            </a:pPr>
            <a:r>
              <a:rPr lang="en-US" altLang="zh-CN" sz="2400" dirty="0"/>
              <a:t>};</a:t>
            </a:r>
          </a:p>
          <a:p>
            <a:pPr marL="0" indent="0">
              <a:buNone/>
            </a:pPr>
            <a:r>
              <a:rPr lang="en-US" altLang="zh-CN" sz="2400" dirty="0"/>
              <a:t>typedef struct </a:t>
            </a:r>
            <a:r>
              <a:rPr lang="en-US" altLang="zh-CN" sz="2400" dirty="0" err="1"/>
              <a:t>BinTreeNode</a:t>
            </a:r>
            <a:r>
              <a:rPr lang="en-US" altLang="zh-CN" sz="2400" dirty="0"/>
              <a:t>* </a:t>
            </a:r>
            <a:r>
              <a:rPr lang="en-US" altLang="zh-CN" sz="2400" dirty="0" err="1"/>
              <a:t>PBinTreeNode</a:t>
            </a:r>
            <a:r>
              <a:rPr lang="en-US" altLang="zh-CN" sz="2400" dirty="0"/>
              <a:t>; </a:t>
            </a:r>
          </a:p>
          <a:p>
            <a:pPr marL="0" indent="0">
              <a:buNone/>
            </a:pPr>
            <a:r>
              <a:rPr lang="en-US" altLang="zh-CN" sz="2400" dirty="0"/>
              <a:t> </a:t>
            </a:r>
          </a:p>
        </p:txBody>
      </p:sp>
    </p:spTree>
    <p:extLst>
      <p:ext uri="{BB962C8B-B14F-4D97-AF65-F5344CB8AC3E}">
        <p14:creationId xmlns:p14="http://schemas.microsoft.com/office/powerpoint/2010/main" val="41284271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二叉树顺序存储的操作实现</a:t>
            </a:r>
          </a:p>
        </p:txBody>
      </p:sp>
      <p:sp>
        <p:nvSpPr>
          <p:cNvPr id="3" name="内容占位符 2"/>
          <p:cNvSpPr>
            <a:spLocks noGrp="1"/>
          </p:cNvSpPr>
          <p:nvPr>
            <p:ph idx="1"/>
          </p:nvPr>
        </p:nvSpPr>
        <p:spPr>
          <a:xfrm>
            <a:off x="406400" y="1258311"/>
            <a:ext cx="8737600" cy="4507819"/>
          </a:xfrm>
        </p:spPr>
        <p:txBody>
          <a:bodyPr/>
          <a:lstStyle/>
          <a:p>
            <a:pPr marL="0" indent="0">
              <a:buNone/>
            </a:pPr>
            <a:r>
              <a:rPr lang="en-US" altLang="zh-CN" sz="2000" dirty="0" err="1"/>
              <a:t>PBinTreeNode</a:t>
            </a:r>
            <a:r>
              <a:rPr lang="en-US" altLang="zh-CN" sz="2000" dirty="0"/>
              <a:t> </a:t>
            </a:r>
            <a:r>
              <a:rPr lang="en-US" altLang="zh-CN" sz="2000" dirty="0" err="1"/>
              <a:t>createBiTree</a:t>
            </a:r>
            <a:r>
              <a:rPr lang="en-US" altLang="zh-CN" sz="2000" dirty="0"/>
              <a:t> (void)</a:t>
            </a:r>
          </a:p>
          <a:p>
            <a:pPr marL="0" indent="0">
              <a:buNone/>
            </a:pPr>
            <a:r>
              <a:rPr lang="en-US" altLang="zh-CN" sz="2000" dirty="0"/>
              <a:t>{</a:t>
            </a:r>
          </a:p>
          <a:p>
            <a:pPr algn="just">
              <a:lnSpc>
                <a:spcPts val="2000"/>
              </a:lnSpc>
            </a:pPr>
            <a:r>
              <a:rPr lang="en-US" altLang="zh-CN" sz="2000" dirty="0"/>
              <a:t> char c; </a:t>
            </a:r>
            <a:r>
              <a:rPr lang="en-US" altLang="zh-CN" sz="2000" dirty="0" err="1"/>
              <a:t>PBinTreeNode</a:t>
            </a:r>
            <a:r>
              <a:rPr lang="en-US" altLang="zh-CN" sz="2000" dirty="0"/>
              <a:t> T;</a:t>
            </a:r>
            <a:endParaRPr lang="zh-CN" altLang="zh-CN" sz="2000" dirty="0"/>
          </a:p>
          <a:p>
            <a:pPr algn="just">
              <a:lnSpc>
                <a:spcPts val="2000"/>
              </a:lnSpc>
            </a:pPr>
            <a:r>
              <a:rPr lang="en-US" altLang="zh-CN" sz="2000" dirty="0"/>
              <a:t>  </a:t>
            </a:r>
            <a:r>
              <a:rPr lang="en-US" altLang="zh-CN" sz="2000" dirty="0" err="1"/>
              <a:t>cin</a:t>
            </a:r>
            <a:r>
              <a:rPr lang="en-US" altLang="zh-CN" sz="2000" dirty="0"/>
              <a:t> &gt;&gt; c;  </a:t>
            </a:r>
            <a:endParaRPr lang="zh-CN" altLang="zh-CN" sz="2000" dirty="0"/>
          </a:p>
          <a:p>
            <a:pPr algn="just">
              <a:lnSpc>
                <a:spcPts val="2000"/>
              </a:lnSpc>
            </a:pPr>
            <a:r>
              <a:rPr lang="en-US" altLang="zh-CN" sz="2000" dirty="0">
                <a:solidFill>
                  <a:srgbClr val="C00000"/>
                </a:solidFill>
              </a:rPr>
              <a:t>    if(c=='#')          T = NULL;  </a:t>
            </a:r>
            <a:endParaRPr lang="zh-CN" altLang="zh-CN" sz="2000" dirty="0">
              <a:solidFill>
                <a:srgbClr val="C00000"/>
              </a:solidFill>
            </a:endParaRPr>
          </a:p>
          <a:p>
            <a:pPr algn="just">
              <a:lnSpc>
                <a:spcPts val="2000"/>
              </a:lnSpc>
            </a:pPr>
            <a:r>
              <a:rPr lang="en-US" altLang="zh-CN" sz="2000" dirty="0"/>
              <a:t>    else      </a:t>
            </a:r>
          </a:p>
          <a:p>
            <a:pPr algn="just">
              <a:lnSpc>
                <a:spcPts val="2000"/>
              </a:lnSpc>
            </a:pPr>
            <a:r>
              <a:rPr lang="en-US" altLang="zh-CN" sz="2000" dirty="0"/>
              <a:t>    {  </a:t>
            </a:r>
            <a:endParaRPr lang="zh-CN" altLang="zh-CN" sz="2000" dirty="0"/>
          </a:p>
          <a:p>
            <a:pPr algn="just">
              <a:lnSpc>
                <a:spcPts val="2000"/>
              </a:lnSpc>
            </a:pPr>
            <a:r>
              <a:rPr lang="en-US" altLang="zh-CN" sz="2000" dirty="0"/>
              <a:t>        T = new struct </a:t>
            </a:r>
            <a:r>
              <a:rPr lang="en-US" altLang="zh-CN" sz="2000" dirty="0" err="1"/>
              <a:t>BinTreeNode</a:t>
            </a:r>
            <a:r>
              <a:rPr lang="en-US" altLang="zh-CN" sz="2000" dirty="0"/>
              <a:t> ;  </a:t>
            </a:r>
            <a:endParaRPr lang="zh-CN" altLang="zh-CN" sz="2000" dirty="0"/>
          </a:p>
          <a:p>
            <a:pPr algn="just">
              <a:lnSpc>
                <a:spcPts val="2000"/>
              </a:lnSpc>
            </a:pPr>
            <a:r>
              <a:rPr lang="en-US" altLang="zh-CN" sz="2000" dirty="0"/>
              <a:t>        T-&gt;info = c;  </a:t>
            </a:r>
            <a:endParaRPr lang="zh-CN" altLang="zh-CN" sz="2000" dirty="0"/>
          </a:p>
          <a:p>
            <a:pPr algn="just">
              <a:lnSpc>
                <a:spcPts val="2000"/>
              </a:lnSpc>
            </a:pPr>
            <a:r>
              <a:rPr lang="en-US" altLang="zh-CN" sz="2000" dirty="0"/>
              <a:t>        T-&gt;</a:t>
            </a:r>
            <a:r>
              <a:rPr lang="en-US" altLang="zh-CN" sz="2000" dirty="0" err="1"/>
              <a:t>llink</a:t>
            </a:r>
            <a:r>
              <a:rPr lang="en-US" altLang="zh-CN" sz="2000" dirty="0"/>
              <a:t> =  </a:t>
            </a:r>
            <a:r>
              <a:rPr lang="en-US" altLang="zh-CN" sz="2000" dirty="0" err="1"/>
              <a:t>createBiTree</a:t>
            </a:r>
            <a:r>
              <a:rPr lang="en-US" altLang="zh-CN" sz="2000" dirty="0"/>
              <a:t>();  </a:t>
            </a:r>
            <a:endParaRPr lang="zh-CN" altLang="zh-CN" sz="2000" dirty="0"/>
          </a:p>
          <a:p>
            <a:pPr algn="just">
              <a:lnSpc>
                <a:spcPts val="2000"/>
              </a:lnSpc>
            </a:pPr>
            <a:r>
              <a:rPr lang="en-US" altLang="zh-CN" sz="2000" dirty="0"/>
              <a:t>        T-&gt;</a:t>
            </a:r>
            <a:r>
              <a:rPr lang="en-US" altLang="zh-CN" sz="2000" dirty="0" err="1"/>
              <a:t>rlink</a:t>
            </a:r>
            <a:r>
              <a:rPr lang="en-US" altLang="zh-CN" sz="2000" dirty="0"/>
              <a:t> =  </a:t>
            </a:r>
            <a:r>
              <a:rPr lang="en-US" altLang="zh-CN" sz="2000" dirty="0" err="1"/>
              <a:t>createBiTree</a:t>
            </a:r>
            <a:r>
              <a:rPr lang="en-US" altLang="zh-CN" sz="2000" dirty="0"/>
              <a:t>();</a:t>
            </a:r>
          </a:p>
          <a:p>
            <a:pPr algn="just">
              <a:lnSpc>
                <a:spcPts val="2000"/>
              </a:lnSpc>
            </a:pPr>
            <a:r>
              <a:rPr lang="en-US" altLang="zh-CN" sz="2000" dirty="0"/>
              <a:t>      } </a:t>
            </a:r>
            <a:endParaRPr lang="zh-CN" altLang="zh-CN" sz="2000" dirty="0"/>
          </a:p>
          <a:p>
            <a:r>
              <a:rPr lang="en-US" altLang="zh-CN" sz="2000" dirty="0"/>
              <a:t>return T;</a:t>
            </a:r>
          </a:p>
          <a:p>
            <a:r>
              <a:rPr lang="en-US" altLang="zh-CN" sz="1800" dirty="0"/>
              <a:t>}</a:t>
            </a:r>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endParaRPr lang="en-US" altLang="zh-CN" sz="2000" dirty="0"/>
          </a:p>
          <a:p>
            <a:pPr marL="0" indent="0">
              <a:buNone/>
            </a:pPr>
            <a:r>
              <a:rPr lang="en-US" altLang="zh-CN" sz="2000" dirty="0"/>
              <a:t>}</a:t>
            </a:r>
          </a:p>
          <a:p>
            <a:pPr marL="0" indent="0">
              <a:buNone/>
            </a:pPr>
            <a:r>
              <a:rPr lang="en-US" altLang="zh-CN" sz="2000" dirty="0"/>
              <a:t>   </a:t>
            </a:r>
          </a:p>
        </p:txBody>
      </p:sp>
    </p:spTree>
    <p:extLst>
      <p:ext uri="{BB962C8B-B14F-4D97-AF65-F5344CB8AC3E}">
        <p14:creationId xmlns:p14="http://schemas.microsoft.com/office/powerpoint/2010/main" val="3598000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二叉树的输入</a:t>
            </a:r>
          </a:p>
        </p:txBody>
      </p:sp>
      <p:grpSp>
        <p:nvGrpSpPr>
          <p:cNvPr id="55" name="组合 54"/>
          <p:cNvGrpSpPr/>
          <p:nvPr/>
        </p:nvGrpSpPr>
        <p:grpSpPr>
          <a:xfrm>
            <a:off x="458658" y="1599182"/>
            <a:ext cx="2818737" cy="3321205"/>
            <a:chOff x="3820694" y="1911360"/>
            <a:chExt cx="2818737" cy="3321205"/>
          </a:xfrm>
        </p:grpSpPr>
        <p:sp>
          <p:nvSpPr>
            <p:cNvPr id="4" name="椭圆 3"/>
            <p:cNvSpPr/>
            <p:nvPr/>
          </p:nvSpPr>
          <p:spPr bwMode="auto">
            <a:xfrm>
              <a:off x="4983172" y="1911360"/>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5" name="椭圆 4"/>
            <p:cNvSpPr/>
            <p:nvPr/>
          </p:nvSpPr>
          <p:spPr bwMode="auto">
            <a:xfrm>
              <a:off x="3820694" y="2803797"/>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6179999" y="273701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8" name="直接连接符 7"/>
            <p:cNvCxnSpPr>
              <a:stCxn id="4" idx="2"/>
              <a:endCxn id="5" idx="0"/>
            </p:cNvCxnSpPr>
            <p:nvPr/>
          </p:nvCxnSpPr>
          <p:spPr bwMode="auto">
            <a:xfrm flipH="1">
              <a:off x="4025930" y="2139354"/>
              <a:ext cx="957242" cy="66444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stCxn id="7" idx="0"/>
              <a:endCxn id="4" idx="6"/>
            </p:cNvCxnSpPr>
            <p:nvPr/>
          </p:nvCxnSpPr>
          <p:spPr bwMode="auto">
            <a:xfrm flipH="1" flipV="1">
              <a:off x="5390093" y="2139354"/>
              <a:ext cx="993367" cy="59766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椭圆 10"/>
            <p:cNvSpPr/>
            <p:nvPr/>
          </p:nvSpPr>
          <p:spPr bwMode="auto">
            <a:xfrm>
              <a:off x="5668956" y="376471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4" name="直接连接符 13"/>
            <p:cNvCxnSpPr>
              <a:stCxn id="7" idx="3"/>
              <a:endCxn id="11" idx="0"/>
            </p:cNvCxnSpPr>
            <p:nvPr/>
          </p:nvCxnSpPr>
          <p:spPr bwMode="auto">
            <a:xfrm flipH="1">
              <a:off x="5872417" y="3126229"/>
              <a:ext cx="367174" cy="6384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椭圆 20"/>
            <p:cNvSpPr/>
            <p:nvPr/>
          </p:nvSpPr>
          <p:spPr bwMode="auto">
            <a:xfrm>
              <a:off x="4336141" y="3764712"/>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cxnSp>
          <p:nvCxnSpPr>
            <p:cNvPr id="22" name="直接连接符 21"/>
            <p:cNvCxnSpPr>
              <a:stCxn id="21" idx="0"/>
              <a:endCxn id="5" idx="5"/>
            </p:cNvCxnSpPr>
            <p:nvPr/>
          </p:nvCxnSpPr>
          <p:spPr bwMode="auto">
            <a:xfrm flipH="1" flipV="1">
              <a:off x="4171054" y="3193007"/>
              <a:ext cx="370323" cy="57170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3" name="椭圆 32"/>
            <p:cNvSpPr/>
            <p:nvPr/>
          </p:nvSpPr>
          <p:spPr bwMode="auto">
            <a:xfrm>
              <a:off x="6228959" y="4770676"/>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6" name="直接连接符 35"/>
            <p:cNvCxnSpPr/>
            <p:nvPr/>
          </p:nvCxnSpPr>
          <p:spPr bwMode="auto">
            <a:xfrm>
              <a:off x="6005804" y="4163556"/>
              <a:ext cx="377656" cy="61302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椭圆 38"/>
            <p:cNvSpPr/>
            <p:nvPr/>
          </p:nvSpPr>
          <p:spPr bwMode="auto">
            <a:xfrm>
              <a:off x="3824699" y="4776577"/>
              <a:ext cx="410472"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40" name="直接连接符 39"/>
            <p:cNvCxnSpPr>
              <a:endCxn id="39" idx="0"/>
            </p:cNvCxnSpPr>
            <p:nvPr/>
          </p:nvCxnSpPr>
          <p:spPr bwMode="auto">
            <a:xfrm flipH="1">
              <a:off x="4029935" y="4215212"/>
              <a:ext cx="492814" cy="56136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pic>
        <p:nvPicPr>
          <p:cNvPr id="9" name="图片 8">
            <a:extLst>
              <a:ext uri="{FF2B5EF4-FFF2-40B4-BE49-F238E27FC236}">
                <a16:creationId xmlns:a16="http://schemas.microsoft.com/office/drawing/2014/main" id="{5B3A07BE-06F0-4EE8-8FF9-568721197E72}"/>
              </a:ext>
            </a:extLst>
          </p:cNvPr>
          <p:cNvPicPr>
            <a:picLocks noChangeAspect="1"/>
          </p:cNvPicPr>
          <p:nvPr/>
        </p:nvPicPr>
        <p:blipFill>
          <a:blip r:embed="rId2"/>
          <a:stretch>
            <a:fillRect/>
          </a:stretch>
        </p:blipFill>
        <p:spPr>
          <a:xfrm>
            <a:off x="4479402" y="1425283"/>
            <a:ext cx="3574090" cy="2911092"/>
          </a:xfrm>
          <a:prstGeom prst="rect">
            <a:avLst/>
          </a:prstGeom>
        </p:spPr>
      </p:pic>
    </p:spTree>
    <p:extLst>
      <p:ext uri="{BB962C8B-B14F-4D97-AF65-F5344CB8AC3E}">
        <p14:creationId xmlns:p14="http://schemas.microsoft.com/office/powerpoint/2010/main" val="26283699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二叉树的周游</a:t>
            </a:r>
          </a:p>
        </p:txBody>
      </p:sp>
      <p:sp>
        <p:nvSpPr>
          <p:cNvPr id="3" name="内容占位符 2"/>
          <p:cNvSpPr>
            <a:spLocks noGrp="1"/>
          </p:cNvSpPr>
          <p:nvPr>
            <p:ph idx="1"/>
          </p:nvPr>
        </p:nvSpPr>
        <p:spPr>
          <a:xfrm>
            <a:off x="452354" y="1341438"/>
            <a:ext cx="8153400" cy="4784725"/>
          </a:xfrm>
        </p:spPr>
        <p:txBody>
          <a:bodyPr/>
          <a:lstStyle/>
          <a:p>
            <a:r>
              <a:rPr lang="zh-CN" altLang="en-US" dirty="0"/>
              <a:t>若以符号</a:t>
            </a:r>
            <a:r>
              <a:rPr lang="en-US" altLang="zh-CN" dirty="0"/>
              <a:t>D</a:t>
            </a:r>
            <a:r>
              <a:rPr lang="zh-CN" altLang="en-US" dirty="0"/>
              <a:t>、</a:t>
            </a:r>
            <a:r>
              <a:rPr lang="en-US" altLang="zh-CN" dirty="0"/>
              <a:t>L</a:t>
            </a:r>
            <a:r>
              <a:rPr lang="zh-CN" altLang="en-US" dirty="0"/>
              <a:t>、</a:t>
            </a:r>
            <a:r>
              <a:rPr lang="en-US" altLang="zh-CN" dirty="0"/>
              <a:t>R</a:t>
            </a:r>
            <a:r>
              <a:rPr lang="zh-CN" altLang="en-US" dirty="0"/>
              <a:t>分别表示根结点、左子树、右子树，则二叉树的周游共有六种方式：</a:t>
            </a:r>
            <a:r>
              <a:rPr lang="en-US" altLang="zh-CN" dirty="0"/>
              <a:t>DLR</a:t>
            </a:r>
            <a:r>
              <a:rPr lang="zh-CN" altLang="en-US" dirty="0"/>
              <a:t>，</a:t>
            </a:r>
            <a:r>
              <a:rPr lang="en-US" altLang="zh-CN" dirty="0"/>
              <a:t>LDR</a:t>
            </a:r>
            <a:r>
              <a:rPr lang="zh-CN" altLang="en-US" dirty="0"/>
              <a:t>，</a:t>
            </a:r>
            <a:r>
              <a:rPr lang="en-US" altLang="zh-CN" dirty="0"/>
              <a:t>LRD</a:t>
            </a:r>
            <a:r>
              <a:rPr lang="zh-CN" altLang="en-US" dirty="0"/>
              <a:t>，</a:t>
            </a:r>
            <a:r>
              <a:rPr lang="en-US" altLang="zh-CN" dirty="0"/>
              <a:t>DRL</a:t>
            </a:r>
            <a:r>
              <a:rPr lang="zh-CN" altLang="en-US" dirty="0"/>
              <a:t>，</a:t>
            </a:r>
            <a:r>
              <a:rPr lang="en-US" altLang="zh-CN" dirty="0"/>
              <a:t>RDL</a:t>
            </a:r>
            <a:r>
              <a:rPr lang="zh-CN" altLang="en-US" dirty="0"/>
              <a:t>和</a:t>
            </a:r>
            <a:r>
              <a:rPr lang="en-US" altLang="zh-CN" dirty="0"/>
              <a:t>RLD</a:t>
            </a:r>
            <a:r>
              <a:rPr lang="zh-CN" altLang="en-US" dirty="0"/>
              <a:t>。</a:t>
            </a:r>
          </a:p>
          <a:p>
            <a:endParaRPr lang="en-US" altLang="zh-CN" dirty="0"/>
          </a:p>
          <a:p>
            <a:r>
              <a:rPr lang="zh-CN" altLang="en-US" dirty="0"/>
              <a:t>在限定先左子树后右子树的情况下</a:t>
            </a:r>
            <a:endParaRPr lang="en-US" altLang="zh-CN" dirty="0"/>
          </a:p>
          <a:p>
            <a:pPr lvl="1"/>
            <a:r>
              <a:rPr lang="en-US" altLang="zh-CN" dirty="0"/>
              <a:t>DLR</a:t>
            </a:r>
            <a:r>
              <a:rPr lang="zh-CN" altLang="en-US" dirty="0"/>
              <a:t>：先根次序（简称先序或前序）周游</a:t>
            </a:r>
          </a:p>
          <a:p>
            <a:pPr lvl="1"/>
            <a:r>
              <a:rPr lang="en-US" altLang="zh-CN" dirty="0"/>
              <a:t>LRD</a:t>
            </a:r>
            <a:r>
              <a:rPr lang="zh-CN" altLang="en-US" dirty="0"/>
              <a:t>：后根次序（简称后序）周游</a:t>
            </a:r>
          </a:p>
          <a:p>
            <a:pPr lvl="1"/>
            <a:r>
              <a:rPr lang="en-US" altLang="zh-CN" dirty="0"/>
              <a:t>LDR</a:t>
            </a:r>
            <a:r>
              <a:rPr lang="zh-CN" altLang="en-US" dirty="0"/>
              <a:t>：中根次序（简称中序或对称序）周游</a:t>
            </a:r>
            <a:endParaRPr lang="en-US" altLang="zh-CN" dirty="0"/>
          </a:p>
        </p:txBody>
      </p:sp>
    </p:spTree>
    <p:extLst>
      <p:ext uri="{BB962C8B-B14F-4D97-AF65-F5344CB8AC3E}">
        <p14:creationId xmlns:p14="http://schemas.microsoft.com/office/powerpoint/2010/main" val="41823645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二叉树的周游</a:t>
            </a:r>
          </a:p>
        </p:txBody>
      </p:sp>
      <p:sp>
        <p:nvSpPr>
          <p:cNvPr id="3" name="内容占位符 2"/>
          <p:cNvSpPr>
            <a:spLocks noGrp="1"/>
          </p:cNvSpPr>
          <p:nvPr>
            <p:ph idx="1"/>
          </p:nvPr>
        </p:nvSpPr>
        <p:spPr>
          <a:xfrm>
            <a:off x="364667" y="1398033"/>
            <a:ext cx="8708570" cy="945012"/>
          </a:xfrm>
        </p:spPr>
        <p:txBody>
          <a:bodyPr/>
          <a:lstStyle/>
          <a:p>
            <a:r>
              <a:rPr lang="zh-CN" altLang="en-US" dirty="0"/>
              <a:t>先序周游：若二叉树不空，则先访问根结点；然后按先根次序周游左子树；最后按先根次序周游右子树</a:t>
            </a:r>
            <a:endParaRPr lang="en-US" altLang="zh-CN" dirty="0"/>
          </a:p>
        </p:txBody>
      </p:sp>
      <p:grpSp>
        <p:nvGrpSpPr>
          <p:cNvPr id="23" name="组合 22"/>
          <p:cNvGrpSpPr/>
          <p:nvPr/>
        </p:nvGrpSpPr>
        <p:grpSpPr>
          <a:xfrm>
            <a:off x="2440166" y="2422350"/>
            <a:ext cx="4557571" cy="2848839"/>
            <a:chOff x="2440166" y="2422350"/>
            <a:chExt cx="4557571" cy="2848839"/>
          </a:xfrm>
        </p:grpSpPr>
        <p:sp>
          <p:nvSpPr>
            <p:cNvPr id="4" name="椭圆 3"/>
            <p:cNvSpPr/>
            <p:nvPr/>
          </p:nvSpPr>
          <p:spPr bwMode="auto">
            <a:xfrm>
              <a:off x="4167220" y="2422350"/>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5" name="椭圆 4"/>
            <p:cNvSpPr/>
            <p:nvPr/>
          </p:nvSpPr>
          <p:spPr bwMode="auto">
            <a:xfrm>
              <a:off x="3014278" y="3076508"/>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椭圆 5"/>
            <p:cNvSpPr/>
            <p:nvPr/>
          </p:nvSpPr>
          <p:spPr bwMode="auto">
            <a:xfrm>
              <a:off x="5389735" y="481520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5149010" y="310698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8" name="直接连接符 7"/>
            <p:cNvCxnSpPr/>
            <p:nvPr/>
          </p:nvCxnSpPr>
          <p:spPr bwMode="auto">
            <a:xfrm flipH="1">
              <a:off x="3361606" y="2669580"/>
              <a:ext cx="805614" cy="49294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endCxn id="6" idx="0"/>
            </p:cNvCxnSpPr>
            <p:nvPr/>
          </p:nvCxnSpPr>
          <p:spPr bwMode="auto">
            <a:xfrm flipH="1">
              <a:off x="5593196" y="4400565"/>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stCxn id="7" idx="0"/>
              <a:endCxn id="4" idx="6"/>
            </p:cNvCxnSpPr>
            <p:nvPr/>
          </p:nvCxnSpPr>
          <p:spPr bwMode="auto">
            <a:xfrm flipH="1" flipV="1">
              <a:off x="4574141" y="2650344"/>
              <a:ext cx="778330" cy="4566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椭圆 10"/>
            <p:cNvSpPr/>
            <p:nvPr/>
          </p:nvSpPr>
          <p:spPr bwMode="auto">
            <a:xfrm>
              <a:off x="4274730" y="4008895"/>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5955427" y="3965953"/>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3" name="直接连接符 12"/>
            <p:cNvCxnSpPr>
              <a:endCxn id="7" idx="5"/>
            </p:cNvCxnSpPr>
            <p:nvPr/>
          </p:nvCxnSpPr>
          <p:spPr bwMode="auto">
            <a:xfrm flipH="1" flipV="1">
              <a:off x="5496339" y="3496199"/>
              <a:ext cx="615844" cy="4697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直接连接符 13"/>
            <p:cNvCxnSpPr>
              <a:stCxn id="7" idx="3"/>
              <a:endCxn id="11" idx="0"/>
            </p:cNvCxnSpPr>
            <p:nvPr/>
          </p:nvCxnSpPr>
          <p:spPr bwMode="auto">
            <a:xfrm flipH="1">
              <a:off x="4478191" y="3496199"/>
              <a:ext cx="730411" cy="5126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椭圆 14"/>
            <p:cNvSpPr/>
            <p:nvPr/>
          </p:nvSpPr>
          <p:spPr bwMode="auto">
            <a:xfrm>
              <a:off x="2440166" y="3910835"/>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6" name="直接连接符 15"/>
            <p:cNvCxnSpPr>
              <a:endCxn id="15" idx="0"/>
            </p:cNvCxnSpPr>
            <p:nvPr/>
          </p:nvCxnSpPr>
          <p:spPr bwMode="auto">
            <a:xfrm flipH="1">
              <a:off x="2643627" y="3496199"/>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椭圆 16"/>
            <p:cNvSpPr/>
            <p:nvPr/>
          </p:nvSpPr>
          <p:spPr bwMode="auto">
            <a:xfrm>
              <a:off x="6590816" y="481520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8" name="直接连接符 17"/>
            <p:cNvCxnSpPr>
              <a:stCxn id="12" idx="5"/>
              <a:endCxn id="17" idx="0"/>
            </p:cNvCxnSpPr>
            <p:nvPr/>
          </p:nvCxnSpPr>
          <p:spPr bwMode="auto">
            <a:xfrm>
              <a:off x="6302756" y="4355163"/>
              <a:ext cx="491521" cy="4600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椭圆 20"/>
            <p:cNvSpPr/>
            <p:nvPr/>
          </p:nvSpPr>
          <p:spPr bwMode="auto">
            <a:xfrm>
              <a:off x="4772072" y="481520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2" name="直接连接符 21"/>
            <p:cNvCxnSpPr>
              <a:stCxn id="11" idx="5"/>
              <a:endCxn id="21" idx="0"/>
            </p:cNvCxnSpPr>
            <p:nvPr/>
          </p:nvCxnSpPr>
          <p:spPr bwMode="auto">
            <a:xfrm>
              <a:off x="4622059" y="4398105"/>
              <a:ext cx="353474" cy="4170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9" name="矩形 18"/>
          <p:cNvSpPr/>
          <p:nvPr/>
        </p:nvSpPr>
        <p:spPr>
          <a:xfrm>
            <a:off x="501640" y="5931025"/>
            <a:ext cx="8540863" cy="369332"/>
          </a:xfrm>
          <a:prstGeom prst="rect">
            <a:avLst/>
          </a:prstGeom>
        </p:spPr>
        <p:txBody>
          <a:bodyPr wrap="square">
            <a:spAutoFit/>
          </a:bodyPr>
          <a:lstStyle/>
          <a:p>
            <a:r>
              <a:rPr lang="zh-CN" altLang="en-US" dirty="0">
                <a:latin typeface="华文中宋" panose="02010600040101010101" pitchFamily="2" charset="-122"/>
                <a:ea typeface="华文中宋" panose="02010600040101010101" pitchFamily="2" charset="-122"/>
              </a:rPr>
              <a:t>先根周游得到的结点序列（也称为</a:t>
            </a:r>
            <a:r>
              <a:rPr lang="zh-CN" altLang="en-US" dirty="0">
                <a:solidFill>
                  <a:srgbClr val="3333CC"/>
                </a:solidFill>
                <a:latin typeface="华文中宋" panose="02010600040101010101" pitchFamily="2" charset="-122"/>
                <a:ea typeface="华文中宋" panose="02010600040101010101" pitchFamily="2" charset="-122"/>
              </a:rPr>
              <a:t>先根序列</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A</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B</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D</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C</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E</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G</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F</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H</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I</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2144270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二叉树的周游</a:t>
            </a:r>
          </a:p>
        </p:txBody>
      </p:sp>
      <p:sp>
        <p:nvSpPr>
          <p:cNvPr id="3" name="内容占位符 2"/>
          <p:cNvSpPr>
            <a:spLocks noGrp="1"/>
          </p:cNvSpPr>
          <p:nvPr>
            <p:ph idx="1"/>
          </p:nvPr>
        </p:nvSpPr>
        <p:spPr>
          <a:xfrm>
            <a:off x="5326443" y="326467"/>
            <a:ext cx="3817557" cy="616151"/>
          </a:xfrm>
        </p:spPr>
        <p:txBody>
          <a:bodyPr/>
          <a:lstStyle/>
          <a:p>
            <a:r>
              <a:rPr lang="zh-CN" altLang="en-US" dirty="0"/>
              <a:t>先序周游过程示例</a:t>
            </a:r>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0759" y="1441585"/>
            <a:ext cx="8474299" cy="5063105"/>
          </a:xfrm>
          <a:prstGeom prst="rect">
            <a:avLst/>
          </a:prstGeom>
        </p:spPr>
      </p:pic>
      <p:sp>
        <p:nvSpPr>
          <p:cNvPr id="17" name="矩形 16"/>
          <p:cNvSpPr/>
          <p:nvPr/>
        </p:nvSpPr>
        <p:spPr bwMode="auto">
          <a:xfrm>
            <a:off x="3271234" y="1415335"/>
            <a:ext cx="3825024" cy="2037845"/>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8" name="矩形 17"/>
          <p:cNvSpPr/>
          <p:nvPr/>
        </p:nvSpPr>
        <p:spPr bwMode="auto">
          <a:xfrm>
            <a:off x="1731498" y="3529937"/>
            <a:ext cx="2793214"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9" name="矩形 18"/>
          <p:cNvSpPr/>
          <p:nvPr/>
        </p:nvSpPr>
        <p:spPr bwMode="auto">
          <a:xfrm>
            <a:off x="1541173" y="4141712"/>
            <a:ext cx="2539285"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0" name="矩形 19"/>
          <p:cNvSpPr/>
          <p:nvPr/>
        </p:nvSpPr>
        <p:spPr bwMode="auto">
          <a:xfrm>
            <a:off x="4534333" y="3526666"/>
            <a:ext cx="3331549" cy="113234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1" name="矩形 20"/>
          <p:cNvSpPr/>
          <p:nvPr/>
        </p:nvSpPr>
        <p:spPr bwMode="auto">
          <a:xfrm>
            <a:off x="3722187" y="5412453"/>
            <a:ext cx="2539285"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2" name="矩形 21"/>
          <p:cNvSpPr/>
          <p:nvPr/>
        </p:nvSpPr>
        <p:spPr bwMode="auto">
          <a:xfrm>
            <a:off x="6398652" y="4786771"/>
            <a:ext cx="2539285"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3" name="矩形 22"/>
          <p:cNvSpPr/>
          <p:nvPr/>
        </p:nvSpPr>
        <p:spPr bwMode="auto">
          <a:xfrm>
            <a:off x="7031863" y="5412408"/>
            <a:ext cx="1918954"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4" name="矩形 23"/>
          <p:cNvSpPr/>
          <p:nvPr/>
        </p:nvSpPr>
        <p:spPr bwMode="auto">
          <a:xfrm>
            <a:off x="5847009" y="6012287"/>
            <a:ext cx="2083114"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6" name="矩形 25"/>
          <p:cNvSpPr/>
          <p:nvPr/>
        </p:nvSpPr>
        <p:spPr bwMode="auto">
          <a:xfrm>
            <a:off x="3704819" y="4773701"/>
            <a:ext cx="2083114"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8" name="任意多边形 27"/>
          <p:cNvSpPr/>
          <p:nvPr/>
        </p:nvSpPr>
        <p:spPr bwMode="auto">
          <a:xfrm>
            <a:off x="1997423" y="2150772"/>
            <a:ext cx="5137473" cy="4118556"/>
          </a:xfrm>
          <a:custGeom>
            <a:avLst/>
            <a:gdLst>
              <a:gd name="connsiteX0" fmla="*/ 1698814 w 5137473"/>
              <a:gd name="connsiteY0" fmla="*/ 0 h 4118556"/>
              <a:gd name="connsiteX1" fmla="*/ 913202 w 5137473"/>
              <a:gd name="connsiteY1" fmla="*/ 1635617 h 4118556"/>
              <a:gd name="connsiteX2" fmla="*/ 63197 w 5137473"/>
              <a:gd name="connsiteY2" fmla="*/ 2176529 h 4118556"/>
              <a:gd name="connsiteX3" fmla="*/ 2742002 w 5137473"/>
              <a:gd name="connsiteY3" fmla="*/ 1687132 h 4118556"/>
              <a:gd name="connsiteX4" fmla="*/ 1917754 w 5137473"/>
              <a:gd name="connsiteY4" fmla="*/ 2859110 h 4118556"/>
              <a:gd name="connsiteX5" fmla="*/ 2651850 w 5137473"/>
              <a:gd name="connsiteY5" fmla="*/ 3515932 h 4118556"/>
              <a:gd name="connsiteX6" fmla="*/ 4609439 w 5137473"/>
              <a:gd name="connsiteY6" fmla="*/ 2949262 h 4118556"/>
              <a:gd name="connsiteX7" fmla="*/ 4313225 w 5137473"/>
              <a:gd name="connsiteY7" fmla="*/ 4095482 h 4118556"/>
              <a:gd name="connsiteX8" fmla="*/ 5137473 w 5137473"/>
              <a:gd name="connsiteY8" fmla="*/ 3606084 h 411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37473" h="4118556">
                <a:moveTo>
                  <a:pt x="1698814" y="0"/>
                </a:moveTo>
                <a:cubicBezTo>
                  <a:pt x="1442309" y="636431"/>
                  <a:pt x="1185805" y="1272862"/>
                  <a:pt x="913202" y="1635617"/>
                </a:cubicBezTo>
                <a:cubicBezTo>
                  <a:pt x="640599" y="1998372"/>
                  <a:pt x="-241603" y="2167943"/>
                  <a:pt x="63197" y="2176529"/>
                </a:cubicBezTo>
                <a:cubicBezTo>
                  <a:pt x="367997" y="2185115"/>
                  <a:pt x="2432909" y="1573369"/>
                  <a:pt x="2742002" y="1687132"/>
                </a:cubicBezTo>
                <a:cubicBezTo>
                  <a:pt x="3051095" y="1800895"/>
                  <a:pt x="1932779" y="2554310"/>
                  <a:pt x="1917754" y="2859110"/>
                </a:cubicBezTo>
                <a:cubicBezTo>
                  <a:pt x="1902729" y="3163910"/>
                  <a:pt x="2203236" y="3500907"/>
                  <a:pt x="2651850" y="3515932"/>
                </a:cubicBezTo>
                <a:cubicBezTo>
                  <a:pt x="3100464" y="3530957"/>
                  <a:pt x="4332543" y="2852670"/>
                  <a:pt x="4609439" y="2949262"/>
                </a:cubicBezTo>
                <a:cubicBezTo>
                  <a:pt x="4886335" y="3045854"/>
                  <a:pt x="4225219" y="3986012"/>
                  <a:pt x="4313225" y="4095482"/>
                </a:cubicBezTo>
                <a:cubicBezTo>
                  <a:pt x="4401231" y="4204952"/>
                  <a:pt x="4769352" y="3905518"/>
                  <a:pt x="5137473" y="3606084"/>
                </a:cubicBezTo>
              </a:path>
            </a:pathLst>
          </a:custGeom>
          <a:noFill/>
          <a:ln w="38100" cap="flat" cmpd="sng" algn="ctr">
            <a:solidFill>
              <a:srgbClr val="BD4DDB"/>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51820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2" presetClass="exit" presetSubtype="4" fill="hold" grpId="0" nodeType="clickEffect">
                                  <p:stCondLst>
                                    <p:cond delay="0"/>
                                  </p:stCondLst>
                                  <p:childTnLst>
                                    <p:animEffect transition="out" filter="wipe(down)">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2" presetClass="exit" presetSubtype="4" fill="hold" grpId="0" nodeType="clickEffect">
                                  <p:stCondLst>
                                    <p:cond delay="0"/>
                                  </p:stCondLst>
                                  <p:childTnLst>
                                    <p:animEffect transition="out" filter="wipe(down)">
                                      <p:cBhvr>
                                        <p:cTn id="16" dur="500"/>
                                        <p:tgtEl>
                                          <p:spTgt spid="19"/>
                                        </p:tgtEl>
                                      </p:cBhvr>
                                    </p:animEffect>
                                    <p:set>
                                      <p:cBhvr>
                                        <p:cTn id="17" dur="1" fill="hold">
                                          <p:stCondLst>
                                            <p:cond delay="499"/>
                                          </p:stCondLst>
                                        </p:cTn>
                                        <p:tgtEl>
                                          <p:spTgt spid="19"/>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22" presetClass="exit" presetSubtype="4" fill="hold" grpId="0" nodeType="clickEffect">
                                  <p:stCondLst>
                                    <p:cond delay="0"/>
                                  </p:stCondLst>
                                  <p:childTnLst>
                                    <p:animEffect transition="out" filter="wipe(down)">
                                      <p:cBhvr>
                                        <p:cTn id="21" dur="500"/>
                                        <p:tgtEl>
                                          <p:spTgt spid="20"/>
                                        </p:tgtEl>
                                      </p:cBhvr>
                                    </p:animEffect>
                                    <p:set>
                                      <p:cBhvr>
                                        <p:cTn id="22" dur="1" fill="hold">
                                          <p:stCondLst>
                                            <p:cond delay="499"/>
                                          </p:stCondLst>
                                        </p:cTn>
                                        <p:tgtEl>
                                          <p:spTgt spid="2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2" presetClass="exit" presetSubtype="4" fill="hold" grpId="0" nodeType="clickEffect">
                                  <p:stCondLst>
                                    <p:cond delay="0"/>
                                  </p:stCondLst>
                                  <p:childTnLst>
                                    <p:animEffect transition="out" filter="wipe(down)">
                                      <p:cBhvr>
                                        <p:cTn id="26" dur="500"/>
                                        <p:tgtEl>
                                          <p:spTgt spid="26"/>
                                        </p:tgtEl>
                                      </p:cBhvr>
                                    </p:animEffect>
                                    <p:set>
                                      <p:cBhvr>
                                        <p:cTn id="27" dur="1" fill="hold">
                                          <p:stCondLst>
                                            <p:cond delay="499"/>
                                          </p:stCondLst>
                                        </p:cTn>
                                        <p:tgtEl>
                                          <p:spTgt spid="26"/>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22" presetClass="exit" presetSubtype="4" fill="hold" grpId="0" nodeType="clickEffect">
                                  <p:stCondLst>
                                    <p:cond delay="0"/>
                                  </p:stCondLst>
                                  <p:childTnLst>
                                    <p:animEffect transition="out" filter="wipe(down)">
                                      <p:cBhvr>
                                        <p:cTn id="31" dur="500"/>
                                        <p:tgtEl>
                                          <p:spTgt spid="21"/>
                                        </p:tgtEl>
                                      </p:cBhvr>
                                    </p:animEffect>
                                    <p:set>
                                      <p:cBhvr>
                                        <p:cTn id="32" dur="1" fill="hold">
                                          <p:stCondLst>
                                            <p:cond delay="499"/>
                                          </p:stCondLst>
                                        </p:cTn>
                                        <p:tgtEl>
                                          <p:spTgt spid="21"/>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22" presetClass="exit" presetSubtype="4" fill="hold" grpId="0" nodeType="clickEffect">
                                  <p:stCondLst>
                                    <p:cond delay="0"/>
                                  </p:stCondLst>
                                  <p:childTnLst>
                                    <p:animEffect transition="out" filter="wipe(down)">
                                      <p:cBhvr>
                                        <p:cTn id="36" dur="500"/>
                                        <p:tgtEl>
                                          <p:spTgt spid="22"/>
                                        </p:tgtEl>
                                      </p:cBhvr>
                                    </p:animEffect>
                                    <p:set>
                                      <p:cBhvr>
                                        <p:cTn id="37" dur="1" fill="hold">
                                          <p:stCondLst>
                                            <p:cond delay="499"/>
                                          </p:stCondLst>
                                        </p:cTn>
                                        <p:tgtEl>
                                          <p:spTgt spid="22"/>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22" presetClass="exit" presetSubtype="4" fill="hold" grpId="0" nodeType="clickEffect">
                                  <p:stCondLst>
                                    <p:cond delay="0"/>
                                  </p:stCondLst>
                                  <p:childTnLst>
                                    <p:animEffect transition="out" filter="wipe(down)">
                                      <p:cBhvr>
                                        <p:cTn id="41" dur="500"/>
                                        <p:tgtEl>
                                          <p:spTgt spid="24"/>
                                        </p:tgtEl>
                                      </p:cBhvr>
                                    </p:animEffect>
                                    <p:set>
                                      <p:cBhvr>
                                        <p:cTn id="42" dur="1" fill="hold">
                                          <p:stCondLst>
                                            <p:cond delay="499"/>
                                          </p:stCondLst>
                                        </p:cTn>
                                        <p:tgtEl>
                                          <p:spTgt spid="24"/>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2" presetClass="exit" presetSubtype="4" fill="hold" grpId="0" nodeType="clickEffect">
                                  <p:stCondLst>
                                    <p:cond delay="0"/>
                                  </p:stCondLst>
                                  <p:childTnLst>
                                    <p:animEffect transition="out" filter="wipe(down)">
                                      <p:cBhvr>
                                        <p:cTn id="46" dur="500"/>
                                        <p:tgtEl>
                                          <p:spTgt spid="23"/>
                                        </p:tgtEl>
                                      </p:cBhvr>
                                    </p:animEffect>
                                    <p:set>
                                      <p:cBhvr>
                                        <p:cTn id="47" dur="1" fill="hold">
                                          <p:stCondLst>
                                            <p:cond delay="499"/>
                                          </p:stCondLst>
                                        </p:cTn>
                                        <p:tgtEl>
                                          <p:spTgt spid="23"/>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grpId="0"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randombar(horizontal)">
                                      <p:cBhvr>
                                        <p:cTn id="5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3" grpId="0" animBg="1"/>
      <p:bldP spid="24" grpId="0" animBg="1"/>
      <p:bldP spid="26" grpId="0" animBg="1"/>
      <p:bldP spid="28"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二叉树的先序周游</a:t>
            </a:r>
          </a:p>
        </p:txBody>
      </p:sp>
      <p:sp>
        <p:nvSpPr>
          <p:cNvPr id="3" name="内容占位符 2"/>
          <p:cNvSpPr>
            <a:spLocks noGrp="1"/>
          </p:cNvSpPr>
          <p:nvPr>
            <p:ph idx="1"/>
          </p:nvPr>
        </p:nvSpPr>
        <p:spPr>
          <a:xfrm>
            <a:off x="452354" y="1341439"/>
            <a:ext cx="8153400" cy="812826"/>
          </a:xfrm>
        </p:spPr>
        <p:txBody>
          <a:bodyPr/>
          <a:lstStyle/>
          <a:p>
            <a:r>
              <a:rPr lang="zh-CN" altLang="en-US" dirty="0"/>
              <a:t>二叉树的先根次序周游</a:t>
            </a:r>
            <a:endParaRPr lang="en-US" altLang="zh-CN" dirty="0"/>
          </a:p>
        </p:txBody>
      </p:sp>
      <p:sp>
        <p:nvSpPr>
          <p:cNvPr id="4" name="矩形 3"/>
          <p:cNvSpPr/>
          <p:nvPr/>
        </p:nvSpPr>
        <p:spPr>
          <a:xfrm>
            <a:off x="1539111" y="2154909"/>
            <a:ext cx="5413232" cy="4154984"/>
          </a:xfrm>
          <a:prstGeom prst="rect">
            <a:avLst/>
          </a:prstGeom>
          <a:solidFill>
            <a:schemeClr val="bg1">
              <a:lumMod val="90000"/>
            </a:schemeClr>
          </a:solidFill>
        </p:spPr>
        <p:txBody>
          <a:bodyPr wrap="square">
            <a:spAutoFit/>
          </a:bodyPr>
          <a:lstStyle/>
          <a:p>
            <a:r>
              <a:rPr lang="en-US" altLang="zh-CN" sz="2400" dirty="0">
                <a:latin typeface="华文中宋" panose="02010600040101010101" pitchFamily="2" charset="-122"/>
                <a:ea typeface="华文中宋" panose="02010600040101010101" pitchFamily="2" charset="-122"/>
              </a:rPr>
              <a:t>void </a:t>
            </a:r>
            <a:r>
              <a:rPr lang="en-US" altLang="zh-CN" sz="2400" dirty="0" err="1">
                <a:latin typeface="华文中宋" panose="02010600040101010101" pitchFamily="2" charset="-122"/>
                <a:ea typeface="华文中宋" panose="02010600040101010101" pitchFamily="2" charset="-122"/>
              </a:rPr>
              <a:t>preOrder</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BinTree</a:t>
            </a:r>
            <a:r>
              <a:rPr lang="en-US" altLang="zh-CN" sz="2400" dirty="0">
                <a:latin typeface="华文中宋" panose="02010600040101010101" pitchFamily="2" charset="-122"/>
                <a:ea typeface="华文中宋" panose="02010600040101010101" pitchFamily="2" charset="-122"/>
              </a:rPr>
              <a:t> t) </a:t>
            </a:r>
          </a:p>
          <a:p>
            <a:r>
              <a:rPr lang="en-US" altLang="zh-CN" sz="2400" dirty="0">
                <a:latin typeface="华文中宋" panose="02010600040101010101" pitchFamily="2" charset="-122"/>
                <a:ea typeface="华文中宋" panose="02010600040101010101" pitchFamily="2" charset="-122"/>
              </a:rPr>
              <a:t>{</a:t>
            </a:r>
          </a:p>
          <a:p>
            <a:pPr marR="60530"/>
            <a:r>
              <a:rPr lang="en-US" altLang="zh-CN" sz="2400" dirty="0">
                <a:latin typeface="华文中宋" panose="02010600040101010101" pitchFamily="2" charset="-122"/>
                <a:ea typeface="华文中宋" panose="02010600040101010101" pitchFamily="2" charset="-122"/>
              </a:rPr>
              <a:t>   if (t==NULL) </a:t>
            </a:r>
          </a:p>
          <a:p>
            <a:pPr marR="60530"/>
            <a:r>
              <a:rPr lang="en-US" altLang="zh-CN" sz="2400" dirty="0">
                <a:latin typeface="华文中宋" panose="02010600040101010101" pitchFamily="2" charset="-122"/>
                <a:ea typeface="华文中宋" panose="02010600040101010101" pitchFamily="2" charset="-122"/>
              </a:rPr>
              <a:t>       return;</a:t>
            </a:r>
          </a:p>
          <a:p>
            <a:pPr marR="81580"/>
            <a:r>
              <a:rPr lang="en-US" altLang="zh-CN" sz="2400" dirty="0">
                <a:latin typeface="华文中宋" panose="02010600040101010101" pitchFamily="2" charset="-122"/>
                <a:ea typeface="华文中宋" panose="02010600040101010101" pitchFamily="2" charset="-122"/>
              </a:rPr>
              <a:t>   </a:t>
            </a:r>
          </a:p>
          <a:p>
            <a:pPr marR="81580"/>
            <a:r>
              <a:rPr lang="en-US" altLang="zh-CN" sz="2400" dirty="0">
                <a:latin typeface="华文中宋" panose="02010600040101010101" pitchFamily="2" charset="-122"/>
                <a:ea typeface="华文中宋" panose="02010600040101010101" pitchFamily="2" charset="-122"/>
              </a:rPr>
              <a:t>   visit(root(t));</a:t>
            </a:r>
          </a:p>
          <a:p>
            <a:pPr marR="81580"/>
            <a:endParaRPr lang="en-US" altLang="zh-CN" sz="2400" dirty="0">
              <a:latin typeface="华文中宋" panose="02010600040101010101" pitchFamily="2" charset="-122"/>
              <a:ea typeface="华文中宋" panose="02010600040101010101" pitchFamily="2" charset="-122"/>
            </a:endParaRPr>
          </a:p>
          <a:p>
            <a:pPr marR="57060"/>
            <a:r>
              <a:rPr lang="en-US" altLang="zh-CN" sz="2400" dirty="0">
                <a:solidFill>
                  <a:srgbClr val="FF0000"/>
                </a:solidFill>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preOrder</a:t>
            </a:r>
            <a:r>
              <a:rPr lang="en-US" altLang="zh-CN" sz="2400" dirty="0">
                <a:solidFill>
                  <a:srgbClr val="FF0000"/>
                </a:solidFill>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leftChild</a:t>
            </a:r>
            <a:r>
              <a:rPr lang="en-US" altLang="zh-CN" sz="2400" dirty="0">
                <a:solidFill>
                  <a:srgbClr val="FF0000"/>
                </a:solidFill>
                <a:latin typeface="华文中宋" panose="02010600040101010101" pitchFamily="2" charset="-122"/>
                <a:ea typeface="华文中宋" panose="02010600040101010101" pitchFamily="2" charset="-122"/>
              </a:rPr>
              <a:t>(t) );</a:t>
            </a:r>
          </a:p>
          <a:p>
            <a:pPr marR="53510"/>
            <a:r>
              <a:rPr lang="en-US" altLang="zh-CN" sz="2400" dirty="0">
                <a:solidFill>
                  <a:srgbClr val="FF0000"/>
                </a:solidFill>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preOrder</a:t>
            </a:r>
            <a:r>
              <a:rPr lang="en-US" altLang="zh-CN" sz="2400" dirty="0">
                <a:solidFill>
                  <a:srgbClr val="FF0000"/>
                </a:solidFill>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rightChild</a:t>
            </a:r>
            <a:r>
              <a:rPr lang="en-US" altLang="zh-CN" sz="2400" dirty="0">
                <a:solidFill>
                  <a:srgbClr val="FF0000"/>
                </a:solidFill>
                <a:latin typeface="华文中宋" panose="02010600040101010101" pitchFamily="2" charset="-122"/>
                <a:ea typeface="华文中宋" panose="02010600040101010101" pitchFamily="2" charset="-122"/>
              </a:rPr>
              <a:t>(t) );</a:t>
            </a:r>
          </a:p>
          <a:p>
            <a:pPr marR="53510"/>
            <a:endParaRPr lang="en-US" altLang="zh-CN" sz="2400" dirty="0">
              <a:solidFill>
                <a:srgbClr val="FF0000"/>
              </a:solidFill>
              <a:latin typeface="华文中宋" panose="02010600040101010101" pitchFamily="2" charset="-122"/>
              <a:ea typeface="华文中宋" panose="02010600040101010101" pitchFamily="2" charset="-122"/>
            </a:endParaRPr>
          </a:p>
          <a:p>
            <a:r>
              <a:rPr lang="en-US" altLang="zh-CN" sz="2400" dirty="0">
                <a:solidFill>
                  <a:srgbClr val="000000"/>
                </a:solidFill>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595376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599" y="228600"/>
            <a:ext cx="8389257" cy="712788"/>
          </a:xfrm>
        </p:spPr>
        <p:txBody>
          <a:bodyPr/>
          <a:lstStyle/>
          <a:p>
            <a:r>
              <a:rPr lang="zh-CN" altLang="en-US" dirty="0"/>
              <a:t>问题</a:t>
            </a:r>
            <a:r>
              <a:rPr lang="en-US" altLang="zh-CN" dirty="0"/>
              <a:t>3</a:t>
            </a:r>
            <a:r>
              <a:rPr lang="zh-CN" altLang="en-US" dirty="0"/>
              <a:t>：文件目录结构</a:t>
            </a:r>
          </a:p>
        </p:txBody>
      </p:sp>
      <p:pic>
        <p:nvPicPr>
          <p:cNvPr id="5" name="图片 4">
            <a:extLst>
              <a:ext uri="{FF2B5EF4-FFF2-40B4-BE49-F238E27FC236}">
                <a16:creationId xmlns:a16="http://schemas.microsoft.com/office/drawing/2014/main" id="{81196C98-7BA1-B70C-4B95-9E89D047D145}"/>
              </a:ext>
            </a:extLst>
          </p:cNvPr>
          <p:cNvPicPr>
            <a:picLocks noChangeAspect="1"/>
          </p:cNvPicPr>
          <p:nvPr/>
        </p:nvPicPr>
        <p:blipFill>
          <a:blip r:embed="rId2"/>
          <a:stretch>
            <a:fillRect/>
          </a:stretch>
        </p:blipFill>
        <p:spPr>
          <a:xfrm>
            <a:off x="358188" y="1604283"/>
            <a:ext cx="8427624" cy="4213812"/>
          </a:xfrm>
          <a:prstGeom prst="rect">
            <a:avLst/>
          </a:prstGeom>
        </p:spPr>
      </p:pic>
    </p:spTree>
    <p:extLst>
      <p:ext uri="{BB962C8B-B14F-4D97-AF65-F5344CB8AC3E}">
        <p14:creationId xmlns:p14="http://schemas.microsoft.com/office/powerpoint/2010/main" val="21113401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二叉树：先根次序周游</a:t>
            </a:r>
          </a:p>
        </p:txBody>
      </p:sp>
      <p:grpSp>
        <p:nvGrpSpPr>
          <p:cNvPr id="4" name="组合 3"/>
          <p:cNvGrpSpPr/>
          <p:nvPr/>
        </p:nvGrpSpPr>
        <p:grpSpPr>
          <a:xfrm>
            <a:off x="5045157" y="4062881"/>
            <a:ext cx="4150650" cy="2392851"/>
            <a:chOff x="2333926" y="3162131"/>
            <a:chExt cx="4557571" cy="2848839"/>
          </a:xfrm>
        </p:grpSpPr>
        <p:sp>
          <p:nvSpPr>
            <p:cNvPr id="5" name="椭圆 4"/>
            <p:cNvSpPr/>
            <p:nvPr/>
          </p:nvSpPr>
          <p:spPr bwMode="auto">
            <a:xfrm>
              <a:off x="4060980" y="316213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2908038" y="381628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5283495" y="555498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5042770" y="3846770"/>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a:endCxn id="6" idx="7"/>
            </p:cNvCxnSpPr>
            <p:nvPr/>
          </p:nvCxnSpPr>
          <p:spPr bwMode="auto">
            <a:xfrm flipH="1">
              <a:off x="3255367" y="3409361"/>
              <a:ext cx="805613" cy="47370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5486956" y="5140346"/>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a:endCxn id="5" idx="6"/>
            </p:cNvCxnSpPr>
            <p:nvPr/>
          </p:nvCxnSpPr>
          <p:spPr bwMode="auto">
            <a:xfrm flipH="1" flipV="1">
              <a:off x="4467901" y="3390125"/>
              <a:ext cx="778330" cy="4566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4168490" y="4748676"/>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849187" y="4705734"/>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endCxn id="8" idx="5"/>
            </p:cNvCxnSpPr>
            <p:nvPr/>
          </p:nvCxnSpPr>
          <p:spPr bwMode="auto">
            <a:xfrm flipH="1" flipV="1">
              <a:off x="5390099" y="4235980"/>
              <a:ext cx="615844" cy="4697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a:endCxn id="12" idx="0"/>
            </p:cNvCxnSpPr>
            <p:nvPr/>
          </p:nvCxnSpPr>
          <p:spPr bwMode="auto">
            <a:xfrm flipH="1">
              <a:off x="4371951" y="4235980"/>
              <a:ext cx="730411" cy="5126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2333926" y="4650616"/>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endCxn id="16" idx="0"/>
            </p:cNvCxnSpPr>
            <p:nvPr/>
          </p:nvCxnSpPr>
          <p:spPr bwMode="auto">
            <a:xfrm flipH="1">
              <a:off x="2537387" y="4235980"/>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6484576" y="555498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a:stCxn id="13" idx="5"/>
              <a:endCxn id="18" idx="0"/>
            </p:cNvCxnSpPr>
            <p:nvPr/>
          </p:nvCxnSpPr>
          <p:spPr bwMode="auto">
            <a:xfrm>
              <a:off x="6196516" y="5094944"/>
              <a:ext cx="491521" cy="4600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4665832" y="555498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12" idx="5"/>
              <a:endCxn id="20" idx="0"/>
            </p:cNvCxnSpPr>
            <p:nvPr/>
          </p:nvCxnSpPr>
          <p:spPr bwMode="auto">
            <a:xfrm>
              <a:off x="4515819" y="5137886"/>
              <a:ext cx="353474" cy="4170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2" name="矩形 21"/>
          <p:cNvSpPr/>
          <p:nvPr/>
        </p:nvSpPr>
        <p:spPr>
          <a:xfrm>
            <a:off x="5702858" y="1247232"/>
            <a:ext cx="3350937" cy="2800767"/>
          </a:xfrm>
          <a:prstGeom prst="rect">
            <a:avLst/>
          </a:prstGeom>
          <a:solidFill>
            <a:schemeClr val="bg1">
              <a:lumMod val="90000"/>
            </a:schemeClr>
          </a:solidFill>
        </p:spPr>
        <p:txBody>
          <a:bodyPr wrap="square">
            <a:spAutoFit/>
          </a:bodyPr>
          <a:lstStyle/>
          <a:p>
            <a:r>
              <a:rPr lang="en-US" altLang="zh-CN" sz="1600" dirty="0">
                <a:latin typeface="华文中宋" panose="02010600040101010101" pitchFamily="2" charset="-122"/>
                <a:ea typeface="华文中宋" panose="02010600040101010101" pitchFamily="2" charset="-122"/>
              </a:rPr>
              <a:t>void </a:t>
            </a:r>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BinTree</a:t>
            </a:r>
            <a:r>
              <a:rPr lang="en-US" altLang="zh-CN" sz="1600" dirty="0">
                <a:latin typeface="华文中宋" panose="02010600040101010101" pitchFamily="2" charset="-122"/>
                <a:ea typeface="华文中宋" panose="02010600040101010101" pitchFamily="2" charset="-122"/>
              </a:rPr>
              <a:t> t) </a:t>
            </a:r>
          </a:p>
          <a:p>
            <a:r>
              <a:rPr lang="en-US" altLang="zh-CN" sz="1600" dirty="0">
                <a:latin typeface="华文中宋" panose="02010600040101010101" pitchFamily="2" charset="-122"/>
                <a:ea typeface="华文中宋" panose="02010600040101010101" pitchFamily="2" charset="-122"/>
              </a:rPr>
              <a:t>{</a:t>
            </a:r>
          </a:p>
          <a:p>
            <a:pPr marR="60530"/>
            <a:r>
              <a:rPr lang="en-US" altLang="zh-CN" sz="1600" dirty="0">
                <a:latin typeface="华文中宋" panose="02010600040101010101" pitchFamily="2" charset="-122"/>
                <a:ea typeface="华文中宋" panose="02010600040101010101" pitchFamily="2" charset="-122"/>
              </a:rPr>
              <a:t>   if (t==NULL) </a:t>
            </a:r>
          </a:p>
          <a:p>
            <a:pPr marR="60530"/>
            <a:r>
              <a:rPr lang="en-US" altLang="zh-CN" sz="1600" dirty="0">
                <a:latin typeface="华文中宋" panose="02010600040101010101" pitchFamily="2" charset="-122"/>
                <a:ea typeface="华文中宋" panose="02010600040101010101" pitchFamily="2" charset="-122"/>
              </a:rPr>
              <a:t>       return;</a:t>
            </a:r>
          </a:p>
          <a:p>
            <a:pPr marR="81580"/>
            <a:r>
              <a:rPr lang="en-US" altLang="zh-CN" sz="1600" dirty="0">
                <a:latin typeface="华文中宋" panose="02010600040101010101" pitchFamily="2" charset="-122"/>
                <a:ea typeface="华文中宋" panose="02010600040101010101" pitchFamily="2" charset="-122"/>
              </a:rPr>
              <a:t>      </a:t>
            </a:r>
          </a:p>
          <a:p>
            <a:pPr marR="81580"/>
            <a:r>
              <a:rPr lang="en-US" altLang="zh-CN" sz="1600" dirty="0">
                <a:latin typeface="华文中宋" panose="02010600040101010101" pitchFamily="2" charset="-122"/>
                <a:ea typeface="华文中宋" panose="02010600040101010101" pitchFamily="2" charset="-122"/>
              </a:rPr>
              <a:t>   visit( root(t) );</a:t>
            </a:r>
          </a:p>
          <a:p>
            <a:pPr marR="81580"/>
            <a:endParaRPr lang="en-US" altLang="zh-CN" sz="1600" dirty="0">
              <a:latin typeface="华文中宋" panose="02010600040101010101" pitchFamily="2" charset="-122"/>
              <a:ea typeface="华文中宋" panose="02010600040101010101" pitchFamily="2" charset="-122"/>
            </a:endParaRPr>
          </a:p>
          <a:p>
            <a:pPr marR="57060"/>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preOrder</a:t>
            </a:r>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leftChild</a:t>
            </a:r>
            <a:r>
              <a:rPr lang="en-US" altLang="zh-CN" sz="1600" dirty="0">
                <a:solidFill>
                  <a:srgbClr val="FF0000"/>
                </a:solidFill>
                <a:latin typeface="华文中宋" panose="02010600040101010101" pitchFamily="2" charset="-122"/>
                <a:ea typeface="华文中宋" panose="02010600040101010101" pitchFamily="2" charset="-122"/>
              </a:rPr>
              <a:t>(t) );</a:t>
            </a:r>
          </a:p>
          <a:p>
            <a:pPr marR="53510"/>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preOrder</a:t>
            </a:r>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rightChild</a:t>
            </a:r>
            <a:r>
              <a:rPr lang="en-US" altLang="zh-CN" sz="1600" dirty="0">
                <a:solidFill>
                  <a:srgbClr val="FF0000"/>
                </a:solidFill>
                <a:latin typeface="华文中宋" panose="02010600040101010101" pitchFamily="2" charset="-122"/>
                <a:ea typeface="华文中宋" panose="02010600040101010101" pitchFamily="2" charset="-122"/>
              </a:rPr>
              <a:t>(t) );</a:t>
            </a:r>
          </a:p>
          <a:p>
            <a:pPr marR="53510"/>
            <a:endParaRPr lang="en-US" altLang="zh-CN" sz="1600" dirty="0">
              <a:solidFill>
                <a:srgbClr val="FF0000"/>
              </a:solidFill>
              <a:latin typeface="华文中宋" panose="02010600040101010101" pitchFamily="2" charset="-122"/>
              <a:ea typeface="华文中宋" panose="02010600040101010101" pitchFamily="2" charset="-122"/>
            </a:endParaRPr>
          </a:p>
          <a:p>
            <a:r>
              <a:rPr lang="en-US" altLang="zh-CN" sz="1600" dirty="0">
                <a:solidFill>
                  <a:srgbClr val="000000"/>
                </a:solidFill>
                <a:latin typeface="华文中宋" panose="02010600040101010101" pitchFamily="2" charset="-122"/>
                <a:ea typeface="华文中宋" panose="02010600040101010101" pitchFamily="2" charset="-122"/>
              </a:rPr>
              <a:t>}</a:t>
            </a:r>
            <a:endParaRPr lang="zh-CN" altLang="en-US" sz="1600" dirty="0">
              <a:latin typeface="华文中宋" panose="02010600040101010101" pitchFamily="2" charset="-122"/>
              <a:ea typeface="华文中宋" panose="02010600040101010101" pitchFamily="2" charset="-122"/>
            </a:endParaRPr>
          </a:p>
        </p:txBody>
      </p:sp>
      <p:sp>
        <p:nvSpPr>
          <p:cNvPr id="25" name="矩形 24"/>
          <p:cNvSpPr/>
          <p:nvPr/>
        </p:nvSpPr>
        <p:spPr bwMode="auto">
          <a:xfrm>
            <a:off x="3581322" y="3885117"/>
            <a:ext cx="1930409"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27" name="文本框 26"/>
          <p:cNvSpPr txBox="1"/>
          <p:nvPr/>
        </p:nvSpPr>
        <p:spPr>
          <a:xfrm>
            <a:off x="924600" y="1282423"/>
            <a:ext cx="1438214"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preorder(A)</a:t>
            </a:r>
            <a:endParaRPr lang="zh-CN" altLang="en-US" dirty="0">
              <a:latin typeface="华文中宋" panose="02010600040101010101" pitchFamily="2" charset="-122"/>
              <a:ea typeface="华文中宋" panose="02010600040101010101" pitchFamily="2" charset="-122"/>
            </a:endParaRPr>
          </a:p>
        </p:txBody>
      </p:sp>
      <p:sp>
        <p:nvSpPr>
          <p:cNvPr id="28" name="文本框 27"/>
          <p:cNvSpPr txBox="1"/>
          <p:nvPr/>
        </p:nvSpPr>
        <p:spPr>
          <a:xfrm>
            <a:off x="2745505" y="1282423"/>
            <a:ext cx="341760"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29" name="文本框 28"/>
          <p:cNvSpPr txBox="1"/>
          <p:nvPr/>
        </p:nvSpPr>
        <p:spPr>
          <a:xfrm>
            <a:off x="924600" y="1883501"/>
            <a:ext cx="1452642"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preorder(B)</a:t>
            </a:r>
            <a:endParaRPr lang="zh-CN" altLang="en-US" dirty="0">
              <a:latin typeface="华文中宋" panose="02010600040101010101" pitchFamily="2" charset="-122"/>
              <a:ea typeface="华文中宋" panose="02010600040101010101" pitchFamily="2" charset="-122"/>
            </a:endParaRPr>
          </a:p>
        </p:txBody>
      </p:sp>
      <p:sp>
        <p:nvSpPr>
          <p:cNvPr id="30" name="矩形 29"/>
          <p:cNvSpPr/>
          <p:nvPr/>
        </p:nvSpPr>
        <p:spPr bwMode="auto">
          <a:xfrm>
            <a:off x="3581322" y="1959386"/>
            <a:ext cx="1930409"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1" name="矩形 30"/>
          <p:cNvSpPr/>
          <p:nvPr/>
        </p:nvSpPr>
        <p:spPr bwMode="auto">
          <a:xfrm>
            <a:off x="3581322" y="2440819"/>
            <a:ext cx="1930409"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2" name="矩形 31"/>
          <p:cNvSpPr/>
          <p:nvPr/>
        </p:nvSpPr>
        <p:spPr bwMode="auto">
          <a:xfrm>
            <a:off x="3581322" y="2922252"/>
            <a:ext cx="1930409"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3" name="矩形 32"/>
          <p:cNvSpPr/>
          <p:nvPr/>
        </p:nvSpPr>
        <p:spPr bwMode="auto">
          <a:xfrm>
            <a:off x="3581322" y="3403685"/>
            <a:ext cx="1930409"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4" name="文本框 33"/>
          <p:cNvSpPr txBox="1"/>
          <p:nvPr/>
        </p:nvSpPr>
        <p:spPr>
          <a:xfrm>
            <a:off x="2745505" y="1883501"/>
            <a:ext cx="356188"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35" name="文本框 34"/>
          <p:cNvSpPr txBox="1"/>
          <p:nvPr/>
        </p:nvSpPr>
        <p:spPr>
          <a:xfrm>
            <a:off x="924600" y="2484579"/>
            <a:ext cx="1465466"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preorder(D)</a:t>
            </a:r>
            <a:endParaRPr lang="zh-CN" altLang="en-US" dirty="0">
              <a:latin typeface="华文中宋" panose="02010600040101010101" pitchFamily="2" charset="-122"/>
              <a:ea typeface="华文中宋" panose="02010600040101010101" pitchFamily="2" charset="-122"/>
            </a:endParaRPr>
          </a:p>
        </p:txBody>
      </p:sp>
      <p:sp>
        <p:nvSpPr>
          <p:cNvPr id="36" name="文本框 35"/>
          <p:cNvSpPr txBox="1"/>
          <p:nvPr/>
        </p:nvSpPr>
        <p:spPr>
          <a:xfrm>
            <a:off x="2745505" y="2484579"/>
            <a:ext cx="369012"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37" name="文本框 36"/>
          <p:cNvSpPr txBox="1"/>
          <p:nvPr/>
        </p:nvSpPr>
        <p:spPr>
          <a:xfrm>
            <a:off x="924600" y="3085657"/>
            <a:ext cx="1907895"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preorder(NULL)</a:t>
            </a:r>
            <a:endParaRPr lang="zh-CN" altLang="en-US" dirty="0">
              <a:latin typeface="华文中宋" panose="02010600040101010101" pitchFamily="2" charset="-122"/>
              <a:ea typeface="华文中宋" panose="02010600040101010101" pitchFamily="2" charset="-122"/>
            </a:endParaRPr>
          </a:p>
        </p:txBody>
      </p:sp>
      <p:sp>
        <p:nvSpPr>
          <p:cNvPr id="39" name="文本框 38"/>
          <p:cNvSpPr txBox="1"/>
          <p:nvPr/>
        </p:nvSpPr>
        <p:spPr>
          <a:xfrm>
            <a:off x="924600" y="3686735"/>
            <a:ext cx="1907895"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preorder(NULL)</a:t>
            </a:r>
            <a:endParaRPr lang="zh-CN" altLang="en-US" dirty="0">
              <a:latin typeface="华文中宋" panose="02010600040101010101" pitchFamily="2" charset="-122"/>
              <a:ea typeface="华文中宋" panose="02010600040101010101" pitchFamily="2" charset="-122"/>
            </a:endParaRPr>
          </a:p>
        </p:txBody>
      </p:sp>
      <p:sp>
        <p:nvSpPr>
          <p:cNvPr id="41" name="文本框 40"/>
          <p:cNvSpPr txBox="1"/>
          <p:nvPr/>
        </p:nvSpPr>
        <p:spPr>
          <a:xfrm>
            <a:off x="924600" y="4888891"/>
            <a:ext cx="1452642"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preorder(C)</a:t>
            </a:r>
            <a:endParaRPr lang="zh-CN" altLang="en-US" dirty="0">
              <a:latin typeface="华文中宋" panose="02010600040101010101" pitchFamily="2" charset="-122"/>
              <a:ea typeface="华文中宋" panose="02010600040101010101" pitchFamily="2" charset="-122"/>
            </a:endParaRPr>
          </a:p>
        </p:txBody>
      </p:sp>
      <p:sp>
        <p:nvSpPr>
          <p:cNvPr id="42" name="文本框 41"/>
          <p:cNvSpPr txBox="1"/>
          <p:nvPr/>
        </p:nvSpPr>
        <p:spPr>
          <a:xfrm>
            <a:off x="2745505" y="4888891"/>
            <a:ext cx="356188"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43" name="文本框 42"/>
          <p:cNvSpPr txBox="1"/>
          <p:nvPr/>
        </p:nvSpPr>
        <p:spPr>
          <a:xfrm>
            <a:off x="924600" y="4287813"/>
            <a:ext cx="1907895"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preorder(NULL)</a:t>
            </a:r>
            <a:endParaRPr lang="zh-CN" altLang="en-US" dirty="0">
              <a:latin typeface="华文中宋" panose="02010600040101010101" pitchFamily="2" charset="-122"/>
              <a:ea typeface="华文中宋" panose="02010600040101010101" pitchFamily="2" charset="-122"/>
            </a:endParaRPr>
          </a:p>
        </p:txBody>
      </p:sp>
      <p:sp>
        <p:nvSpPr>
          <p:cNvPr id="45" name="文本框 44"/>
          <p:cNvSpPr txBox="1"/>
          <p:nvPr/>
        </p:nvSpPr>
        <p:spPr>
          <a:xfrm>
            <a:off x="924600" y="5489969"/>
            <a:ext cx="1438214"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preorder(E)</a:t>
            </a:r>
            <a:endParaRPr lang="zh-CN" altLang="en-US" dirty="0">
              <a:latin typeface="华文中宋" panose="02010600040101010101" pitchFamily="2" charset="-122"/>
              <a:ea typeface="华文中宋" panose="02010600040101010101" pitchFamily="2" charset="-122"/>
            </a:endParaRPr>
          </a:p>
        </p:txBody>
      </p:sp>
      <p:sp>
        <p:nvSpPr>
          <p:cNvPr id="46" name="文本框 45"/>
          <p:cNvSpPr txBox="1"/>
          <p:nvPr/>
        </p:nvSpPr>
        <p:spPr>
          <a:xfrm>
            <a:off x="2745505" y="5489969"/>
            <a:ext cx="351378"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47" name="文本框 46"/>
          <p:cNvSpPr txBox="1"/>
          <p:nvPr/>
        </p:nvSpPr>
        <p:spPr>
          <a:xfrm>
            <a:off x="924600" y="6091046"/>
            <a:ext cx="1907895"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preorder(NULL)</a:t>
            </a:r>
            <a:endParaRPr lang="zh-CN" altLang="en-US" dirty="0">
              <a:latin typeface="华文中宋" panose="02010600040101010101" pitchFamily="2" charset="-122"/>
              <a:ea typeface="华文中宋" panose="02010600040101010101" pitchFamily="2" charset="-122"/>
            </a:endParaRPr>
          </a:p>
        </p:txBody>
      </p:sp>
      <p:sp>
        <p:nvSpPr>
          <p:cNvPr id="49" name="任意多边形 48"/>
          <p:cNvSpPr/>
          <p:nvPr/>
        </p:nvSpPr>
        <p:spPr bwMode="auto">
          <a:xfrm>
            <a:off x="556337" y="1465943"/>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0" name="任意多边形 49"/>
          <p:cNvSpPr/>
          <p:nvPr/>
        </p:nvSpPr>
        <p:spPr bwMode="auto">
          <a:xfrm>
            <a:off x="554223" y="2116656"/>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1" name="任意多边形 50"/>
          <p:cNvSpPr/>
          <p:nvPr/>
        </p:nvSpPr>
        <p:spPr bwMode="auto">
          <a:xfrm>
            <a:off x="544023" y="2720220"/>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2" name="任意多边形 51"/>
          <p:cNvSpPr/>
          <p:nvPr/>
        </p:nvSpPr>
        <p:spPr bwMode="auto">
          <a:xfrm>
            <a:off x="541909" y="3370933"/>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3" name="任意多边形 52"/>
          <p:cNvSpPr/>
          <p:nvPr/>
        </p:nvSpPr>
        <p:spPr bwMode="auto">
          <a:xfrm>
            <a:off x="550810" y="3925501"/>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4" name="任意多边形 53"/>
          <p:cNvSpPr/>
          <p:nvPr/>
        </p:nvSpPr>
        <p:spPr bwMode="auto">
          <a:xfrm>
            <a:off x="548696" y="4576214"/>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5" name="任意多边形 54"/>
          <p:cNvSpPr/>
          <p:nvPr/>
        </p:nvSpPr>
        <p:spPr bwMode="auto">
          <a:xfrm>
            <a:off x="533435" y="5164561"/>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6" name="任意多边形 55"/>
          <p:cNvSpPr/>
          <p:nvPr/>
        </p:nvSpPr>
        <p:spPr bwMode="auto">
          <a:xfrm>
            <a:off x="531321" y="5815274"/>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7" name="矩形 56"/>
          <p:cNvSpPr/>
          <p:nvPr/>
        </p:nvSpPr>
        <p:spPr>
          <a:xfrm>
            <a:off x="3649051" y="3967517"/>
            <a:ext cx="1614545"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C );</a:t>
            </a:r>
          </a:p>
        </p:txBody>
      </p:sp>
      <p:sp>
        <p:nvSpPr>
          <p:cNvPr id="58" name="矩形 57"/>
          <p:cNvSpPr/>
          <p:nvPr/>
        </p:nvSpPr>
        <p:spPr>
          <a:xfrm>
            <a:off x="3602240" y="3438777"/>
            <a:ext cx="2021707"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NULL );</a:t>
            </a:r>
          </a:p>
        </p:txBody>
      </p:sp>
      <p:sp>
        <p:nvSpPr>
          <p:cNvPr id="59" name="矩形 58"/>
          <p:cNvSpPr/>
          <p:nvPr/>
        </p:nvSpPr>
        <p:spPr>
          <a:xfrm>
            <a:off x="3649051" y="3983817"/>
            <a:ext cx="1593706"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F );</a:t>
            </a:r>
          </a:p>
        </p:txBody>
      </p:sp>
      <p:sp>
        <p:nvSpPr>
          <p:cNvPr id="60" name="矩形 59"/>
          <p:cNvSpPr/>
          <p:nvPr/>
        </p:nvSpPr>
        <p:spPr>
          <a:xfrm>
            <a:off x="3628212" y="3406177"/>
            <a:ext cx="1614545"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G );</a:t>
            </a:r>
          </a:p>
        </p:txBody>
      </p:sp>
      <p:sp>
        <p:nvSpPr>
          <p:cNvPr id="64" name="矩形 63"/>
          <p:cNvSpPr/>
          <p:nvPr/>
        </p:nvSpPr>
        <p:spPr>
          <a:xfrm>
            <a:off x="3566808" y="2952804"/>
            <a:ext cx="2021707"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NULL );</a:t>
            </a:r>
          </a:p>
        </p:txBody>
      </p:sp>
    </p:spTree>
    <p:extLst>
      <p:ext uri="{BB962C8B-B14F-4D97-AF65-F5344CB8AC3E}">
        <p14:creationId xmlns:p14="http://schemas.microsoft.com/office/powerpoint/2010/main" val="3080051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fade">
                                      <p:cBhvr>
                                        <p:cTn id="17" dur="500"/>
                                        <p:tgtEl>
                                          <p:spTgt spid="4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500"/>
                                        <p:tgtEl>
                                          <p:spTgt spid="5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fade">
                                      <p:cBhvr>
                                        <p:cTn id="28" dur="500"/>
                                        <p:tgtEl>
                                          <p:spTgt spid="3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fade">
                                      <p:cBhvr>
                                        <p:cTn id="34" dur="500"/>
                                        <p:tgtEl>
                                          <p:spTgt spid="3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8"/>
                                        </p:tgtEl>
                                        <p:attrNameLst>
                                          <p:attrName>style.visibility</p:attrName>
                                        </p:attrNameLst>
                                      </p:cBhvr>
                                      <p:to>
                                        <p:strVal val="visible"/>
                                      </p:to>
                                    </p:set>
                                    <p:animEffect transition="in" filter="fade">
                                      <p:cBhvr>
                                        <p:cTn id="37" dur="500"/>
                                        <p:tgtEl>
                                          <p:spTgt spid="5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4"/>
                                        </p:tgtEl>
                                        <p:attrNameLst>
                                          <p:attrName>style.visibility</p:attrName>
                                        </p:attrNameLst>
                                      </p:cBhvr>
                                      <p:to>
                                        <p:strVal val="visible"/>
                                      </p:to>
                                    </p:set>
                                    <p:animEffect transition="in" filter="fade">
                                      <p:cBhvr>
                                        <p:cTn id="42" dur="500"/>
                                        <p:tgtEl>
                                          <p:spTgt spid="6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6"/>
                                        </p:tgtEl>
                                        <p:attrNameLst>
                                          <p:attrName>style.visibility</p:attrName>
                                        </p:attrNameLst>
                                      </p:cBhvr>
                                      <p:to>
                                        <p:strVal val="visible"/>
                                      </p:to>
                                    </p:set>
                                    <p:animEffect transition="in" filter="fade">
                                      <p:cBhvr>
                                        <p:cTn id="45" dur="500"/>
                                        <p:tgtEl>
                                          <p:spTgt spid="3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7"/>
                                        </p:tgtEl>
                                        <p:attrNameLst>
                                          <p:attrName>style.visibility</p:attrName>
                                        </p:attrNameLst>
                                      </p:cBhvr>
                                      <p:to>
                                        <p:strVal val="visible"/>
                                      </p:to>
                                    </p:set>
                                    <p:animEffect transition="in" filter="fade">
                                      <p:cBhvr>
                                        <p:cTn id="48" dur="500"/>
                                        <p:tgtEl>
                                          <p:spTgt spid="37"/>
                                        </p:tgtEl>
                                      </p:cBhvr>
                                    </p:animEffect>
                                  </p:childTnLst>
                                </p:cTn>
                              </p:par>
                              <p:par>
                                <p:cTn id="49" presetID="1" presetClass="entr" presetSubtype="0" fill="hold" grpId="0" nodeType="withEffect">
                                  <p:stCondLst>
                                    <p:cond delay="0"/>
                                  </p:stCondLst>
                                  <p:childTnLst>
                                    <p:set>
                                      <p:cBhvr>
                                        <p:cTn id="50" dur="1" fill="hold">
                                          <p:stCondLst>
                                            <p:cond delay="0"/>
                                          </p:stCondLst>
                                        </p:cTn>
                                        <p:tgtEl>
                                          <p:spTgt spid="5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0" presetClass="exit" presetSubtype="0" fill="hold" grpId="1" nodeType="clickEffect">
                                  <p:stCondLst>
                                    <p:cond delay="0"/>
                                  </p:stCondLst>
                                  <p:childTnLst>
                                    <p:animEffect transition="out" filter="fade">
                                      <p:cBhvr>
                                        <p:cTn id="54" dur="500"/>
                                        <p:tgtEl>
                                          <p:spTgt spid="64"/>
                                        </p:tgtEl>
                                      </p:cBhvr>
                                    </p:animEffect>
                                    <p:set>
                                      <p:cBhvr>
                                        <p:cTn id="55" dur="1" fill="hold">
                                          <p:stCondLst>
                                            <p:cond delay="499"/>
                                          </p:stCondLst>
                                        </p:cTn>
                                        <p:tgtEl>
                                          <p:spTgt spid="64"/>
                                        </p:tgtEl>
                                        <p:attrNameLst>
                                          <p:attrName>style.visibility</p:attrName>
                                        </p:attrNameLst>
                                      </p:cBhvr>
                                      <p:to>
                                        <p:strVal val="hidden"/>
                                      </p:to>
                                    </p:set>
                                  </p:childTnLst>
                                </p:cTn>
                              </p:par>
                              <p:par>
                                <p:cTn id="56" presetID="10" presetClass="entr" presetSubtype="0" fill="hold" grpId="0" nodeType="withEffect">
                                  <p:stCondLst>
                                    <p:cond delay="0"/>
                                  </p:stCondLst>
                                  <p:childTnLst>
                                    <p:set>
                                      <p:cBhvr>
                                        <p:cTn id="57" dur="1" fill="hold">
                                          <p:stCondLst>
                                            <p:cond delay="0"/>
                                          </p:stCondLst>
                                        </p:cTn>
                                        <p:tgtEl>
                                          <p:spTgt spid="52"/>
                                        </p:tgtEl>
                                        <p:attrNameLst>
                                          <p:attrName>style.visibility</p:attrName>
                                        </p:attrNameLst>
                                      </p:cBhvr>
                                      <p:to>
                                        <p:strVal val="visible"/>
                                      </p:to>
                                    </p:set>
                                    <p:animEffect transition="in" filter="fade">
                                      <p:cBhvr>
                                        <p:cTn id="58" dur="500"/>
                                        <p:tgtEl>
                                          <p:spTgt spid="5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fade">
                                      <p:cBhvr>
                                        <p:cTn id="61" dur="500"/>
                                        <p:tgtEl>
                                          <p:spTgt spid="39"/>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xit" presetSubtype="0" fill="hold" grpId="1" nodeType="clickEffect">
                                  <p:stCondLst>
                                    <p:cond delay="0"/>
                                  </p:stCondLst>
                                  <p:childTnLst>
                                    <p:animEffect transition="out" filter="fade">
                                      <p:cBhvr>
                                        <p:cTn id="65" dur="500"/>
                                        <p:tgtEl>
                                          <p:spTgt spid="58"/>
                                        </p:tgtEl>
                                      </p:cBhvr>
                                    </p:animEffect>
                                    <p:set>
                                      <p:cBhvr>
                                        <p:cTn id="66" dur="1" fill="hold">
                                          <p:stCondLst>
                                            <p:cond delay="499"/>
                                          </p:stCondLst>
                                        </p:cTn>
                                        <p:tgtEl>
                                          <p:spTgt spid="58"/>
                                        </p:tgtEl>
                                        <p:attrNameLst>
                                          <p:attrName>style.visibility</p:attrName>
                                        </p:attrNameLst>
                                      </p:cBhvr>
                                      <p:to>
                                        <p:strVal val="hidden"/>
                                      </p:to>
                                    </p:set>
                                  </p:childTnLst>
                                </p:cTn>
                              </p:par>
                              <p:par>
                                <p:cTn id="67" presetID="10" presetClass="entr" presetSubtype="0" fill="hold" grpId="0" nodeType="withEffect">
                                  <p:stCondLst>
                                    <p:cond delay="0"/>
                                  </p:stCondLst>
                                  <p:childTnLst>
                                    <p:set>
                                      <p:cBhvr>
                                        <p:cTn id="68" dur="1" fill="hold">
                                          <p:stCondLst>
                                            <p:cond delay="0"/>
                                          </p:stCondLst>
                                        </p:cTn>
                                        <p:tgtEl>
                                          <p:spTgt spid="53"/>
                                        </p:tgtEl>
                                        <p:attrNameLst>
                                          <p:attrName>style.visibility</p:attrName>
                                        </p:attrNameLst>
                                      </p:cBhvr>
                                      <p:to>
                                        <p:strVal val="visible"/>
                                      </p:to>
                                    </p:set>
                                    <p:animEffect transition="in" filter="fade">
                                      <p:cBhvr>
                                        <p:cTn id="69" dur="500"/>
                                        <p:tgtEl>
                                          <p:spTgt spid="53"/>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3"/>
                                        </p:tgtEl>
                                        <p:attrNameLst>
                                          <p:attrName>style.visibility</p:attrName>
                                        </p:attrNameLst>
                                      </p:cBhvr>
                                      <p:to>
                                        <p:strVal val="visible"/>
                                      </p:to>
                                    </p:set>
                                    <p:animEffect transition="in" filter="fade">
                                      <p:cBhvr>
                                        <p:cTn id="72" dur="500"/>
                                        <p:tgtEl>
                                          <p:spTgt spid="43"/>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xit" presetSubtype="0" fill="hold" grpId="1" nodeType="clickEffect">
                                  <p:stCondLst>
                                    <p:cond delay="0"/>
                                  </p:stCondLst>
                                  <p:childTnLst>
                                    <p:animEffect transition="out" filter="fade">
                                      <p:cBhvr>
                                        <p:cTn id="76" dur="500"/>
                                        <p:tgtEl>
                                          <p:spTgt spid="57"/>
                                        </p:tgtEl>
                                      </p:cBhvr>
                                    </p:animEffect>
                                    <p:set>
                                      <p:cBhvr>
                                        <p:cTn id="77" dur="1" fill="hold">
                                          <p:stCondLst>
                                            <p:cond delay="499"/>
                                          </p:stCondLst>
                                        </p:cTn>
                                        <p:tgtEl>
                                          <p:spTgt spid="57"/>
                                        </p:tgtEl>
                                        <p:attrNameLst>
                                          <p:attrName>style.visibility</p:attrName>
                                        </p:attrNameLst>
                                      </p:cBhvr>
                                      <p:to>
                                        <p:strVal val="hidden"/>
                                      </p:to>
                                    </p:set>
                                  </p:childTnLst>
                                </p:cTn>
                              </p:par>
                              <p:par>
                                <p:cTn id="78" presetID="10" presetClass="entr" presetSubtype="0" fill="hold" grpId="0" nodeType="withEffect">
                                  <p:stCondLst>
                                    <p:cond delay="0"/>
                                  </p:stCondLst>
                                  <p:childTnLst>
                                    <p:set>
                                      <p:cBhvr>
                                        <p:cTn id="79" dur="1" fill="hold">
                                          <p:stCondLst>
                                            <p:cond delay="0"/>
                                          </p:stCondLst>
                                        </p:cTn>
                                        <p:tgtEl>
                                          <p:spTgt spid="54"/>
                                        </p:tgtEl>
                                        <p:attrNameLst>
                                          <p:attrName>style.visibility</p:attrName>
                                        </p:attrNameLst>
                                      </p:cBhvr>
                                      <p:to>
                                        <p:strVal val="visible"/>
                                      </p:to>
                                    </p:set>
                                    <p:animEffect transition="in" filter="fade">
                                      <p:cBhvr>
                                        <p:cTn id="80" dur="500"/>
                                        <p:tgtEl>
                                          <p:spTgt spid="54"/>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500"/>
                                        <p:tgtEl>
                                          <p:spTgt spid="41"/>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grpId="0" nodeType="clickEffect">
                                  <p:stCondLst>
                                    <p:cond delay="0"/>
                                  </p:stCondLst>
                                  <p:childTnLst>
                                    <p:set>
                                      <p:cBhvr>
                                        <p:cTn id="87" dur="1" fill="hold">
                                          <p:stCondLst>
                                            <p:cond delay="0"/>
                                          </p:stCondLst>
                                        </p:cTn>
                                        <p:tgtEl>
                                          <p:spTgt spid="42"/>
                                        </p:tgtEl>
                                        <p:attrNameLst>
                                          <p:attrName>style.visibility</p:attrName>
                                        </p:attrNameLst>
                                      </p:cBhvr>
                                      <p:to>
                                        <p:strVal val="visible"/>
                                      </p:to>
                                    </p:set>
                                    <p:animEffect transition="in" filter="fade">
                                      <p:cBhvr>
                                        <p:cTn id="88" dur="500"/>
                                        <p:tgtEl>
                                          <p:spTgt spid="42"/>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55"/>
                                        </p:tgtEl>
                                        <p:attrNameLst>
                                          <p:attrName>style.visibility</p:attrName>
                                        </p:attrNameLst>
                                      </p:cBhvr>
                                      <p:to>
                                        <p:strVal val="visible"/>
                                      </p:to>
                                    </p:set>
                                    <p:animEffect transition="in" filter="fade">
                                      <p:cBhvr>
                                        <p:cTn id="91" dur="500"/>
                                        <p:tgtEl>
                                          <p:spTgt spid="55"/>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45"/>
                                        </p:tgtEl>
                                        <p:attrNameLst>
                                          <p:attrName>style.visibility</p:attrName>
                                        </p:attrNameLst>
                                      </p:cBhvr>
                                      <p:to>
                                        <p:strVal val="visible"/>
                                      </p:to>
                                    </p:set>
                                    <p:animEffect transition="in" filter="fade">
                                      <p:cBhvr>
                                        <p:cTn id="94" dur="500"/>
                                        <p:tgtEl>
                                          <p:spTgt spid="45"/>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59"/>
                                        </p:tgtEl>
                                        <p:attrNameLst>
                                          <p:attrName>style.visibility</p:attrName>
                                        </p:attrNameLst>
                                      </p:cBhvr>
                                      <p:to>
                                        <p:strVal val="visible"/>
                                      </p:to>
                                    </p:set>
                                    <p:animEffect transition="in" filter="fade">
                                      <p:cBhvr>
                                        <p:cTn id="97" dur="500"/>
                                        <p:tgtEl>
                                          <p:spTgt spid="59"/>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46"/>
                                        </p:tgtEl>
                                        <p:attrNameLst>
                                          <p:attrName>style.visibility</p:attrName>
                                        </p:attrNameLst>
                                      </p:cBhvr>
                                      <p:to>
                                        <p:strVal val="visible"/>
                                      </p:to>
                                    </p:set>
                                    <p:animEffect transition="in" filter="fade">
                                      <p:cBhvr>
                                        <p:cTn id="102" dur="500"/>
                                        <p:tgtEl>
                                          <p:spTgt spid="46"/>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56"/>
                                        </p:tgtEl>
                                        <p:attrNameLst>
                                          <p:attrName>style.visibility</p:attrName>
                                        </p:attrNameLst>
                                      </p:cBhvr>
                                      <p:to>
                                        <p:strVal val="visible"/>
                                      </p:to>
                                    </p:set>
                                    <p:animEffect transition="in" filter="fade">
                                      <p:cBhvr>
                                        <p:cTn id="105" dur="500"/>
                                        <p:tgtEl>
                                          <p:spTgt spid="56"/>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47"/>
                                        </p:tgtEl>
                                        <p:attrNameLst>
                                          <p:attrName>style.visibility</p:attrName>
                                        </p:attrNameLst>
                                      </p:cBhvr>
                                      <p:to>
                                        <p:strVal val="visible"/>
                                      </p:to>
                                    </p:set>
                                    <p:animEffect transition="in" filter="fade">
                                      <p:cBhvr>
                                        <p:cTn id="108" dur="500"/>
                                        <p:tgtEl>
                                          <p:spTgt spid="47"/>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60"/>
                                        </p:tgtEl>
                                        <p:attrNameLst>
                                          <p:attrName>style.visibility</p:attrName>
                                        </p:attrNameLst>
                                      </p:cBhvr>
                                      <p:to>
                                        <p:strVal val="visible"/>
                                      </p:to>
                                    </p:set>
                                    <p:animEffect transition="in" filter="fade">
                                      <p:cBhvr>
                                        <p:cTn id="111"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animBg="1"/>
      <p:bldP spid="34" grpId="0" animBg="1"/>
      <p:bldP spid="35" grpId="0" animBg="1"/>
      <p:bldP spid="36" grpId="0" animBg="1"/>
      <p:bldP spid="37" grpId="0" animBg="1"/>
      <p:bldP spid="39" grpId="0" animBg="1"/>
      <p:bldP spid="41" grpId="0" animBg="1"/>
      <p:bldP spid="42" grpId="0" animBg="1"/>
      <p:bldP spid="43" grpId="0" animBg="1"/>
      <p:bldP spid="45" grpId="0" animBg="1"/>
      <p:bldP spid="46" grpId="0" animBg="1"/>
      <p:bldP spid="47" grpId="0" animBg="1"/>
      <p:bldP spid="49" grpId="0" animBg="1"/>
      <p:bldP spid="50" grpId="0" animBg="1"/>
      <p:bldP spid="51" grpId="0" animBg="1"/>
      <p:bldP spid="52" grpId="0" animBg="1"/>
      <p:bldP spid="53" grpId="0" animBg="1"/>
      <p:bldP spid="54" grpId="0" animBg="1"/>
      <p:bldP spid="55" grpId="0" animBg="1"/>
      <p:bldP spid="56" grpId="0" animBg="1"/>
      <p:bldP spid="57" grpId="0"/>
      <p:bldP spid="57" grpId="1"/>
      <p:bldP spid="58" grpId="0"/>
      <p:bldP spid="58" grpId="1"/>
      <p:bldP spid="59" grpId="0"/>
      <p:bldP spid="60" grpId="0"/>
      <p:bldP spid="64" grpId="0"/>
      <p:bldP spid="64" grpId="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二叉树：先根次序周游</a:t>
            </a:r>
          </a:p>
        </p:txBody>
      </p:sp>
      <p:grpSp>
        <p:nvGrpSpPr>
          <p:cNvPr id="4" name="组合 3"/>
          <p:cNvGrpSpPr/>
          <p:nvPr/>
        </p:nvGrpSpPr>
        <p:grpSpPr>
          <a:xfrm>
            <a:off x="4956916" y="4042562"/>
            <a:ext cx="4150650" cy="2392851"/>
            <a:chOff x="2333926" y="3162131"/>
            <a:chExt cx="4557571" cy="2848839"/>
          </a:xfrm>
        </p:grpSpPr>
        <p:sp>
          <p:nvSpPr>
            <p:cNvPr id="5" name="椭圆 4"/>
            <p:cNvSpPr/>
            <p:nvPr/>
          </p:nvSpPr>
          <p:spPr bwMode="auto">
            <a:xfrm>
              <a:off x="4060980" y="316213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2908038" y="381628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5283495" y="555498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5042770" y="3846770"/>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a:endCxn id="6" idx="7"/>
            </p:cNvCxnSpPr>
            <p:nvPr/>
          </p:nvCxnSpPr>
          <p:spPr bwMode="auto">
            <a:xfrm flipH="1">
              <a:off x="3255367" y="3409361"/>
              <a:ext cx="805613" cy="47370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5486956" y="5140346"/>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a:endCxn id="5" idx="6"/>
            </p:cNvCxnSpPr>
            <p:nvPr/>
          </p:nvCxnSpPr>
          <p:spPr bwMode="auto">
            <a:xfrm flipH="1" flipV="1">
              <a:off x="4467901" y="3390125"/>
              <a:ext cx="778330" cy="4566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4168490" y="4748676"/>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849187" y="4705734"/>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endCxn id="8" idx="5"/>
            </p:cNvCxnSpPr>
            <p:nvPr/>
          </p:nvCxnSpPr>
          <p:spPr bwMode="auto">
            <a:xfrm flipH="1" flipV="1">
              <a:off x="5390099" y="4235980"/>
              <a:ext cx="615844" cy="4697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a:endCxn id="12" idx="0"/>
            </p:cNvCxnSpPr>
            <p:nvPr/>
          </p:nvCxnSpPr>
          <p:spPr bwMode="auto">
            <a:xfrm flipH="1">
              <a:off x="4371951" y="4235980"/>
              <a:ext cx="730411" cy="5126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2333926" y="4650616"/>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endCxn id="16" idx="0"/>
            </p:cNvCxnSpPr>
            <p:nvPr/>
          </p:nvCxnSpPr>
          <p:spPr bwMode="auto">
            <a:xfrm flipH="1">
              <a:off x="2537387" y="4235980"/>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6484576" y="555498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a:stCxn id="13" idx="5"/>
              <a:endCxn id="18" idx="0"/>
            </p:cNvCxnSpPr>
            <p:nvPr/>
          </p:nvCxnSpPr>
          <p:spPr bwMode="auto">
            <a:xfrm>
              <a:off x="6196516" y="5094944"/>
              <a:ext cx="491521" cy="4600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4665832" y="555498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12" idx="5"/>
              <a:endCxn id="20" idx="0"/>
            </p:cNvCxnSpPr>
            <p:nvPr/>
          </p:nvCxnSpPr>
          <p:spPr bwMode="auto">
            <a:xfrm>
              <a:off x="4515819" y="5137886"/>
              <a:ext cx="353474" cy="4170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2" name="矩形 21"/>
          <p:cNvSpPr/>
          <p:nvPr/>
        </p:nvSpPr>
        <p:spPr>
          <a:xfrm>
            <a:off x="5748433" y="1264513"/>
            <a:ext cx="3350937" cy="2800767"/>
          </a:xfrm>
          <a:prstGeom prst="rect">
            <a:avLst/>
          </a:prstGeom>
          <a:solidFill>
            <a:schemeClr val="bg1">
              <a:lumMod val="90000"/>
            </a:schemeClr>
          </a:solidFill>
        </p:spPr>
        <p:txBody>
          <a:bodyPr wrap="square">
            <a:spAutoFit/>
          </a:bodyPr>
          <a:lstStyle/>
          <a:p>
            <a:r>
              <a:rPr lang="en-US" altLang="zh-CN" sz="1600" dirty="0">
                <a:latin typeface="华文中宋" panose="02010600040101010101" pitchFamily="2" charset="-122"/>
                <a:ea typeface="华文中宋" panose="02010600040101010101" pitchFamily="2" charset="-122"/>
              </a:rPr>
              <a:t>void </a:t>
            </a:r>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BinTree</a:t>
            </a:r>
            <a:r>
              <a:rPr lang="en-US" altLang="zh-CN" sz="1600" dirty="0">
                <a:latin typeface="华文中宋" panose="02010600040101010101" pitchFamily="2" charset="-122"/>
                <a:ea typeface="华文中宋" panose="02010600040101010101" pitchFamily="2" charset="-122"/>
              </a:rPr>
              <a:t> t) </a:t>
            </a:r>
          </a:p>
          <a:p>
            <a:r>
              <a:rPr lang="en-US" altLang="zh-CN" sz="1600" dirty="0">
                <a:latin typeface="华文中宋" panose="02010600040101010101" pitchFamily="2" charset="-122"/>
                <a:ea typeface="华文中宋" panose="02010600040101010101" pitchFamily="2" charset="-122"/>
              </a:rPr>
              <a:t>{</a:t>
            </a:r>
          </a:p>
          <a:p>
            <a:pPr marR="60530"/>
            <a:r>
              <a:rPr lang="en-US" altLang="zh-CN" sz="1600" dirty="0">
                <a:latin typeface="华文中宋" panose="02010600040101010101" pitchFamily="2" charset="-122"/>
                <a:ea typeface="华文中宋" panose="02010600040101010101" pitchFamily="2" charset="-122"/>
              </a:rPr>
              <a:t>   if (t==NULL) </a:t>
            </a:r>
          </a:p>
          <a:p>
            <a:pPr marR="60530"/>
            <a:r>
              <a:rPr lang="en-US" altLang="zh-CN" sz="1600" dirty="0">
                <a:latin typeface="华文中宋" panose="02010600040101010101" pitchFamily="2" charset="-122"/>
                <a:ea typeface="华文中宋" panose="02010600040101010101" pitchFamily="2" charset="-122"/>
              </a:rPr>
              <a:t>       return;</a:t>
            </a:r>
          </a:p>
          <a:p>
            <a:pPr marR="81580"/>
            <a:r>
              <a:rPr lang="en-US" altLang="zh-CN" sz="1600" dirty="0">
                <a:latin typeface="华文中宋" panose="02010600040101010101" pitchFamily="2" charset="-122"/>
                <a:ea typeface="华文中宋" panose="02010600040101010101" pitchFamily="2" charset="-122"/>
              </a:rPr>
              <a:t>      </a:t>
            </a:r>
          </a:p>
          <a:p>
            <a:pPr marR="81580"/>
            <a:r>
              <a:rPr lang="en-US" altLang="zh-CN" sz="1600" dirty="0">
                <a:latin typeface="华文中宋" panose="02010600040101010101" pitchFamily="2" charset="-122"/>
                <a:ea typeface="华文中宋" panose="02010600040101010101" pitchFamily="2" charset="-122"/>
              </a:rPr>
              <a:t>   visit( root(t) );</a:t>
            </a:r>
          </a:p>
          <a:p>
            <a:pPr marR="81580"/>
            <a:endParaRPr lang="en-US" altLang="zh-CN" sz="1600" dirty="0">
              <a:latin typeface="华文中宋" panose="02010600040101010101" pitchFamily="2" charset="-122"/>
              <a:ea typeface="华文中宋" panose="02010600040101010101" pitchFamily="2" charset="-122"/>
            </a:endParaRPr>
          </a:p>
          <a:p>
            <a:pPr marR="57060"/>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preOrder</a:t>
            </a:r>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leftChild</a:t>
            </a:r>
            <a:r>
              <a:rPr lang="en-US" altLang="zh-CN" sz="1600" dirty="0">
                <a:solidFill>
                  <a:srgbClr val="FF0000"/>
                </a:solidFill>
                <a:latin typeface="华文中宋" panose="02010600040101010101" pitchFamily="2" charset="-122"/>
                <a:ea typeface="华文中宋" panose="02010600040101010101" pitchFamily="2" charset="-122"/>
              </a:rPr>
              <a:t>(t) );</a:t>
            </a:r>
          </a:p>
          <a:p>
            <a:pPr marR="53510"/>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preOrder</a:t>
            </a:r>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rightChild</a:t>
            </a:r>
            <a:r>
              <a:rPr lang="en-US" altLang="zh-CN" sz="1600" dirty="0">
                <a:solidFill>
                  <a:srgbClr val="FF0000"/>
                </a:solidFill>
                <a:latin typeface="华文中宋" panose="02010600040101010101" pitchFamily="2" charset="-122"/>
                <a:ea typeface="华文中宋" panose="02010600040101010101" pitchFamily="2" charset="-122"/>
              </a:rPr>
              <a:t>(t) );</a:t>
            </a:r>
          </a:p>
          <a:p>
            <a:pPr marR="53510"/>
            <a:endParaRPr lang="en-US" altLang="zh-CN" sz="1600" dirty="0">
              <a:solidFill>
                <a:srgbClr val="FF0000"/>
              </a:solidFill>
              <a:latin typeface="华文中宋" panose="02010600040101010101" pitchFamily="2" charset="-122"/>
              <a:ea typeface="华文中宋" panose="02010600040101010101" pitchFamily="2" charset="-122"/>
            </a:endParaRPr>
          </a:p>
          <a:p>
            <a:r>
              <a:rPr lang="en-US" altLang="zh-CN" sz="1600" dirty="0">
                <a:solidFill>
                  <a:srgbClr val="000000"/>
                </a:solidFill>
                <a:latin typeface="华文中宋" panose="02010600040101010101" pitchFamily="2" charset="-122"/>
                <a:ea typeface="华文中宋" panose="02010600040101010101" pitchFamily="2" charset="-122"/>
              </a:rPr>
              <a:t>}</a:t>
            </a:r>
            <a:endParaRPr lang="zh-CN" altLang="en-US" sz="1600" dirty="0">
              <a:latin typeface="华文中宋" panose="02010600040101010101" pitchFamily="2" charset="-122"/>
              <a:ea typeface="华文中宋" panose="02010600040101010101" pitchFamily="2" charset="-122"/>
            </a:endParaRPr>
          </a:p>
        </p:txBody>
      </p:sp>
      <p:sp>
        <p:nvSpPr>
          <p:cNvPr id="25" name="矩形 24"/>
          <p:cNvSpPr/>
          <p:nvPr/>
        </p:nvSpPr>
        <p:spPr bwMode="auto">
          <a:xfrm>
            <a:off x="3602898" y="3773676"/>
            <a:ext cx="1847843"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28" name="文本框 27"/>
          <p:cNvSpPr txBox="1"/>
          <p:nvPr/>
        </p:nvSpPr>
        <p:spPr>
          <a:xfrm>
            <a:off x="267840" y="1371433"/>
            <a:ext cx="341760"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30" name="矩形 29"/>
          <p:cNvSpPr/>
          <p:nvPr/>
        </p:nvSpPr>
        <p:spPr bwMode="auto">
          <a:xfrm>
            <a:off x="3602898" y="1847945"/>
            <a:ext cx="1847843"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1" name="矩形 30"/>
          <p:cNvSpPr/>
          <p:nvPr/>
        </p:nvSpPr>
        <p:spPr bwMode="auto">
          <a:xfrm>
            <a:off x="3602898" y="2329378"/>
            <a:ext cx="1847843"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2" name="矩形 31"/>
          <p:cNvSpPr/>
          <p:nvPr/>
        </p:nvSpPr>
        <p:spPr bwMode="auto">
          <a:xfrm>
            <a:off x="3602898" y="2810811"/>
            <a:ext cx="1847843"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3" name="矩形 32"/>
          <p:cNvSpPr/>
          <p:nvPr/>
        </p:nvSpPr>
        <p:spPr bwMode="auto">
          <a:xfrm>
            <a:off x="3602898" y="3292244"/>
            <a:ext cx="1847843"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4" name="文本框 33"/>
          <p:cNvSpPr txBox="1"/>
          <p:nvPr/>
        </p:nvSpPr>
        <p:spPr>
          <a:xfrm>
            <a:off x="893141" y="1377764"/>
            <a:ext cx="356188"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36" name="文本框 35"/>
          <p:cNvSpPr txBox="1"/>
          <p:nvPr/>
        </p:nvSpPr>
        <p:spPr>
          <a:xfrm>
            <a:off x="1606638" y="1378497"/>
            <a:ext cx="369012"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42" name="文本框 41"/>
          <p:cNvSpPr txBox="1"/>
          <p:nvPr/>
        </p:nvSpPr>
        <p:spPr>
          <a:xfrm>
            <a:off x="2203276" y="1367896"/>
            <a:ext cx="356188"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46" name="文本框 45"/>
          <p:cNvSpPr txBox="1"/>
          <p:nvPr/>
        </p:nvSpPr>
        <p:spPr>
          <a:xfrm>
            <a:off x="2894545" y="1378497"/>
            <a:ext cx="351378"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59" name="矩形 58"/>
          <p:cNvSpPr/>
          <p:nvPr/>
        </p:nvSpPr>
        <p:spPr>
          <a:xfrm>
            <a:off x="3693330" y="3828514"/>
            <a:ext cx="1593706"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F );</a:t>
            </a:r>
          </a:p>
        </p:txBody>
      </p:sp>
      <p:sp>
        <p:nvSpPr>
          <p:cNvPr id="60" name="矩形 59"/>
          <p:cNvSpPr/>
          <p:nvPr/>
        </p:nvSpPr>
        <p:spPr>
          <a:xfrm>
            <a:off x="3704652" y="3339366"/>
            <a:ext cx="1614545"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G );</a:t>
            </a:r>
          </a:p>
        </p:txBody>
      </p:sp>
      <p:sp>
        <p:nvSpPr>
          <p:cNvPr id="61" name="矩形 60"/>
          <p:cNvSpPr/>
          <p:nvPr/>
        </p:nvSpPr>
        <p:spPr>
          <a:xfrm>
            <a:off x="3546472" y="3354751"/>
            <a:ext cx="2021707"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NULL );</a:t>
            </a:r>
          </a:p>
        </p:txBody>
      </p:sp>
      <p:sp>
        <p:nvSpPr>
          <p:cNvPr id="62" name="矩形 61"/>
          <p:cNvSpPr/>
          <p:nvPr/>
        </p:nvSpPr>
        <p:spPr>
          <a:xfrm>
            <a:off x="3611301" y="3842111"/>
            <a:ext cx="1532792"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I );</a:t>
            </a:r>
          </a:p>
        </p:txBody>
      </p:sp>
      <p:sp>
        <p:nvSpPr>
          <p:cNvPr id="67" name="文本框 66"/>
          <p:cNvSpPr txBox="1"/>
          <p:nvPr/>
        </p:nvSpPr>
        <p:spPr>
          <a:xfrm>
            <a:off x="908873" y="2468124"/>
            <a:ext cx="1452642"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preorder(E)</a:t>
            </a:r>
            <a:endParaRPr lang="zh-CN" altLang="en-US" dirty="0">
              <a:latin typeface="华文中宋" panose="02010600040101010101" pitchFamily="2" charset="-122"/>
              <a:ea typeface="华文中宋" panose="02010600040101010101" pitchFamily="2" charset="-122"/>
            </a:endParaRPr>
          </a:p>
        </p:txBody>
      </p:sp>
      <p:sp>
        <p:nvSpPr>
          <p:cNvPr id="69" name="文本框 68"/>
          <p:cNvSpPr txBox="1"/>
          <p:nvPr/>
        </p:nvSpPr>
        <p:spPr>
          <a:xfrm>
            <a:off x="908873" y="3069202"/>
            <a:ext cx="1907895"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preorder(NULL)</a:t>
            </a:r>
            <a:endParaRPr lang="zh-CN" altLang="en-US" dirty="0">
              <a:latin typeface="华文中宋" panose="02010600040101010101" pitchFamily="2" charset="-122"/>
              <a:ea typeface="华文中宋" panose="02010600040101010101" pitchFamily="2" charset="-122"/>
            </a:endParaRPr>
          </a:p>
        </p:txBody>
      </p:sp>
      <p:sp>
        <p:nvSpPr>
          <p:cNvPr id="70" name="文本框 69"/>
          <p:cNvSpPr txBox="1"/>
          <p:nvPr/>
        </p:nvSpPr>
        <p:spPr>
          <a:xfrm>
            <a:off x="2743139" y="3678125"/>
            <a:ext cx="369012"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G</a:t>
            </a:r>
            <a:endParaRPr lang="zh-CN" altLang="en-US" dirty="0">
              <a:latin typeface="华文中宋" panose="02010600040101010101" pitchFamily="2" charset="-122"/>
              <a:ea typeface="华文中宋" panose="02010600040101010101" pitchFamily="2" charset="-122"/>
            </a:endParaRPr>
          </a:p>
        </p:txBody>
      </p:sp>
      <p:sp>
        <p:nvSpPr>
          <p:cNvPr id="71" name="文本框 70"/>
          <p:cNvSpPr txBox="1"/>
          <p:nvPr/>
        </p:nvSpPr>
        <p:spPr>
          <a:xfrm>
            <a:off x="908873" y="3670280"/>
            <a:ext cx="1465466"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preorder(G)</a:t>
            </a:r>
            <a:endParaRPr lang="zh-CN" altLang="en-US" dirty="0">
              <a:latin typeface="华文中宋" panose="02010600040101010101" pitchFamily="2" charset="-122"/>
              <a:ea typeface="华文中宋" panose="02010600040101010101" pitchFamily="2" charset="-122"/>
            </a:endParaRPr>
          </a:p>
        </p:txBody>
      </p:sp>
      <p:sp>
        <p:nvSpPr>
          <p:cNvPr id="72" name="文本框 71"/>
          <p:cNvSpPr txBox="1"/>
          <p:nvPr/>
        </p:nvSpPr>
        <p:spPr>
          <a:xfrm>
            <a:off x="908873" y="4271358"/>
            <a:ext cx="1907895"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preorder(NULL)</a:t>
            </a:r>
            <a:endParaRPr lang="zh-CN" altLang="en-US" dirty="0">
              <a:latin typeface="华文中宋" panose="02010600040101010101" pitchFamily="2" charset="-122"/>
              <a:ea typeface="华文中宋" panose="02010600040101010101" pitchFamily="2" charset="-122"/>
            </a:endParaRPr>
          </a:p>
        </p:txBody>
      </p:sp>
      <p:sp>
        <p:nvSpPr>
          <p:cNvPr id="73" name="文本框 72"/>
          <p:cNvSpPr txBox="1"/>
          <p:nvPr/>
        </p:nvSpPr>
        <p:spPr>
          <a:xfrm>
            <a:off x="908873" y="5473514"/>
            <a:ext cx="1452642"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preorder(F)</a:t>
            </a:r>
            <a:endParaRPr lang="zh-CN" altLang="en-US" dirty="0">
              <a:latin typeface="华文中宋" panose="02010600040101010101" pitchFamily="2" charset="-122"/>
              <a:ea typeface="华文中宋" panose="02010600040101010101" pitchFamily="2" charset="-122"/>
            </a:endParaRPr>
          </a:p>
        </p:txBody>
      </p:sp>
      <p:sp>
        <p:nvSpPr>
          <p:cNvPr id="74" name="文本框 73"/>
          <p:cNvSpPr txBox="1"/>
          <p:nvPr/>
        </p:nvSpPr>
        <p:spPr>
          <a:xfrm>
            <a:off x="2729778" y="5473514"/>
            <a:ext cx="332142"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sp>
        <p:nvSpPr>
          <p:cNvPr id="75" name="文本框 74"/>
          <p:cNvSpPr txBox="1"/>
          <p:nvPr/>
        </p:nvSpPr>
        <p:spPr>
          <a:xfrm>
            <a:off x="908873" y="4872436"/>
            <a:ext cx="1907895"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preorder(NULL)</a:t>
            </a:r>
            <a:endParaRPr lang="zh-CN" altLang="en-US" dirty="0">
              <a:latin typeface="华文中宋" panose="02010600040101010101" pitchFamily="2" charset="-122"/>
              <a:ea typeface="华文中宋" panose="02010600040101010101" pitchFamily="2" charset="-122"/>
            </a:endParaRPr>
          </a:p>
        </p:txBody>
      </p:sp>
      <p:sp>
        <p:nvSpPr>
          <p:cNvPr id="79" name="任意多边形 78"/>
          <p:cNvSpPr/>
          <p:nvPr/>
        </p:nvSpPr>
        <p:spPr bwMode="auto">
          <a:xfrm>
            <a:off x="540610" y="2050566"/>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0" name="任意多边形 79"/>
          <p:cNvSpPr/>
          <p:nvPr/>
        </p:nvSpPr>
        <p:spPr bwMode="auto">
          <a:xfrm>
            <a:off x="538496" y="2701279"/>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1" name="任意多边形 80"/>
          <p:cNvSpPr/>
          <p:nvPr/>
        </p:nvSpPr>
        <p:spPr bwMode="auto">
          <a:xfrm>
            <a:off x="528296" y="3304843"/>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2" name="任意多边形 81"/>
          <p:cNvSpPr/>
          <p:nvPr/>
        </p:nvSpPr>
        <p:spPr bwMode="auto">
          <a:xfrm>
            <a:off x="526182" y="3955556"/>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3" name="任意多边形 82"/>
          <p:cNvSpPr/>
          <p:nvPr/>
        </p:nvSpPr>
        <p:spPr bwMode="auto">
          <a:xfrm>
            <a:off x="535083" y="4510124"/>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4" name="任意多边形 83"/>
          <p:cNvSpPr/>
          <p:nvPr/>
        </p:nvSpPr>
        <p:spPr bwMode="auto">
          <a:xfrm>
            <a:off x="532969" y="5160837"/>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5" name="任意多边形 84"/>
          <p:cNvSpPr/>
          <p:nvPr/>
        </p:nvSpPr>
        <p:spPr bwMode="auto">
          <a:xfrm>
            <a:off x="517708" y="5749184"/>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7" name="文本框 86"/>
          <p:cNvSpPr txBox="1"/>
          <p:nvPr/>
        </p:nvSpPr>
        <p:spPr>
          <a:xfrm>
            <a:off x="928728" y="6038743"/>
            <a:ext cx="1465466"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preorder(H)</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646427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1"/>
                                        </p:tgtEl>
                                        <p:attrNameLst>
                                          <p:attrName>style.visibility</p:attrName>
                                        </p:attrNameLst>
                                      </p:cBhvr>
                                      <p:to>
                                        <p:strVal val="visible"/>
                                      </p:to>
                                    </p:set>
                                    <p:animEffect transition="in" filter="fade">
                                      <p:cBhvr>
                                        <p:cTn id="10" dur="500"/>
                                        <p:tgtEl>
                                          <p:spTgt spid="71"/>
                                        </p:tgtEl>
                                      </p:cBhvr>
                                    </p:animEffect>
                                  </p:childTnLst>
                                </p:cTn>
                              </p:par>
                              <p:par>
                                <p:cTn id="11" presetID="10" presetClass="exit" presetSubtype="0" fill="hold" grpId="0" nodeType="withEffect">
                                  <p:stCondLst>
                                    <p:cond delay="0"/>
                                  </p:stCondLst>
                                  <p:childTnLst>
                                    <p:animEffect transition="out" filter="fade">
                                      <p:cBhvr>
                                        <p:cTn id="12" dur="500"/>
                                        <p:tgtEl>
                                          <p:spTgt spid="60"/>
                                        </p:tgtEl>
                                      </p:cBhvr>
                                    </p:animEffect>
                                    <p:set>
                                      <p:cBhvr>
                                        <p:cTn id="13" dur="1" fill="hold">
                                          <p:stCondLst>
                                            <p:cond delay="499"/>
                                          </p:stCondLst>
                                        </p:cTn>
                                        <p:tgtEl>
                                          <p:spTgt spid="60"/>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0"/>
                                        </p:tgtEl>
                                        <p:attrNameLst>
                                          <p:attrName>style.visibility</p:attrName>
                                        </p:attrNameLst>
                                      </p:cBhvr>
                                      <p:to>
                                        <p:strVal val="visible"/>
                                      </p:to>
                                    </p:set>
                                    <p:animEffect transition="in" filter="fade">
                                      <p:cBhvr>
                                        <p:cTn id="18" dur="500"/>
                                        <p:tgtEl>
                                          <p:spTgt spid="7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2"/>
                                        </p:tgtEl>
                                        <p:attrNameLst>
                                          <p:attrName>style.visibility</p:attrName>
                                        </p:attrNameLst>
                                      </p:cBhvr>
                                      <p:to>
                                        <p:strVal val="visible"/>
                                      </p:to>
                                    </p:set>
                                    <p:animEffect transition="in" filter="fade">
                                      <p:cBhvr>
                                        <p:cTn id="21" dur="500"/>
                                        <p:tgtEl>
                                          <p:spTgt spid="8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2"/>
                                        </p:tgtEl>
                                        <p:attrNameLst>
                                          <p:attrName>style.visibility</p:attrName>
                                        </p:attrNameLst>
                                      </p:cBhvr>
                                      <p:to>
                                        <p:strVal val="visible"/>
                                      </p:to>
                                    </p:set>
                                    <p:animEffect transition="in" filter="fade">
                                      <p:cBhvr>
                                        <p:cTn id="24" dur="500"/>
                                        <p:tgtEl>
                                          <p:spTgt spid="7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1"/>
                                        </p:tgtEl>
                                        <p:attrNameLst>
                                          <p:attrName>style.visibility</p:attrName>
                                        </p:attrNameLst>
                                      </p:cBhvr>
                                      <p:to>
                                        <p:strVal val="visible"/>
                                      </p:to>
                                    </p:set>
                                    <p:animEffect transition="in" filter="fade">
                                      <p:cBhvr>
                                        <p:cTn id="27" dur="500"/>
                                        <p:tgtEl>
                                          <p:spTgt spid="6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61"/>
                                        </p:tgtEl>
                                      </p:cBhvr>
                                    </p:animEffect>
                                    <p:set>
                                      <p:cBhvr>
                                        <p:cTn id="32" dur="1" fill="hold">
                                          <p:stCondLst>
                                            <p:cond delay="499"/>
                                          </p:stCondLst>
                                        </p:cTn>
                                        <p:tgtEl>
                                          <p:spTgt spid="61"/>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83"/>
                                        </p:tgtEl>
                                        <p:attrNameLst>
                                          <p:attrName>style.visibility</p:attrName>
                                        </p:attrNameLst>
                                      </p:cBhvr>
                                      <p:to>
                                        <p:strVal val="visible"/>
                                      </p:to>
                                    </p:set>
                                    <p:animEffect transition="in" filter="fade">
                                      <p:cBhvr>
                                        <p:cTn id="35" dur="500"/>
                                        <p:tgtEl>
                                          <p:spTgt spid="8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75"/>
                                        </p:tgtEl>
                                        <p:attrNameLst>
                                          <p:attrName>style.visibility</p:attrName>
                                        </p:attrNameLst>
                                      </p:cBhvr>
                                      <p:to>
                                        <p:strVal val="visible"/>
                                      </p:to>
                                    </p:set>
                                    <p:animEffect transition="in" filter="fade">
                                      <p:cBhvr>
                                        <p:cTn id="38" dur="500"/>
                                        <p:tgtEl>
                                          <p:spTgt spid="75"/>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84"/>
                                        </p:tgtEl>
                                        <p:attrNameLst>
                                          <p:attrName>style.visibility</p:attrName>
                                        </p:attrNameLst>
                                      </p:cBhvr>
                                      <p:to>
                                        <p:strVal val="visible"/>
                                      </p:to>
                                    </p:set>
                                    <p:animEffect transition="in" filter="fade">
                                      <p:cBhvr>
                                        <p:cTn id="43" dur="500"/>
                                        <p:tgtEl>
                                          <p:spTgt spid="8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3"/>
                                        </p:tgtEl>
                                        <p:attrNameLst>
                                          <p:attrName>style.visibility</p:attrName>
                                        </p:attrNameLst>
                                      </p:cBhvr>
                                      <p:to>
                                        <p:strVal val="visible"/>
                                      </p:to>
                                    </p:set>
                                    <p:animEffect transition="in" filter="fade">
                                      <p:cBhvr>
                                        <p:cTn id="46" dur="500"/>
                                        <p:tgtEl>
                                          <p:spTgt spid="73"/>
                                        </p:tgtEl>
                                      </p:cBhvr>
                                    </p:animEffect>
                                  </p:childTnLst>
                                </p:cTn>
                              </p:par>
                              <p:par>
                                <p:cTn id="47" presetID="10" presetClass="exit" presetSubtype="0" fill="hold" grpId="0" nodeType="withEffect">
                                  <p:stCondLst>
                                    <p:cond delay="0"/>
                                  </p:stCondLst>
                                  <p:childTnLst>
                                    <p:animEffect transition="out" filter="fade">
                                      <p:cBhvr>
                                        <p:cTn id="48" dur="500"/>
                                        <p:tgtEl>
                                          <p:spTgt spid="59"/>
                                        </p:tgtEl>
                                      </p:cBhvr>
                                    </p:animEffect>
                                    <p:set>
                                      <p:cBhvr>
                                        <p:cTn id="49" dur="1" fill="hold">
                                          <p:stCondLst>
                                            <p:cond delay="499"/>
                                          </p:stCondLst>
                                        </p:cTn>
                                        <p:tgtEl>
                                          <p:spTgt spid="59"/>
                                        </p:tgtEl>
                                        <p:attrNameLst>
                                          <p:attrName>style.visibility</p:attrName>
                                        </p:attrNameLst>
                                      </p:cBhvr>
                                      <p:to>
                                        <p:strVal val="hidden"/>
                                      </p:to>
                                    </p:se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87"/>
                                        </p:tgtEl>
                                        <p:attrNameLst>
                                          <p:attrName>style.visibility</p:attrName>
                                        </p:attrNameLst>
                                      </p:cBhvr>
                                      <p:to>
                                        <p:strVal val="visible"/>
                                      </p:to>
                                    </p:set>
                                    <p:animEffect transition="in" filter="fade">
                                      <p:cBhvr>
                                        <p:cTn id="54" dur="500"/>
                                        <p:tgtEl>
                                          <p:spTgt spid="8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2"/>
                                        </p:tgtEl>
                                        <p:attrNameLst>
                                          <p:attrName>style.visibility</p:attrName>
                                        </p:attrNameLst>
                                      </p:cBhvr>
                                      <p:to>
                                        <p:strVal val="visible"/>
                                      </p:to>
                                    </p:set>
                                    <p:animEffect transition="in" filter="fade">
                                      <p:cBhvr>
                                        <p:cTn id="57" dur="500"/>
                                        <p:tgtEl>
                                          <p:spTgt spid="62"/>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74"/>
                                        </p:tgtEl>
                                        <p:attrNameLst>
                                          <p:attrName>style.visibility</p:attrName>
                                        </p:attrNameLst>
                                      </p:cBhvr>
                                      <p:to>
                                        <p:strVal val="visible"/>
                                      </p:to>
                                    </p:set>
                                    <p:animEffect transition="in" filter="fade">
                                      <p:cBhvr>
                                        <p:cTn id="60" dur="500"/>
                                        <p:tgtEl>
                                          <p:spTgt spid="7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85"/>
                                        </p:tgtEl>
                                        <p:attrNameLst>
                                          <p:attrName>style.visibility</p:attrName>
                                        </p:attrNameLst>
                                      </p:cBhvr>
                                      <p:to>
                                        <p:strVal val="visible"/>
                                      </p:to>
                                    </p:set>
                                    <p:animEffect transition="in" filter="fade">
                                      <p:cBhvr>
                                        <p:cTn id="63"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P spid="61" grpId="0"/>
      <p:bldP spid="61" grpId="1"/>
      <p:bldP spid="62" grpId="0"/>
      <p:bldP spid="70" grpId="0" animBg="1"/>
      <p:bldP spid="71" grpId="0" animBg="1"/>
      <p:bldP spid="72" grpId="0" animBg="1"/>
      <p:bldP spid="73" grpId="0" animBg="1"/>
      <p:bldP spid="74" grpId="0" animBg="1"/>
      <p:bldP spid="75" grpId="0" animBg="1"/>
      <p:bldP spid="81" grpId="0" animBg="1"/>
      <p:bldP spid="82" grpId="0" animBg="1"/>
      <p:bldP spid="83" grpId="0" animBg="1"/>
      <p:bldP spid="84" grpId="0" animBg="1"/>
      <p:bldP spid="85" grpId="0" animBg="1"/>
      <p:bldP spid="87"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二叉树：先根次序周游</a:t>
            </a:r>
          </a:p>
        </p:txBody>
      </p:sp>
      <p:grpSp>
        <p:nvGrpSpPr>
          <p:cNvPr id="4" name="组合 3"/>
          <p:cNvGrpSpPr/>
          <p:nvPr/>
        </p:nvGrpSpPr>
        <p:grpSpPr>
          <a:xfrm>
            <a:off x="4956916" y="4042562"/>
            <a:ext cx="4150650" cy="2392851"/>
            <a:chOff x="2333926" y="3162131"/>
            <a:chExt cx="4557571" cy="2848839"/>
          </a:xfrm>
        </p:grpSpPr>
        <p:sp>
          <p:nvSpPr>
            <p:cNvPr id="5" name="椭圆 4"/>
            <p:cNvSpPr/>
            <p:nvPr/>
          </p:nvSpPr>
          <p:spPr bwMode="auto">
            <a:xfrm>
              <a:off x="4060980" y="316213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2908038" y="381628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5283495" y="555498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5042770" y="3846770"/>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a:endCxn id="6" idx="7"/>
            </p:cNvCxnSpPr>
            <p:nvPr/>
          </p:nvCxnSpPr>
          <p:spPr bwMode="auto">
            <a:xfrm flipH="1">
              <a:off x="3255367" y="3409361"/>
              <a:ext cx="805613" cy="47370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5486956" y="5140346"/>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a:endCxn id="5" idx="6"/>
            </p:cNvCxnSpPr>
            <p:nvPr/>
          </p:nvCxnSpPr>
          <p:spPr bwMode="auto">
            <a:xfrm flipH="1" flipV="1">
              <a:off x="4467901" y="3390125"/>
              <a:ext cx="778330" cy="4566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4168490" y="4748676"/>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849187" y="4705734"/>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endCxn id="8" idx="5"/>
            </p:cNvCxnSpPr>
            <p:nvPr/>
          </p:nvCxnSpPr>
          <p:spPr bwMode="auto">
            <a:xfrm flipH="1" flipV="1">
              <a:off x="5390099" y="4235980"/>
              <a:ext cx="615844" cy="4697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a:endCxn id="12" idx="0"/>
            </p:cNvCxnSpPr>
            <p:nvPr/>
          </p:nvCxnSpPr>
          <p:spPr bwMode="auto">
            <a:xfrm flipH="1">
              <a:off x="4371951" y="4235980"/>
              <a:ext cx="730411" cy="5126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2333926" y="4650616"/>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endCxn id="16" idx="0"/>
            </p:cNvCxnSpPr>
            <p:nvPr/>
          </p:nvCxnSpPr>
          <p:spPr bwMode="auto">
            <a:xfrm flipH="1">
              <a:off x="2537387" y="4235980"/>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6484576" y="555498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a:stCxn id="13" idx="5"/>
              <a:endCxn id="18" idx="0"/>
            </p:cNvCxnSpPr>
            <p:nvPr/>
          </p:nvCxnSpPr>
          <p:spPr bwMode="auto">
            <a:xfrm>
              <a:off x="6196516" y="5094944"/>
              <a:ext cx="491521" cy="4600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4665832" y="555498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12" idx="5"/>
              <a:endCxn id="20" idx="0"/>
            </p:cNvCxnSpPr>
            <p:nvPr/>
          </p:nvCxnSpPr>
          <p:spPr bwMode="auto">
            <a:xfrm>
              <a:off x="4515819" y="5137886"/>
              <a:ext cx="353474" cy="4170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2" name="矩形 21"/>
          <p:cNvSpPr/>
          <p:nvPr/>
        </p:nvSpPr>
        <p:spPr>
          <a:xfrm>
            <a:off x="5802705" y="1278825"/>
            <a:ext cx="3350937" cy="2800767"/>
          </a:xfrm>
          <a:prstGeom prst="rect">
            <a:avLst/>
          </a:prstGeom>
          <a:solidFill>
            <a:schemeClr val="bg1">
              <a:lumMod val="90000"/>
            </a:schemeClr>
          </a:solidFill>
        </p:spPr>
        <p:txBody>
          <a:bodyPr wrap="square">
            <a:spAutoFit/>
          </a:bodyPr>
          <a:lstStyle/>
          <a:p>
            <a:r>
              <a:rPr lang="en-US" altLang="zh-CN" sz="1600" dirty="0">
                <a:latin typeface="华文中宋" panose="02010600040101010101" pitchFamily="2" charset="-122"/>
                <a:ea typeface="华文中宋" panose="02010600040101010101" pitchFamily="2" charset="-122"/>
              </a:rPr>
              <a:t>void </a:t>
            </a:r>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BinTree</a:t>
            </a:r>
            <a:r>
              <a:rPr lang="en-US" altLang="zh-CN" sz="1600" dirty="0">
                <a:latin typeface="华文中宋" panose="02010600040101010101" pitchFamily="2" charset="-122"/>
                <a:ea typeface="华文中宋" panose="02010600040101010101" pitchFamily="2" charset="-122"/>
              </a:rPr>
              <a:t> t) </a:t>
            </a:r>
          </a:p>
          <a:p>
            <a:r>
              <a:rPr lang="en-US" altLang="zh-CN" sz="1600" dirty="0">
                <a:latin typeface="华文中宋" panose="02010600040101010101" pitchFamily="2" charset="-122"/>
                <a:ea typeface="华文中宋" panose="02010600040101010101" pitchFamily="2" charset="-122"/>
              </a:rPr>
              <a:t>{</a:t>
            </a:r>
          </a:p>
          <a:p>
            <a:pPr marR="60530"/>
            <a:r>
              <a:rPr lang="en-US" altLang="zh-CN" sz="1600" dirty="0">
                <a:latin typeface="华文中宋" panose="02010600040101010101" pitchFamily="2" charset="-122"/>
                <a:ea typeface="华文中宋" panose="02010600040101010101" pitchFamily="2" charset="-122"/>
              </a:rPr>
              <a:t>   if (t==NULL) </a:t>
            </a:r>
          </a:p>
          <a:p>
            <a:pPr marR="60530"/>
            <a:r>
              <a:rPr lang="en-US" altLang="zh-CN" sz="1600" dirty="0">
                <a:latin typeface="华文中宋" panose="02010600040101010101" pitchFamily="2" charset="-122"/>
                <a:ea typeface="华文中宋" panose="02010600040101010101" pitchFamily="2" charset="-122"/>
              </a:rPr>
              <a:t>       return;</a:t>
            </a:r>
          </a:p>
          <a:p>
            <a:pPr marR="81580"/>
            <a:r>
              <a:rPr lang="en-US" altLang="zh-CN" sz="1600" dirty="0">
                <a:latin typeface="华文中宋" panose="02010600040101010101" pitchFamily="2" charset="-122"/>
                <a:ea typeface="华文中宋" panose="02010600040101010101" pitchFamily="2" charset="-122"/>
              </a:rPr>
              <a:t>      </a:t>
            </a:r>
          </a:p>
          <a:p>
            <a:pPr marR="81580"/>
            <a:r>
              <a:rPr lang="en-US" altLang="zh-CN" sz="1600" dirty="0">
                <a:latin typeface="华文中宋" panose="02010600040101010101" pitchFamily="2" charset="-122"/>
                <a:ea typeface="华文中宋" panose="02010600040101010101" pitchFamily="2" charset="-122"/>
              </a:rPr>
              <a:t>   visit( root(t) );</a:t>
            </a:r>
          </a:p>
          <a:p>
            <a:pPr marR="81580"/>
            <a:endParaRPr lang="en-US" altLang="zh-CN" sz="1600" dirty="0">
              <a:latin typeface="华文中宋" panose="02010600040101010101" pitchFamily="2" charset="-122"/>
              <a:ea typeface="华文中宋" panose="02010600040101010101" pitchFamily="2" charset="-122"/>
            </a:endParaRPr>
          </a:p>
          <a:p>
            <a:pPr marR="57060"/>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preOrder</a:t>
            </a:r>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leftChild</a:t>
            </a:r>
            <a:r>
              <a:rPr lang="en-US" altLang="zh-CN" sz="1600" dirty="0">
                <a:solidFill>
                  <a:srgbClr val="FF0000"/>
                </a:solidFill>
                <a:latin typeface="华文中宋" panose="02010600040101010101" pitchFamily="2" charset="-122"/>
                <a:ea typeface="华文中宋" panose="02010600040101010101" pitchFamily="2" charset="-122"/>
              </a:rPr>
              <a:t>(t) );</a:t>
            </a:r>
          </a:p>
          <a:p>
            <a:pPr marR="53510"/>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preOrder</a:t>
            </a:r>
            <a:r>
              <a:rPr lang="en-US" altLang="zh-CN" sz="1600" dirty="0">
                <a:solidFill>
                  <a:srgbClr val="FF0000"/>
                </a:solidFill>
                <a:latin typeface="华文中宋" panose="02010600040101010101" pitchFamily="2" charset="-122"/>
                <a:ea typeface="华文中宋" panose="02010600040101010101" pitchFamily="2" charset="-122"/>
              </a:rPr>
              <a:t>( </a:t>
            </a:r>
            <a:r>
              <a:rPr lang="en-US" altLang="zh-CN" sz="1600" dirty="0" err="1">
                <a:solidFill>
                  <a:srgbClr val="FF0000"/>
                </a:solidFill>
                <a:latin typeface="华文中宋" panose="02010600040101010101" pitchFamily="2" charset="-122"/>
                <a:ea typeface="华文中宋" panose="02010600040101010101" pitchFamily="2" charset="-122"/>
              </a:rPr>
              <a:t>rightChild</a:t>
            </a:r>
            <a:r>
              <a:rPr lang="en-US" altLang="zh-CN" sz="1600" dirty="0">
                <a:solidFill>
                  <a:srgbClr val="FF0000"/>
                </a:solidFill>
                <a:latin typeface="华文中宋" panose="02010600040101010101" pitchFamily="2" charset="-122"/>
                <a:ea typeface="华文中宋" panose="02010600040101010101" pitchFamily="2" charset="-122"/>
              </a:rPr>
              <a:t>(t) );</a:t>
            </a:r>
          </a:p>
          <a:p>
            <a:pPr marR="53510"/>
            <a:endParaRPr lang="en-US" altLang="zh-CN" sz="1600" dirty="0">
              <a:solidFill>
                <a:srgbClr val="FF0000"/>
              </a:solidFill>
              <a:latin typeface="华文中宋" panose="02010600040101010101" pitchFamily="2" charset="-122"/>
              <a:ea typeface="华文中宋" panose="02010600040101010101" pitchFamily="2" charset="-122"/>
            </a:endParaRPr>
          </a:p>
          <a:p>
            <a:r>
              <a:rPr lang="en-US" altLang="zh-CN" sz="1600" dirty="0">
                <a:solidFill>
                  <a:srgbClr val="000000"/>
                </a:solidFill>
                <a:latin typeface="华文中宋" panose="02010600040101010101" pitchFamily="2" charset="-122"/>
                <a:ea typeface="华文中宋" panose="02010600040101010101" pitchFamily="2" charset="-122"/>
              </a:rPr>
              <a:t>}</a:t>
            </a:r>
            <a:endParaRPr lang="zh-CN" altLang="en-US" sz="1600" dirty="0">
              <a:latin typeface="华文中宋" panose="02010600040101010101" pitchFamily="2" charset="-122"/>
              <a:ea typeface="华文中宋" panose="02010600040101010101" pitchFamily="2" charset="-122"/>
            </a:endParaRPr>
          </a:p>
        </p:txBody>
      </p:sp>
      <p:sp>
        <p:nvSpPr>
          <p:cNvPr id="25" name="矩形 24"/>
          <p:cNvSpPr/>
          <p:nvPr/>
        </p:nvSpPr>
        <p:spPr bwMode="auto">
          <a:xfrm>
            <a:off x="3719010" y="3773676"/>
            <a:ext cx="1936253"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28" name="文本框 27"/>
          <p:cNvSpPr txBox="1"/>
          <p:nvPr/>
        </p:nvSpPr>
        <p:spPr>
          <a:xfrm>
            <a:off x="267840" y="1371433"/>
            <a:ext cx="341760"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30" name="矩形 29"/>
          <p:cNvSpPr/>
          <p:nvPr/>
        </p:nvSpPr>
        <p:spPr bwMode="auto">
          <a:xfrm>
            <a:off x="3719010" y="1847945"/>
            <a:ext cx="1936253"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1" name="矩形 30"/>
          <p:cNvSpPr/>
          <p:nvPr/>
        </p:nvSpPr>
        <p:spPr bwMode="auto">
          <a:xfrm>
            <a:off x="3719010" y="2329378"/>
            <a:ext cx="1936253"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2" name="矩形 31"/>
          <p:cNvSpPr/>
          <p:nvPr/>
        </p:nvSpPr>
        <p:spPr bwMode="auto">
          <a:xfrm>
            <a:off x="3719010" y="2810811"/>
            <a:ext cx="1936253"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3" name="矩形 32"/>
          <p:cNvSpPr/>
          <p:nvPr/>
        </p:nvSpPr>
        <p:spPr bwMode="auto">
          <a:xfrm>
            <a:off x="3719010" y="3292244"/>
            <a:ext cx="1936253" cy="492393"/>
          </a:xfrm>
          <a:prstGeom prst="rect">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R="57060"/>
            <a:endParaRPr lang="en-US" altLang="zh-CN" sz="1600" dirty="0">
              <a:latin typeface="华文中宋" panose="02010600040101010101" pitchFamily="2" charset="-122"/>
              <a:ea typeface="华文中宋" panose="02010600040101010101" pitchFamily="2" charset="-122"/>
            </a:endParaRPr>
          </a:p>
        </p:txBody>
      </p:sp>
      <p:sp>
        <p:nvSpPr>
          <p:cNvPr id="34" name="文本框 33"/>
          <p:cNvSpPr txBox="1"/>
          <p:nvPr/>
        </p:nvSpPr>
        <p:spPr>
          <a:xfrm>
            <a:off x="893141" y="1377764"/>
            <a:ext cx="356188"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36" name="文本框 35"/>
          <p:cNvSpPr txBox="1"/>
          <p:nvPr/>
        </p:nvSpPr>
        <p:spPr>
          <a:xfrm>
            <a:off x="1606638" y="1378497"/>
            <a:ext cx="369012"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42" name="文本框 41"/>
          <p:cNvSpPr txBox="1"/>
          <p:nvPr/>
        </p:nvSpPr>
        <p:spPr>
          <a:xfrm>
            <a:off x="2203276" y="1367896"/>
            <a:ext cx="356188"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46" name="文本框 45"/>
          <p:cNvSpPr txBox="1"/>
          <p:nvPr/>
        </p:nvSpPr>
        <p:spPr>
          <a:xfrm>
            <a:off x="2894545" y="1378497"/>
            <a:ext cx="351378"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60" name="矩形 59"/>
          <p:cNvSpPr/>
          <p:nvPr/>
        </p:nvSpPr>
        <p:spPr>
          <a:xfrm>
            <a:off x="3767929" y="3352277"/>
            <a:ext cx="2021707"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NULL );</a:t>
            </a:r>
          </a:p>
        </p:txBody>
      </p:sp>
      <p:sp>
        <p:nvSpPr>
          <p:cNvPr id="62" name="矩形 61"/>
          <p:cNvSpPr/>
          <p:nvPr/>
        </p:nvSpPr>
        <p:spPr>
          <a:xfrm>
            <a:off x="3775396" y="3848501"/>
            <a:ext cx="1532792"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I );</a:t>
            </a:r>
          </a:p>
        </p:txBody>
      </p:sp>
      <p:sp>
        <p:nvSpPr>
          <p:cNvPr id="63" name="矩形 62"/>
          <p:cNvSpPr/>
          <p:nvPr/>
        </p:nvSpPr>
        <p:spPr>
          <a:xfrm>
            <a:off x="3736381" y="3839042"/>
            <a:ext cx="2021707" cy="338554"/>
          </a:xfrm>
          <a:prstGeom prst="rect">
            <a:avLst/>
          </a:prstGeom>
        </p:spPr>
        <p:txBody>
          <a:bodyPr wrap="none">
            <a:spAutoFit/>
          </a:bodyPr>
          <a:lstStyle/>
          <a:p>
            <a:pPr marR="57060"/>
            <a:r>
              <a:rPr lang="en-US" altLang="zh-CN" sz="1600" dirty="0" err="1">
                <a:latin typeface="华文中宋" panose="02010600040101010101" pitchFamily="2" charset="-122"/>
                <a:ea typeface="华文中宋" panose="02010600040101010101" pitchFamily="2" charset="-122"/>
              </a:rPr>
              <a:t>preOrder</a:t>
            </a:r>
            <a:r>
              <a:rPr lang="en-US" altLang="zh-CN" sz="1600" dirty="0">
                <a:latin typeface="华文中宋" panose="02010600040101010101" pitchFamily="2" charset="-122"/>
                <a:ea typeface="华文中宋" panose="02010600040101010101" pitchFamily="2" charset="-122"/>
              </a:rPr>
              <a:t>( NULL );</a:t>
            </a:r>
          </a:p>
        </p:txBody>
      </p:sp>
      <p:sp>
        <p:nvSpPr>
          <p:cNvPr id="67" name="文本框 66"/>
          <p:cNvSpPr txBox="1"/>
          <p:nvPr/>
        </p:nvSpPr>
        <p:spPr>
          <a:xfrm>
            <a:off x="908873" y="2468124"/>
            <a:ext cx="1452642"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preorder(F)</a:t>
            </a:r>
            <a:endParaRPr lang="zh-CN" altLang="en-US" dirty="0">
              <a:latin typeface="华文中宋" panose="02010600040101010101" pitchFamily="2" charset="-122"/>
              <a:ea typeface="华文中宋" panose="02010600040101010101" pitchFamily="2" charset="-122"/>
            </a:endParaRPr>
          </a:p>
        </p:txBody>
      </p:sp>
      <p:sp>
        <p:nvSpPr>
          <p:cNvPr id="69" name="文本框 68"/>
          <p:cNvSpPr txBox="1"/>
          <p:nvPr/>
        </p:nvSpPr>
        <p:spPr>
          <a:xfrm>
            <a:off x="908873" y="3069202"/>
            <a:ext cx="1465466"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preorder(H)</a:t>
            </a:r>
            <a:endParaRPr lang="zh-CN" altLang="en-US" dirty="0">
              <a:latin typeface="华文中宋" panose="02010600040101010101" pitchFamily="2" charset="-122"/>
              <a:ea typeface="华文中宋" panose="02010600040101010101" pitchFamily="2" charset="-122"/>
            </a:endParaRPr>
          </a:p>
        </p:txBody>
      </p:sp>
      <p:sp>
        <p:nvSpPr>
          <p:cNvPr id="70" name="文本框 69"/>
          <p:cNvSpPr txBox="1"/>
          <p:nvPr/>
        </p:nvSpPr>
        <p:spPr>
          <a:xfrm>
            <a:off x="2793591" y="4872222"/>
            <a:ext cx="263214"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I</a:t>
            </a:r>
            <a:endParaRPr lang="zh-CN" altLang="en-US" dirty="0">
              <a:latin typeface="华文中宋" panose="02010600040101010101" pitchFamily="2" charset="-122"/>
              <a:ea typeface="华文中宋" panose="02010600040101010101" pitchFamily="2" charset="-122"/>
            </a:endParaRPr>
          </a:p>
        </p:txBody>
      </p:sp>
      <p:sp>
        <p:nvSpPr>
          <p:cNvPr id="71" name="文本框 70"/>
          <p:cNvSpPr txBox="1"/>
          <p:nvPr/>
        </p:nvSpPr>
        <p:spPr>
          <a:xfrm>
            <a:off x="908873" y="3670280"/>
            <a:ext cx="1907895"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preorder(NULL)</a:t>
            </a:r>
            <a:endParaRPr lang="zh-CN" altLang="en-US" dirty="0">
              <a:latin typeface="华文中宋" panose="02010600040101010101" pitchFamily="2" charset="-122"/>
              <a:ea typeface="华文中宋" panose="02010600040101010101" pitchFamily="2" charset="-122"/>
            </a:endParaRPr>
          </a:p>
        </p:txBody>
      </p:sp>
      <p:sp>
        <p:nvSpPr>
          <p:cNvPr id="72" name="文本框 71"/>
          <p:cNvSpPr txBox="1"/>
          <p:nvPr/>
        </p:nvSpPr>
        <p:spPr>
          <a:xfrm>
            <a:off x="908873" y="4271358"/>
            <a:ext cx="1907895"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preorder(NULL)</a:t>
            </a:r>
            <a:endParaRPr lang="zh-CN" altLang="en-US" dirty="0">
              <a:latin typeface="华文中宋" panose="02010600040101010101" pitchFamily="2" charset="-122"/>
              <a:ea typeface="华文中宋" panose="02010600040101010101" pitchFamily="2" charset="-122"/>
            </a:endParaRPr>
          </a:p>
        </p:txBody>
      </p:sp>
      <p:sp>
        <p:nvSpPr>
          <p:cNvPr id="73" name="文本框 72"/>
          <p:cNvSpPr txBox="1"/>
          <p:nvPr/>
        </p:nvSpPr>
        <p:spPr>
          <a:xfrm>
            <a:off x="908873" y="5473514"/>
            <a:ext cx="1907895"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preorder(NULL)</a:t>
            </a:r>
            <a:endParaRPr lang="zh-CN" altLang="en-US" dirty="0">
              <a:latin typeface="华文中宋" panose="02010600040101010101" pitchFamily="2" charset="-122"/>
              <a:ea typeface="华文中宋" panose="02010600040101010101" pitchFamily="2" charset="-122"/>
            </a:endParaRPr>
          </a:p>
        </p:txBody>
      </p:sp>
      <p:sp>
        <p:nvSpPr>
          <p:cNvPr id="74" name="文本框 73"/>
          <p:cNvSpPr txBox="1"/>
          <p:nvPr/>
        </p:nvSpPr>
        <p:spPr>
          <a:xfrm>
            <a:off x="2832247" y="2397369"/>
            <a:ext cx="332142"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sp>
        <p:nvSpPr>
          <p:cNvPr id="75" name="文本框 74"/>
          <p:cNvSpPr txBox="1"/>
          <p:nvPr/>
        </p:nvSpPr>
        <p:spPr>
          <a:xfrm>
            <a:off x="908873" y="4872436"/>
            <a:ext cx="1359668"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preorder(I)</a:t>
            </a:r>
            <a:endParaRPr lang="zh-CN" altLang="en-US" dirty="0">
              <a:latin typeface="华文中宋" panose="02010600040101010101" pitchFamily="2" charset="-122"/>
              <a:ea typeface="华文中宋" panose="02010600040101010101" pitchFamily="2" charset="-122"/>
            </a:endParaRPr>
          </a:p>
        </p:txBody>
      </p:sp>
      <p:sp>
        <p:nvSpPr>
          <p:cNvPr id="79" name="任意多边形 78"/>
          <p:cNvSpPr/>
          <p:nvPr/>
        </p:nvSpPr>
        <p:spPr bwMode="auto">
          <a:xfrm>
            <a:off x="540610" y="2050566"/>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0" name="任意多边形 79"/>
          <p:cNvSpPr/>
          <p:nvPr/>
        </p:nvSpPr>
        <p:spPr bwMode="auto">
          <a:xfrm>
            <a:off x="538496" y="2701279"/>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1" name="任意多边形 80"/>
          <p:cNvSpPr/>
          <p:nvPr/>
        </p:nvSpPr>
        <p:spPr bwMode="auto">
          <a:xfrm>
            <a:off x="528296" y="3304843"/>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2" name="任意多边形 81"/>
          <p:cNvSpPr/>
          <p:nvPr/>
        </p:nvSpPr>
        <p:spPr bwMode="auto">
          <a:xfrm>
            <a:off x="526182" y="3955556"/>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3" name="任意多边形 82"/>
          <p:cNvSpPr/>
          <p:nvPr/>
        </p:nvSpPr>
        <p:spPr bwMode="auto">
          <a:xfrm>
            <a:off x="535083" y="4510124"/>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4" name="任意多边形 83"/>
          <p:cNvSpPr/>
          <p:nvPr/>
        </p:nvSpPr>
        <p:spPr bwMode="auto">
          <a:xfrm>
            <a:off x="532969" y="5160837"/>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5" name="任意多边形 84"/>
          <p:cNvSpPr/>
          <p:nvPr/>
        </p:nvSpPr>
        <p:spPr bwMode="auto">
          <a:xfrm>
            <a:off x="517708" y="5749184"/>
            <a:ext cx="358063" cy="551543"/>
          </a:xfrm>
          <a:custGeom>
            <a:avLst/>
            <a:gdLst>
              <a:gd name="connsiteX0" fmla="*/ 304800 w 304800"/>
              <a:gd name="connsiteY0" fmla="*/ 0 h 653143"/>
              <a:gd name="connsiteX1" fmla="*/ 0 w 304800"/>
              <a:gd name="connsiteY1" fmla="*/ 188686 h 653143"/>
              <a:gd name="connsiteX2" fmla="*/ 304800 w 304800"/>
              <a:gd name="connsiteY2" fmla="*/ 653143 h 653143"/>
            </a:gdLst>
            <a:ahLst/>
            <a:cxnLst>
              <a:cxn ang="0">
                <a:pos x="connsiteX0" y="connsiteY0"/>
              </a:cxn>
              <a:cxn ang="0">
                <a:pos x="connsiteX1" y="connsiteY1"/>
              </a:cxn>
              <a:cxn ang="0">
                <a:pos x="connsiteX2" y="connsiteY2"/>
              </a:cxn>
            </a:cxnLst>
            <a:rect l="l" t="t" r="r" b="b"/>
            <a:pathLst>
              <a:path w="304800" h="653143">
                <a:moveTo>
                  <a:pt x="304800" y="0"/>
                </a:moveTo>
                <a:cubicBezTo>
                  <a:pt x="152400" y="39914"/>
                  <a:pt x="0" y="79829"/>
                  <a:pt x="0" y="188686"/>
                </a:cubicBezTo>
                <a:cubicBezTo>
                  <a:pt x="0" y="297543"/>
                  <a:pt x="152400" y="475343"/>
                  <a:pt x="304800" y="65314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7" name="文本框 86"/>
          <p:cNvSpPr txBox="1"/>
          <p:nvPr/>
        </p:nvSpPr>
        <p:spPr>
          <a:xfrm>
            <a:off x="928728" y="6038743"/>
            <a:ext cx="1907895" cy="369332"/>
          </a:xfrm>
          <a:prstGeom prst="rect">
            <a:avLst/>
          </a:prstGeom>
          <a:solidFill>
            <a:srgbClr val="FFE697"/>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preorder(NULL)</a:t>
            </a:r>
            <a:endParaRPr lang="zh-CN" altLang="en-US" dirty="0">
              <a:latin typeface="华文中宋" panose="02010600040101010101" pitchFamily="2" charset="-122"/>
              <a:ea typeface="华文中宋" panose="02010600040101010101" pitchFamily="2" charset="-122"/>
            </a:endParaRPr>
          </a:p>
        </p:txBody>
      </p:sp>
      <p:sp>
        <p:nvSpPr>
          <p:cNvPr id="53" name="文本框 52"/>
          <p:cNvSpPr txBox="1"/>
          <p:nvPr/>
        </p:nvSpPr>
        <p:spPr>
          <a:xfrm>
            <a:off x="3583423" y="1387254"/>
            <a:ext cx="369012"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G</a:t>
            </a:r>
            <a:endParaRPr lang="zh-CN" altLang="en-US" dirty="0">
              <a:latin typeface="华文中宋" panose="02010600040101010101" pitchFamily="2" charset="-122"/>
              <a:ea typeface="华文中宋" panose="02010600040101010101" pitchFamily="2" charset="-122"/>
            </a:endParaRPr>
          </a:p>
        </p:txBody>
      </p:sp>
      <p:sp>
        <p:nvSpPr>
          <p:cNvPr id="54" name="文本框 53"/>
          <p:cNvSpPr txBox="1"/>
          <p:nvPr/>
        </p:nvSpPr>
        <p:spPr>
          <a:xfrm>
            <a:off x="4175312" y="1391835"/>
            <a:ext cx="332142"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sp>
        <p:nvSpPr>
          <p:cNvPr id="55" name="文本框 54"/>
          <p:cNvSpPr txBox="1"/>
          <p:nvPr/>
        </p:nvSpPr>
        <p:spPr>
          <a:xfrm>
            <a:off x="2808660" y="3046909"/>
            <a:ext cx="369012" cy="369332"/>
          </a:xfrm>
          <a:prstGeom prst="rect">
            <a:avLst/>
          </a:prstGeom>
          <a:solidFill>
            <a:srgbClr val="92D050"/>
          </a:solidFill>
        </p:spPr>
        <p:txBody>
          <a:bodyPr wrap="none" rtlCol="0">
            <a:spAutoFit/>
          </a:bodyPr>
          <a:lstStyle/>
          <a:p>
            <a:r>
              <a:rPr lang="en-US" altLang="zh-CN" dirty="0">
                <a:latin typeface="华文中宋" panose="02010600040101010101" pitchFamily="2" charset="-122"/>
                <a:ea typeface="华文中宋" panose="02010600040101010101" pitchFamily="2" charset="-122"/>
              </a:rPr>
              <a:t>H</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744996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1"/>
                                        </p:tgtEl>
                                        <p:attrNameLst>
                                          <p:attrName>style.visibility</p:attrName>
                                        </p:attrNameLst>
                                      </p:cBhvr>
                                      <p:to>
                                        <p:strVal val="visible"/>
                                      </p:to>
                                    </p:set>
                                    <p:animEffect transition="in" filter="fade">
                                      <p:cBhvr>
                                        <p:cTn id="10" dur="500"/>
                                        <p:tgtEl>
                                          <p:spTgt spid="8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1"/>
                                        </p:tgtEl>
                                        <p:attrNameLst>
                                          <p:attrName>style.visibility</p:attrName>
                                        </p:attrNameLst>
                                      </p:cBhvr>
                                      <p:to>
                                        <p:strVal val="visible"/>
                                      </p:to>
                                    </p:set>
                                    <p:animEffect transition="in" filter="fade">
                                      <p:cBhvr>
                                        <p:cTn id="13" dur="500"/>
                                        <p:tgtEl>
                                          <p:spTgt spid="7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0"/>
                                        </p:tgtEl>
                                        <p:attrNameLst>
                                          <p:attrName>style.visibility</p:attrName>
                                        </p:attrNameLst>
                                      </p:cBhvr>
                                      <p:to>
                                        <p:strVal val="visible"/>
                                      </p:to>
                                    </p:set>
                                    <p:animEffect transition="in" filter="fade">
                                      <p:cBhvr>
                                        <p:cTn id="16" dur="500"/>
                                        <p:tgtEl>
                                          <p:spTgt spid="6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2"/>
                                        </p:tgtEl>
                                        <p:attrNameLst>
                                          <p:attrName>style.visibility</p:attrName>
                                        </p:attrNameLst>
                                      </p:cBhvr>
                                      <p:to>
                                        <p:strVal val="visible"/>
                                      </p:to>
                                    </p:set>
                                    <p:animEffect transition="in" filter="fade">
                                      <p:cBhvr>
                                        <p:cTn id="21" dur="500"/>
                                        <p:tgtEl>
                                          <p:spTgt spid="8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2"/>
                                        </p:tgtEl>
                                        <p:attrNameLst>
                                          <p:attrName>style.visibility</p:attrName>
                                        </p:attrNameLst>
                                      </p:cBhvr>
                                      <p:to>
                                        <p:strVal val="visible"/>
                                      </p:to>
                                    </p:set>
                                    <p:animEffect transition="in" filter="fade">
                                      <p:cBhvr>
                                        <p:cTn id="24" dur="500"/>
                                        <p:tgtEl>
                                          <p:spTgt spid="72"/>
                                        </p:tgtEl>
                                      </p:cBhvr>
                                    </p:animEffect>
                                  </p:childTnLst>
                                </p:cTn>
                              </p:par>
                              <p:par>
                                <p:cTn id="25" presetID="10" presetClass="exit" presetSubtype="0" fill="hold" grpId="1" nodeType="withEffect">
                                  <p:stCondLst>
                                    <p:cond delay="0"/>
                                  </p:stCondLst>
                                  <p:childTnLst>
                                    <p:animEffect transition="out" filter="fade">
                                      <p:cBhvr>
                                        <p:cTn id="26" dur="500"/>
                                        <p:tgtEl>
                                          <p:spTgt spid="60"/>
                                        </p:tgtEl>
                                      </p:cBhvr>
                                    </p:animEffect>
                                    <p:set>
                                      <p:cBhvr>
                                        <p:cTn id="27" dur="1" fill="hold">
                                          <p:stCondLst>
                                            <p:cond delay="499"/>
                                          </p:stCondLst>
                                        </p:cTn>
                                        <p:tgtEl>
                                          <p:spTgt spid="60"/>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3"/>
                                        </p:tgtEl>
                                        <p:attrNameLst>
                                          <p:attrName>style.visibility</p:attrName>
                                        </p:attrNameLst>
                                      </p:cBhvr>
                                      <p:to>
                                        <p:strVal val="visible"/>
                                      </p:to>
                                    </p:set>
                                    <p:animEffect transition="in" filter="fade">
                                      <p:cBhvr>
                                        <p:cTn id="32" dur="500"/>
                                        <p:tgtEl>
                                          <p:spTgt spid="8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500"/>
                                        <p:tgtEl>
                                          <p:spTgt spid="75"/>
                                        </p:tgtEl>
                                      </p:cBhvr>
                                    </p:animEffect>
                                  </p:childTnLst>
                                </p:cTn>
                              </p:par>
                              <p:par>
                                <p:cTn id="36" presetID="10" presetClass="exit" presetSubtype="0" fill="hold" grpId="0" nodeType="withEffect">
                                  <p:stCondLst>
                                    <p:cond delay="0"/>
                                  </p:stCondLst>
                                  <p:childTnLst>
                                    <p:animEffect transition="out" filter="fade">
                                      <p:cBhvr>
                                        <p:cTn id="37" dur="500"/>
                                        <p:tgtEl>
                                          <p:spTgt spid="62"/>
                                        </p:tgtEl>
                                      </p:cBhvr>
                                    </p:animEffect>
                                    <p:set>
                                      <p:cBhvr>
                                        <p:cTn id="38" dur="1" fill="hold">
                                          <p:stCondLst>
                                            <p:cond delay="499"/>
                                          </p:stCondLst>
                                        </p:cTn>
                                        <p:tgtEl>
                                          <p:spTgt spid="62"/>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70"/>
                                        </p:tgtEl>
                                        <p:attrNameLst>
                                          <p:attrName>style.visibility</p:attrName>
                                        </p:attrNameLst>
                                      </p:cBhvr>
                                      <p:to>
                                        <p:strVal val="visible"/>
                                      </p:to>
                                    </p:set>
                                    <p:animEffect transition="in" filter="fade">
                                      <p:cBhvr>
                                        <p:cTn id="43" dur="500"/>
                                        <p:tgtEl>
                                          <p:spTgt spid="7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84"/>
                                        </p:tgtEl>
                                        <p:attrNameLst>
                                          <p:attrName>style.visibility</p:attrName>
                                        </p:attrNameLst>
                                      </p:cBhvr>
                                      <p:to>
                                        <p:strVal val="visible"/>
                                      </p:to>
                                    </p:set>
                                    <p:animEffect transition="in" filter="fade">
                                      <p:cBhvr>
                                        <p:cTn id="46" dur="500"/>
                                        <p:tgtEl>
                                          <p:spTgt spid="8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73"/>
                                        </p:tgtEl>
                                        <p:attrNameLst>
                                          <p:attrName>style.visibility</p:attrName>
                                        </p:attrNameLst>
                                      </p:cBhvr>
                                      <p:to>
                                        <p:strVal val="visible"/>
                                      </p:to>
                                    </p:set>
                                    <p:animEffect transition="in" filter="fade">
                                      <p:cBhvr>
                                        <p:cTn id="49" dur="500"/>
                                        <p:tgtEl>
                                          <p:spTgt spid="7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3"/>
                                        </p:tgtEl>
                                        <p:attrNameLst>
                                          <p:attrName>style.visibility</p:attrName>
                                        </p:attrNameLst>
                                      </p:cBhvr>
                                      <p:to>
                                        <p:strVal val="visible"/>
                                      </p:to>
                                    </p:set>
                                    <p:animEffect transition="in" filter="fade">
                                      <p:cBhvr>
                                        <p:cTn id="52" dur="500"/>
                                        <p:tgtEl>
                                          <p:spTgt spid="63"/>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5"/>
                                        </p:tgtEl>
                                        <p:attrNameLst>
                                          <p:attrName>style.visibility</p:attrName>
                                        </p:attrNameLst>
                                      </p:cBhvr>
                                      <p:to>
                                        <p:strVal val="visible"/>
                                      </p:to>
                                    </p:set>
                                    <p:animEffect transition="in" filter="fade">
                                      <p:cBhvr>
                                        <p:cTn id="57" dur="500"/>
                                        <p:tgtEl>
                                          <p:spTgt spid="8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87"/>
                                        </p:tgtEl>
                                        <p:attrNameLst>
                                          <p:attrName>style.visibility</p:attrName>
                                        </p:attrNameLst>
                                      </p:cBhvr>
                                      <p:to>
                                        <p:strVal val="visible"/>
                                      </p:to>
                                    </p:set>
                                    <p:animEffect transition="in" filter="fade">
                                      <p:cBhvr>
                                        <p:cTn id="60" dur="500"/>
                                        <p:tgtEl>
                                          <p:spTgt spid="87"/>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xit" presetSubtype="0" fill="hold" grpId="1" nodeType="clickEffect">
                                  <p:stCondLst>
                                    <p:cond delay="0"/>
                                  </p:stCondLst>
                                  <p:childTnLst>
                                    <p:animEffect transition="out" filter="fade">
                                      <p:cBhvr>
                                        <p:cTn id="64" dur="500"/>
                                        <p:tgtEl>
                                          <p:spTgt spid="63"/>
                                        </p:tgtEl>
                                      </p:cBhvr>
                                    </p:animEffect>
                                    <p:set>
                                      <p:cBhvr>
                                        <p:cTn id="65" dur="1" fill="hold">
                                          <p:stCondLst>
                                            <p:cond delay="499"/>
                                          </p:stCondLst>
                                        </p:cTn>
                                        <p:tgtEl>
                                          <p:spTgt spid="6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0" grpId="1"/>
      <p:bldP spid="62" grpId="0"/>
      <p:bldP spid="63" grpId="0"/>
      <p:bldP spid="63" grpId="1"/>
      <p:bldP spid="70" grpId="0" animBg="1"/>
      <p:bldP spid="71" grpId="0" animBg="1"/>
      <p:bldP spid="72" grpId="0" animBg="1"/>
      <p:bldP spid="73" grpId="0" animBg="1"/>
      <p:bldP spid="75" grpId="0" animBg="1"/>
      <p:bldP spid="81" grpId="0" animBg="1"/>
      <p:bldP spid="82" grpId="0" animBg="1"/>
      <p:bldP spid="83" grpId="0" animBg="1"/>
      <p:bldP spid="84" grpId="0" animBg="1"/>
      <p:bldP spid="85" grpId="0" animBg="1"/>
      <p:bldP spid="87" grpId="0" animBg="1"/>
      <p:bldP spid="55"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二叉树的先根次序周游</a:t>
            </a:r>
          </a:p>
        </p:txBody>
      </p:sp>
      <p:sp>
        <p:nvSpPr>
          <p:cNvPr id="3" name="内容占位符 2"/>
          <p:cNvSpPr>
            <a:spLocks noGrp="1"/>
          </p:cNvSpPr>
          <p:nvPr>
            <p:ph idx="1"/>
          </p:nvPr>
        </p:nvSpPr>
        <p:spPr>
          <a:xfrm>
            <a:off x="612775" y="1341438"/>
            <a:ext cx="8400596" cy="4784725"/>
          </a:xfrm>
        </p:spPr>
        <p:txBody>
          <a:bodyPr/>
          <a:lstStyle/>
          <a:p>
            <a:r>
              <a:rPr lang="zh-CN" altLang="en-US" dirty="0"/>
              <a:t>把根结点压入栈中</a:t>
            </a:r>
          </a:p>
          <a:p>
            <a:r>
              <a:rPr lang="zh-CN" altLang="en-US" dirty="0"/>
              <a:t>从栈顶中取出元素（退栈），只要取出元素非空，就访问该结点</a:t>
            </a:r>
          </a:p>
          <a:p>
            <a:r>
              <a:rPr lang="zh-CN" altLang="en-US" dirty="0"/>
              <a:t>顺序将其右孩子结点和左孩子结点进栈</a:t>
            </a:r>
          </a:p>
          <a:p>
            <a:r>
              <a:rPr lang="zh-CN" altLang="en-US" dirty="0"/>
              <a:t>重复执行上述</a:t>
            </a:r>
            <a:r>
              <a:rPr lang="en-US" altLang="zh-CN" dirty="0"/>
              <a:t>2</a:t>
            </a:r>
            <a:r>
              <a:rPr lang="zh-CN" altLang="en-US" dirty="0"/>
              <a:t>和</a:t>
            </a:r>
            <a:r>
              <a:rPr lang="en-US" altLang="zh-CN" dirty="0"/>
              <a:t>3</a:t>
            </a:r>
            <a:r>
              <a:rPr lang="zh-CN" altLang="en-US" dirty="0"/>
              <a:t>，直到当从栈顶中取出的元素（包括退栈）为空，并且栈也为空时，周游结束</a:t>
            </a:r>
          </a:p>
        </p:txBody>
      </p:sp>
    </p:spTree>
    <p:extLst>
      <p:ext uri="{BB962C8B-B14F-4D97-AF65-F5344CB8AC3E}">
        <p14:creationId xmlns:p14="http://schemas.microsoft.com/office/powerpoint/2010/main" val="220010295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二叉树的链接表示</a:t>
            </a:r>
          </a:p>
        </p:txBody>
      </p:sp>
      <p:sp>
        <p:nvSpPr>
          <p:cNvPr id="3" name="内容占位符 2"/>
          <p:cNvSpPr>
            <a:spLocks noGrp="1"/>
          </p:cNvSpPr>
          <p:nvPr>
            <p:ph idx="1"/>
          </p:nvPr>
        </p:nvSpPr>
        <p:spPr>
          <a:xfrm>
            <a:off x="699095" y="1297894"/>
            <a:ext cx="8153400" cy="5160962"/>
          </a:xfrm>
          <a:solidFill>
            <a:schemeClr val="bg1">
              <a:lumMod val="90000"/>
            </a:schemeClr>
          </a:solidFill>
        </p:spPr>
        <p:txBody>
          <a:bodyPr/>
          <a:lstStyle/>
          <a:p>
            <a:pPr>
              <a:lnSpc>
                <a:spcPts val="2000"/>
              </a:lnSpc>
            </a:pPr>
            <a:r>
              <a:rPr lang="en-US" altLang="zh-CN" sz="1800" dirty="0"/>
              <a:t>/*</a:t>
            </a:r>
            <a:r>
              <a:rPr lang="zh-CN" altLang="en-US" sz="1800" dirty="0"/>
              <a:t>返回结点</a:t>
            </a:r>
            <a:r>
              <a:rPr lang="en-US" altLang="zh-CN" sz="1800" dirty="0"/>
              <a:t>p</a:t>
            </a:r>
            <a:r>
              <a:rPr lang="zh-CN" altLang="en-US" sz="1800" dirty="0"/>
              <a:t>的左孩子结点的地址*</a:t>
            </a:r>
            <a:r>
              <a:rPr lang="en-US" altLang="zh-CN" sz="1800" dirty="0"/>
              <a:t>/</a:t>
            </a:r>
          </a:p>
          <a:p>
            <a:pPr marL="0" indent="0">
              <a:lnSpc>
                <a:spcPts val="2000"/>
              </a:lnSpc>
              <a:buNone/>
            </a:pPr>
            <a:r>
              <a:rPr lang="en-US" altLang="zh-CN" sz="1800" dirty="0" err="1"/>
              <a:t>PBinTreeNode</a:t>
            </a:r>
            <a:r>
              <a:rPr lang="en-US" altLang="zh-CN" sz="1800" dirty="0"/>
              <a:t> </a:t>
            </a:r>
            <a:r>
              <a:rPr lang="en-US" altLang="zh-CN" sz="1800" dirty="0" err="1"/>
              <a:t>leftChild_link</a:t>
            </a:r>
            <a:r>
              <a:rPr lang="en-US" altLang="zh-CN" sz="1800" dirty="0"/>
              <a:t>( </a:t>
            </a:r>
            <a:r>
              <a:rPr lang="en-US" altLang="zh-CN" sz="1800" dirty="0" err="1"/>
              <a:t>PBinTreeNode</a:t>
            </a:r>
            <a:r>
              <a:rPr lang="en-US" altLang="zh-CN" sz="1800" dirty="0"/>
              <a:t> p )</a:t>
            </a:r>
          </a:p>
          <a:p>
            <a:pPr marL="0" indent="0">
              <a:lnSpc>
                <a:spcPts val="2000"/>
              </a:lnSpc>
              <a:buNone/>
            </a:pPr>
            <a:r>
              <a:rPr lang="en-US" altLang="zh-CN" sz="1800" dirty="0"/>
              <a:t>{    </a:t>
            </a:r>
          </a:p>
          <a:p>
            <a:pPr marL="0" indent="0">
              <a:lnSpc>
                <a:spcPts val="2000"/>
              </a:lnSpc>
              <a:buNone/>
            </a:pPr>
            <a:r>
              <a:rPr lang="en-US" altLang="zh-CN" sz="1800" dirty="0"/>
              <a:t>     if (p == NULL) </a:t>
            </a:r>
          </a:p>
          <a:p>
            <a:pPr marL="0" indent="0">
              <a:lnSpc>
                <a:spcPts val="2000"/>
              </a:lnSpc>
              <a:buNone/>
            </a:pPr>
            <a:r>
              <a:rPr lang="en-US" altLang="zh-CN" sz="1800" dirty="0"/>
              <a:t>          return NULL;</a:t>
            </a:r>
          </a:p>
          <a:p>
            <a:pPr marL="0" indent="0">
              <a:lnSpc>
                <a:spcPts val="2000"/>
              </a:lnSpc>
              <a:buNone/>
            </a:pPr>
            <a:r>
              <a:rPr lang="en-US" altLang="zh-CN" sz="1800" dirty="0"/>
              <a:t>     return p-&gt;</a:t>
            </a:r>
            <a:r>
              <a:rPr lang="en-US" altLang="zh-CN" sz="1800" dirty="0" err="1"/>
              <a:t>llink</a:t>
            </a:r>
            <a:r>
              <a:rPr lang="en-US" altLang="zh-CN" sz="1800" dirty="0"/>
              <a:t>;</a:t>
            </a:r>
          </a:p>
          <a:p>
            <a:pPr marL="0" indent="0">
              <a:lnSpc>
                <a:spcPts val="2000"/>
              </a:lnSpc>
              <a:buNone/>
            </a:pPr>
            <a:r>
              <a:rPr lang="en-US" altLang="zh-CN" sz="1800" dirty="0"/>
              <a:t>}</a:t>
            </a:r>
          </a:p>
          <a:p>
            <a:pPr>
              <a:lnSpc>
                <a:spcPts val="2000"/>
              </a:lnSpc>
            </a:pPr>
            <a:endParaRPr lang="en-US" altLang="zh-CN" sz="1800" dirty="0"/>
          </a:p>
          <a:p>
            <a:pPr>
              <a:lnSpc>
                <a:spcPts val="2000"/>
              </a:lnSpc>
            </a:pPr>
            <a:r>
              <a:rPr lang="en-US" altLang="zh-CN" sz="1800" dirty="0"/>
              <a:t>/*</a:t>
            </a:r>
            <a:r>
              <a:rPr lang="zh-CN" altLang="en-US" sz="1800" dirty="0"/>
              <a:t>返回结点</a:t>
            </a:r>
            <a:r>
              <a:rPr lang="en-US" altLang="zh-CN" sz="1800" dirty="0"/>
              <a:t>p</a:t>
            </a:r>
            <a:r>
              <a:rPr lang="zh-CN" altLang="en-US" sz="1800" dirty="0"/>
              <a:t>的右孩子结点的地址*</a:t>
            </a:r>
            <a:r>
              <a:rPr lang="en-US" altLang="zh-CN" sz="1800" dirty="0"/>
              <a:t>/</a:t>
            </a:r>
          </a:p>
          <a:p>
            <a:pPr marL="0" indent="0">
              <a:lnSpc>
                <a:spcPts val="2000"/>
              </a:lnSpc>
              <a:buNone/>
            </a:pPr>
            <a:r>
              <a:rPr lang="en-US" altLang="zh-CN" sz="1800" dirty="0" err="1"/>
              <a:t>PBinTreeNode</a:t>
            </a:r>
            <a:r>
              <a:rPr lang="en-US" altLang="zh-CN" sz="1800" dirty="0"/>
              <a:t> </a:t>
            </a:r>
            <a:r>
              <a:rPr lang="en-US" altLang="zh-CN" sz="1800" dirty="0" err="1"/>
              <a:t>rightChild_link</a:t>
            </a:r>
            <a:r>
              <a:rPr lang="en-US" altLang="zh-CN" sz="1800" dirty="0"/>
              <a:t>( </a:t>
            </a:r>
            <a:r>
              <a:rPr lang="en-US" altLang="zh-CN" sz="1800" dirty="0" err="1"/>
              <a:t>PBinTreeNode</a:t>
            </a:r>
            <a:r>
              <a:rPr lang="en-US" altLang="zh-CN" sz="1800" dirty="0"/>
              <a:t> p )</a:t>
            </a:r>
          </a:p>
          <a:p>
            <a:pPr marL="0" indent="0">
              <a:lnSpc>
                <a:spcPts val="2000"/>
              </a:lnSpc>
              <a:buNone/>
            </a:pPr>
            <a:r>
              <a:rPr lang="en-US" altLang="zh-CN" sz="1800" dirty="0"/>
              <a:t>{</a:t>
            </a:r>
          </a:p>
          <a:p>
            <a:pPr marL="0" indent="0">
              <a:lnSpc>
                <a:spcPts val="2000"/>
              </a:lnSpc>
              <a:buNone/>
            </a:pPr>
            <a:r>
              <a:rPr lang="en-US" altLang="zh-CN" sz="1800" dirty="0"/>
              <a:t>    if (p == NULL) </a:t>
            </a:r>
          </a:p>
          <a:p>
            <a:pPr marL="0" indent="0">
              <a:lnSpc>
                <a:spcPts val="2000"/>
              </a:lnSpc>
              <a:buNone/>
            </a:pPr>
            <a:r>
              <a:rPr lang="en-US" altLang="zh-CN" sz="1800" dirty="0"/>
              <a:t>        return NULL;</a:t>
            </a:r>
          </a:p>
          <a:p>
            <a:pPr marL="0" indent="0">
              <a:lnSpc>
                <a:spcPts val="2000"/>
              </a:lnSpc>
              <a:buNone/>
            </a:pPr>
            <a:r>
              <a:rPr lang="en-US" altLang="zh-CN" sz="1800" dirty="0"/>
              <a:t>    return p-&gt;</a:t>
            </a:r>
            <a:r>
              <a:rPr lang="en-US" altLang="zh-CN" sz="1800" dirty="0" err="1"/>
              <a:t>rlink</a:t>
            </a:r>
            <a:r>
              <a:rPr lang="en-US" altLang="zh-CN" sz="1800" dirty="0"/>
              <a:t>;</a:t>
            </a:r>
          </a:p>
          <a:p>
            <a:pPr marL="0" indent="0">
              <a:lnSpc>
                <a:spcPts val="2000"/>
              </a:lnSpc>
              <a:buNone/>
            </a:pPr>
            <a:r>
              <a:rPr lang="en-US" altLang="zh-CN" sz="1800" dirty="0"/>
              <a:t>}</a:t>
            </a:r>
          </a:p>
        </p:txBody>
      </p:sp>
    </p:spTree>
    <p:extLst>
      <p:ext uri="{BB962C8B-B14F-4D97-AF65-F5344CB8AC3E}">
        <p14:creationId xmlns:p14="http://schemas.microsoft.com/office/powerpoint/2010/main" val="26824719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二叉树的链接表示</a:t>
            </a:r>
          </a:p>
        </p:txBody>
      </p:sp>
      <p:sp>
        <p:nvSpPr>
          <p:cNvPr id="3" name="内容占位符 2"/>
          <p:cNvSpPr>
            <a:spLocks noGrp="1"/>
          </p:cNvSpPr>
          <p:nvPr>
            <p:ph idx="1"/>
          </p:nvPr>
        </p:nvSpPr>
        <p:spPr>
          <a:xfrm>
            <a:off x="452354" y="1341439"/>
            <a:ext cx="8153400" cy="595850"/>
          </a:xfrm>
        </p:spPr>
        <p:txBody>
          <a:bodyPr/>
          <a:lstStyle/>
          <a:p>
            <a:r>
              <a:rPr lang="zh-CN" altLang="en-US" dirty="0"/>
              <a:t>求二叉树中指定结点的父结点</a:t>
            </a:r>
            <a:endParaRPr lang="en-US" altLang="zh-CN" dirty="0"/>
          </a:p>
        </p:txBody>
      </p:sp>
      <p:sp>
        <p:nvSpPr>
          <p:cNvPr id="4" name="矩形 3"/>
          <p:cNvSpPr/>
          <p:nvPr/>
        </p:nvSpPr>
        <p:spPr>
          <a:xfrm>
            <a:off x="1014186" y="1937289"/>
            <a:ext cx="7748814" cy="1323439"/>
          </a:xfrm>
          <a:prstGeom prst="rect">
            <a:avLst/>
          </a:prstGeom>
          <a:solidFill>
            <a:schemeClr val="tx2">
              <a:lumMod val="20000"/>
              <a:lumOff val="80000"/>
            </a:schemeClr>
          </a:solidFill>
        </p:spPr>
        <p:txBody>
          <a:bodyPr wrap="square">
            <a:spAutoFit/>
          </a:bodyPr>
          <a:lstStyle/>
          <a:p>
            <a:r>
              <a:rPr lang="en-US" altLang="zh-CN" sz="2000" dirty="0">
                <a:solidFill>
                  <a:srgbClr val="3333CC"/>
                </a:solidFill>
                <a:latin typeface="华文中宋" panose="02010600040101010101" pitchFamily="2" charset="-122"/>
                <a:ea typeface="华文中宋" panose="02010600040101010101" pitchFamily="2" charset="-122"/>
              </a:rPr>
              <a:t>Naïve</a:t>
            </a:r>
            <a:r>
              <a:rPr lang="zh-CN" altLang="en-US" sz="2000" dirty="0">
                <a:solidFill>
                  <a:srgbClr val="3333CC"/>
                </a:solidFill>
                <a:latin typeface="华文中宋" panose="02010600040101010101" pitchFamily="2" charset="-122"/>
                <a:ea typeface="华文中宋" panose="02010600040101010101" pitchFamily="2" charset="-122"/>
              </a:rPr>
              <a:t>的方法</a:t>
            </a:r>
            <a:endParaRPr lang="en-US" altLang="zh-CN" sz="2000" dirty="0">
              <a:solidFill>
                <a:srgbClr val="3333CC"/>
              </a:solidFill>
              <a:latin typeface="华文中宋" panose="02010600040101010101" pitchFamily="2" charset="-122"/>
              <a:ea typeface="华文中宋" panose="02010600040101010101" pitchFamily="2" charset="-122"/>
            </a:endParaRPr>
          </a:p>
          <a:p>
            <a:pPr marL="342900" indent="-342900">
              <a:buFont typeface="Wingdings" panose="05000000000000000000" pitchFamily="2" charset="2"/>
              <a:buChar char="Ø"/>
            </a:pPr>
            <a:r>
              <a:rPr lang="zh-CN" altLang="en-US" sz="2000" dirty="0">
                <a:latin typeface="华文中宋" panose="02010600040101010101" pitchFamily="2" charset="-122"/>
                <a:ea typeface="华文中宋" panose="02010600040101010101" pitchFamily="2" charset="-122"/>
              </a:rPr>
              <a:t>从根结点出发，采用周游算法，检查当前访问结点是否是指定结点的父结点</a:t>
            </a:r>
            <a:endParaRPr lang="en-US" altLang="zh-CN" sz="2000" dirty="0">
              <a:latin typeface="华文中宋" panose="02010600040101010101" pitchFamily="2" charset="-122"/>
              <a:ea typeface="华文中宋" panose="02010600040101010101" pitchFamily="2" charset="-122"/>
            </a:endParaRPr>
          </a:p>
          <a:p>
            <a:pPr marL="342900" indent="-342900">
              <a:buFont typeface="Wingdings" panose="05000000000000000000" pitchFamily="2" charset="2"/>
              <a:buChar char="Ø"/>
            </a:pPr>
            <a:r>
              <a:rPr lang="zh-CN" altLang="en-US" sz="2000" dirty="0">
                <a:latin typeface="华文中宋" panose="02010600040101010101" pitchFamily="2" charset="-122"/>
                <a:ea typeface="华文中宋" panose="02010600040101010101" pitchFamily="2" charset="-122"/>
              </a:rPr>
              <a:t>最坏的时间代价与周游整个二叉树的代价相同</a:t>
            </a:r>
          </a:p>
        </p:txBody>
      </p:sp>
      <p:sp>
        <p:nvSpPr>
          <p:cNvPr id="5" name="矩形 4"/>
          <p:cNvSpPr/>
          <p:nvPr/>
        </p:nvSpPr>
        <p:spPr>
          <a:xfrm>
            <a:off x="1014186" y="4445338"/>
            <a:ext cx="7748814" cy="1323439"/>
          </a:xfrm>
          <a:prstGeom prst="rect">
            <a:avLst/>
          </a:prstGeom>
          <a:solidFill>
            <a:schemeClr val="tx2">
              <a:lumMod val="20000"/>
              <a:lumOff val="80000"/>
            </a:schemeClr>
          </a:solidFill>
        </p:spPr>
        <p:txBody>
          <a:bodyPr wrap="square">
            <a:spAutoFit/>
          </a:bodyPr>
          <a:lstStyle/>
          <a:p>
            <a:pPr marL="342900" indent="-342900">
              <a:buFont typeface="Wingdings" panose="05000000000000000000" pitchFamily="2" charset="2"/>
              <a:buChar char="Ø"/>
            </a:pPr>
            <a:r>
              <a:rPr lang="zh-CN" altLang="en-US" sz="2000" dirty="0">
                <a:latin typeface="华文中宋" panose="02010600040101010101" pitchFamily="2" charset="-122"/>
                <a:ea typeface="华文中宋" panose="02010600040101010101" pitchFamily="2" charset="-122"/>
              </a:rPr>
              <a:t>采用三叉链表表示：给二叉树中的每个结点增加一个指向父结点的指针域，提高求父结点操作的速度</a:t>
            </a:r>
          </a:p>
          <a:p>
            <a:pPr marL="342900" indent="-342900">
              <a:buFont typeface="Wingdings" panose="05000000000000000000" pitchFamily="2" charset="2"/>
              <a:buChar char="Ø"/>
            </a:pPr>
            <a:r>
              <a:rPr lang="zh-CN" altLang="en-US" sz="2000" dirty="0">
                <a:latin typeface="华文中宋" panose="02010600040101010101" pitchFamily="2" charset="-122"/>
                <a:ea typeface="华文中宋" panose="02010600040101010101" pitchFamily="2" charset="-122"/>
              </a:rPr>
              <a:t>采用三叉链表表示，既便于查找子结点，又便于查找父结点，但是相对于左－右指针表示，它增加了空间开销（以空间换时间）</a:t>
            </a:r>
          </a:p>
        </p:txBody>
      </p:sp>
      <p:sp>
        <p:nvSpPr>
          <p:cNvPr id="6" name="矩形 5"/>
          <p:cNvSpPr/>
          <p:nvPr/>
        </p:nvSpPr>
        <p:spPr>
          <a:xfrm>
            <a:off x="1014186" y="3836399"/>
            <a:ext cx="2236510" cy="400110"/>
          </a:xfrm>
          <a:prstGeom prst="rect">
            <a:avLst/>
          </a:prstGeom>
          <a:solidFill>
            <a:schemeClr val="accent2">
              <a:lumMod val="20000"/>
              <a:lumOff val="80000"/>
            </a:schemeClr>
          </a:solidFill>
        </p:spPr>
        <p:txBody>
          <a:bodyPr wrap="none">
            <a:spAutoFit/>
          </a:bodyPr>
          <a:lstStyle/>
          <a:p>
            <a:r>
              <a:rPr lang="zh-CN" altLang="en-US" sz="2000" dirty="0">
                <a:solidFill>
                  <a:srgbClr val="3333CC"/>
                </a:solidFill>
                <a:latin typeface="华文中宋" panose="02010600040101010101" pitchFamily="2" charset="-122"/>
                <a:ea typeface="华文中宋" panose="02010600040101010101" pitchFamily="2" charset="-122"/>
              </a:rPr>
              <a:t>有更好的方法吗？</a:t>
            </a:r>
            <a:endParaRPr lang="en-US" altLang="zh-CN" sz="2000" dirty="0">
              <a:solidFill>
                <a:srgbClr val="3333CC"/>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502815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46"/>
          <p:cNvSpPr/>
          <p:nvPr/>
        </p:nvSpPr>
        <p:spPr bwMode="auto">
          <a:xfrm>
            <a:off x="4165970" y="3397635"/>
            <a:ext cx="439835" cy="47009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3" name="矩形 42"/>
          <p:cNvSpPr/>
          <p:nvPr/>
        </p:nvSpPr>
        <p:spPr bwMode="auto">
          <a:xfrm>
            <a:off x="2641893" y="2343884"/>
            <a:ext cx="439835" cy="47009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sz="2400" b="1" dirty="0">
                <a:solidFill>
                  <a:srgbClr val="FF0000"/>
                </a:solidFill>
                <a:latin typeface="华文中宋" panose="02010600040101010101" pitchFamily="2" charset="-122"/>
                <a:ea typeface="华文中宋" panose="02010600040101010101" pitchFamily="2" charset="-122"/>
              </a:rPr>
              <a:t>^</a:t>
            </a:r>
            <a:endParaRPr kumimoji="0" lang="zh-CN" altLang="en-US" sz="24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2" name="标题 1"/>
          <p:cNvSpPr>
            <a:spLocks noGrp="1"/>
          </p:cNvSpPr>
          <p:nvPr>
            <p:ph type="title"/>
          </p:nvPr>
        </p:nvSpPr>
        <p:spPr/>
        <p:txBody>
          <a:bodyPr/>
          <a:lstStyle/>
          <a:p>
            <a:r>
              <a:rPr lang="zh-CN" altLang="en-US" dirty="0"/>
              <a:t>二叉树的链接表示</a:t>
            </a:r>
          </a:p>
        </p:txBody>
      </p:sp>
      <p:sp>
        <p:nvSpPr>
          <p:cNvPr id="3" name="内容占位符 2"/>
          <p:cNvSpPr>
            <a:spLocks noGrp="1"/>
          </p:cNvSpPr>
          <p:nvPr>
            <p:ph idx="1"/>
          </p:nvPr>
        </p:nvSpPr>
        <p:spPr>
          <a:xfrm>
            <a:off x="452354" y="1341439"/>
            <a:ext cx="8153400" cy="497864"/>
          </a:xfrm>
        </p:spPr>
        <p:txBody>
          <a:bodyPr/>
          <a:lstStyle/>
          <a:p>
            <a:r>
              <a:rPr lang="zh-CN" altLang="en-US" dirty="0"/>
              <a:t>二叉树的三叉链表表示</a:t>
            </a:r>
            <a:endParaRPr lang="en-US" altLang="zh-CN" dirty="0"/>
          </a:p>
        </p:txBody>
      </p:sp>
      <p:sp>
        <p:nvSpPr>
          <p:cNvPr id="5" name="矩形 4"/>
          <p:cNvSpPr/>
          <p:nvPr/>
        </p:nvSpPr>
        <p:spPr bwMode="auto">
          <a:xfrm>
            <a:off x="1154980" y="4534909"/>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6" name="矩形 5"/>
          <p:cNvSpPr/>
          <p:nvPr/>
        </p:nvSpPr>
        <p:spPr bwMode="auto">
          <a:xfrm>
            <a:off x="1594400" y="4534909"/>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2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715560" y="4534909"/>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2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3521355" y="2343884"/>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3960776" y="2343884"/>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 name="矩形 9"/>
          <p:cNvSpPr/>
          <p:nvPr/>
        </p:nvSpPr>
        <p:spPr bwMode="auto">
          <a:xfrm>
            <a:off x="3081935" y="2343884"/>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1889945" y="3381098"/>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12" name="矩形 11"/>
          <p:cNvSpPr/>
          <p:nvPr/>
        </p:nvSpPr>
        <p:spPr bwMode="auto">
          <a:xfrm>
            <a:off x="2329366" y="3381098"/>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dirty="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1450525" y="3381098"/>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 name="矩形 13"/>
          <p:cNvSpPr/>
          <p:nvPr/>
        </p:nvSpPr>
        <p:spPr bwMode="auto">
          <a:xfrm>
            <a:off x="5045225" y="3400170"/>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15" name="矩形 14"/>
          <p:cNvSpPr/>
          <p:nvPr/>
        </p:nvSpPr>
        <p:spPr bwMode="auto">
          <a:xfrm>
            <a:off x="5484646" y="3400170"/>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6" name="矩形 15"/>
          <p:cNvSpPr/>
          <p:nvPr/>
        </p:nvSpPr>
        <p:spPr bwMode="auto">
          <a:xfrm>
            <a:off x="4605805" y="3400170"/>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7" name="矩形 16"/>
          <p:cNvSpPr/>
          <p:nvPr/>
        </p:nvSpPr>
        <p:spPr bwMode="auto">
          <a:xfrm>
            <a:off x="6632111" y="4534909"/>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sp>
        <p:nvSpPr>
          <p:cNvPr id="18" name="矩形 17"/>
          <p:cNvSpPr/>
          <p:nvPr/>
        </p:nvSpPr>
        <p:spPr bwMode="auto">
          <a:xfrm>
            <a:off x="7071531" y="4534909"/>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9" name="矩形 18"/>
          <p:cNvSpPr/>
          <p:nvPr/>
        </p:nvSpPr>
        <p:spPr bwMode="auto">
          <a:xfrm>
            <a:off x="6192691" y="4534909"/>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0" name="矩形 19"/>
          <p:cNvSpPr/>
          <p:nvPr/>
        </p:nvSpPr>
        <p:spPr bwMode="auto">
          <a:xfrm>
            <a:off x="3442613" y="4527396"/>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21" name="矩形 20"/>
          <p:cNvSpPr/>
          <p:nvPr/>
        </p:nvSpPr>
        <p:spPr bwMode="auto">
          <a:xfrm>
            <a:off x="3882033" y="4527396"/>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3003193" y="4527396"/>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dirty="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23" name="矩形 22"/>
          <p:cNvSpPr/>
          <p:nvPr/>
        </p:nvSpPr>
        <p:spPr bwMode="auto">
          <a:xfrm>
            <a:off x="3914693" y="5733556"/>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G</a:t>
            </a:r>
            <a:endParaRPr lang="zh-CN" altLang="en-US" dirty="0">
              <a:latin typeface="华文中宋" panose="02010600040101010101" pitchFamily="2" charset="-122"/>
              <a:ea typeface="华文中宋" panose="02010600040101010101" pitchFamily="2" charset="-122"/>
            </a:endParaRPr>
          </a:p>
        </p:txBody>
      </p:sp>
      <p:sp>
        <p:nvSpPr>
          <p:cNvPr id="24" name="矩形 23"/>
          <p:cNvSpPr/>
          <p:nvPr/>
        </p:nvSpPr>
        <p:spPr bwMode="auto">
          <a:xfrm>
            <a:off x="4354114" y="5733556"/>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25" name="矩形 24"/>
          <p:cNvSpPr/>
          <p:nvPr/>
        </p:nvSpPr>
        <p:spPr bwMode="auto">
          <a:xfrm>
            <a:off x="3475273" y="5733556"/>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26" name="矩形 25"/>
          <p:cNvSpPr/>
          <p:nvPr/>
        </p:nvSpPr>
        <p:spPr bwMode="auto">
          <a:xfrm>
            <a:off x="5806058" y="5722062"/>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H</a:t>
            </a:r>
            <a:endParaRPr lang="zh-CN" altLang="en-US" dirty="0">
              <a:latin typeface="华文中宋" panose="02010600040101010101" pitchFamily="2" charset="-122"/>
              <a:ea typeface="华文中宋" panose="02010600040101010101" pitchFamily="2" charset="-122"/>
            </a:endParaRPr>
          </a:p>
        </p:txBody>
      </p:sp>
      <p:sp>
        <p:nvSpPr>
          <p:cNvPr id="27" name="矩形 26"/>
          <p:cNvSpPr/>
          <p:nvPr/>
        </p:nvSpPr>
        <p:spPr bwMode="auto">
          <a:xfrm>
            <a:off x="6245478" y="5722062"/>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28" name="矩形 27"/>
          <p:cNvSpPr/>
          <p:nvPr/>
        </p:nvSpPr>
        <p:spPr bwMode="auto">
          <a:xfrm>
            <a:off x="5366638" y="5722062"/>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29" name="矩形 28"/>
          <p:cNvSpPr/>
          <p:nvPr/>
        </p:nvSpPr>
        <p:spPr bwMode="auto">
          <a:xfrm>
            <a:off x="7682259" y="5709962"/>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I</a:t>
            </a:r>
            <a:endParaRPr lang="zh-CN" altLang="en-US" dirty="0">
              <a:latin typeface="华文中宋" panose="02010600040101010101" pitchFamily="2" charset="-122"/>
              <a:ea typeface="华文中宋" panose="02010600040101010101" pitchFamily="2" charset="-122"/>
            </a:endParaRPr>
          </a:p>
        </p:txBody>
      </p:sp>
      <p:sp>
        <p:nvSpPr>
          <p:cNvPr id="30" name="矩形 29"/>
          <p:cNvSpPr/>
          <p:nvPr/>
        </p:nvSpPr>
        <p:spPr bwMode="auto">
          <a:xfrm>
            <a:off x="8121680" y="5709962"/>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
        <p:nvSpPr>
          <p:cNvPr id="31" name="矩形 30"/>
          <p:cNvSpPr/>
          <p:nvPr/>
        </p:nvSpPr>
        <p:spPr bwMode="auto">
          <a:xfrm>
            <a:off x="7242839" y="5709962"/>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r>
              <a:rPr lang="en-US" altLang="zh-CN" sz="240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cxnSp>
        <p:nvCxnSpPr>
          <p:cNvPr id="32" name="直接箭头连接符 31"/>
          <p:cNvCxnSpPr>
            <a:endCxn id="11" idx="0"/>
          </p:cNvCxnSpPr>
          <p:nvPr/>
        </p:nvCxnSpPr>
        <p:spPr bwMode="auto">
          <a:xfrm flipH="1">
            <a:off x="2109863" y="2573921"/>
            <a:ext cx="1242649" cy="807177"/>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箭头连接符 32"/>
          <p:cNvCxnSpPr>
            <a:endCxn id="14" idx="0"/>
          </p:cNvCxnSpPr>
          <p:nvPr/>
        </p:nvCxnSpPr>
        <p:spPr bwMode="auto">
          <a:xfrm>
            <a:off x="4225935" y="2573921"/>
            <a:ext cx="1039208" cy="826249"/>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直接箭头连接符 33"/>
          <p:cNvCxnSpPr>
            <a:endCxn id="26" idx="0"/>
          </p:cNvCxnSpPr>
          <p:nvPr/>
        </p:nvCxnSpPr>
        <p:spPr bwMode="auto">
          <a:xfrm flipH="1">
            <a:off x="6025976" y="4835452"/>
            <a:ext cx="401407" cy="886610"/>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直接箭头连接符 34"/>
          <p:cNvCxnSpPr>
            <a:endCxn id="5" idx="0"/>
          </p:cNvCxnSpPr>
          <p:nvPr/>
        </p:nvCxnSpPr>
        <p:spPr bwMode="auto">
          <a:xfrm flipH="1">
            <a:off x="1374898" y="3727691"/>
            <a:ext cx="387340" cy="807218"/>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箭头连接符 35"/>
          <p:cNvCxnSpPr>
            <a:endCxn id="20" idx="0"/>
          </p:cNvCxnSpPr>
          <p:nvPr/>
        </p:nvCxnSpPr>
        <p:spPr bwMode="auto">
          <a:xfrm flipH="1">
            <a:off x="3662530" y="3692714"/>
            <a:ext cx="1131418" cy="834682"/>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直接箭头连接符 36"/>
          <p:cNvCxnSpPr>
            <a:endCxn id="29" idx="0"/>
          </p:cNvCxnSpPr>
          <p:nvPr/>
        </p:nvCxnSpPr>
        <p:spPr bwMode="auto">
          <a:xfrm>
            <a:off x="7304314" y="4835452"/>
            <a:ext cx="597863" cy="874510"/>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直接箭头连接符 37"/>
          <p:cNvCxnSpPr>
            <a:endCxn id="17" idx="0"/>
          </p:cNvCxnSpPr>
          <p:nvPr/>
        </p:nvCxnSpPr>
        <p:spPr bwMode="auto">
          <a:xfrm>
            <a:off x="5687277" y="3655470"/>
            <a:ext cx="1164752" cy="879439"/>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直接箭头连接符 38"/>
          <p:cNvCxnSpPr>
            <a:endCxn id="23" idx="0"/>
          </p:cNvCxnSpPr>
          <p:nvPr/>
        </p:nvCxnSpPr>
        <p:spPr bwMode="auto">
          <a:xfrm>
            <a:off x="4073750" y="4833454"/>
            <a:ext cx="60861" cy="900102"/>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4" name="矩形 43"/>
          <p:cNvSpPr/>
          <p:nvPr/>
        </p:nvSpPr>
        <p:spPr bwMode="auto">
          <a:xfrm>
            <a:off x="267856" y="4536161"/>
            <a:ext cx="439835" cy="47009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5" name="矩形 44"/>
          <p:cNvSpPr/>
          <p:nvPr/>
        </p:nvSpPr>
        <p:spPr bwMode="auto">
          <a:xfrm>
            <a:off x="1010760" y="3381097"/>
            <a:ext cx="439835" cy="47009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2572647" y="4527395"/>
            <a:ext cx="439835" cy="47009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8" name="矩形 47"/>
          <p:cNvSpPr/>
          <p:nvPr/>
        </p:nvSpPr>
        <p:spPr bwMode="auto">
          <a:xfrm>
            <a:off x="5756926" y="4536161"/>
            <a:ext cx="439835" cy="47009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9" name="矩形 48"/>
          <p:cNvSpPr/>
          <p:nvPr/>
        </p:nvSpPr>
        <p:spPr bwMode="auto">
          <a:xfrm>
            <a:off x="6802797" y="5705835"/>
            <a:ext cx="439835" cy="47009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0" name="矩形 49"/>
          <p:cNvSpPr/>
          <p:nvPr/>
        </p:nvSpPr>
        <p:spPr bwMode="auto">
          <a:xfrm>
            <a:off x="4927552" y="5722061"/>
            <a:ext cx="439835" cy="47009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1" name="矩形 50"/>
          <p:cNvSpPr/>
          <p:nvPr/>
        </p:nvSpPr>
        <p:spPr bwMode="auto">
          <a:xfrm>
            <a:off x="3026027" y="5733555"/>
            <a:ext cx="439835" cy="470097"/>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2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2" name="任意多边形 51"/>
          <p:cNvSpPr/>
          <p:nvPr/>
        </p:nvSpPr>
        <p:spPr bwMode="auto">
          <a:xfrm>
            <a:off x="1109558" y="2557220"/>
            <a:ext cx="1525154" cy="1084882"/>
          </a:xfrm>
          <a:custGeom>
            <a:avLst/>
            <a:gdLst>
              <a:gd name="connsiteX0" fmla="*/ 21818 w 1525154"/>
              <a:gd name="connsiteY0" fmla="*/ 1084882 h 1084882"/>
              <a:gd name="connsiteX1" fmla="*/ 207798 w 1525154"/>
              <a:gd name="connsiteY1" fmla="*/ 433953 h 1084882"/>
              <a:gd name="connsiteX2" fmla="*/ 1525154 w 1525154"/>
              <a:gd name="connsiteY2" fmla="*/ 0 h 1084882"/>
            </a:gdLst>
            <a:ahLst/>
            <a:cxnLst>
              <a:cxn ang="0">
                <a:pos x="connsiteX0" y="connsiteY0"/>
              </a:cxn>
              <a:cxn ang="0">
                <a:pos x="connsiteX1" y="connsiteY1"/>
              </a:cxn>
              <a:cxn ang="0">
                <a:pos x="connsiteX2" y="connsiteY2"/>
              </a:cxn>
            </a:cxnLst>
            <a:rect l="l" t="t" r="r" b="b"/>
            <a:pathLst>
              <a:path w="1525154" h="1084882">
                <a:moveTo>
                  <a:pt x="21818" y="1084882"/>
                </a:moveTo>
                <a:cubicBezTo>
                  <a:pt x="-10470" y="849824"/>
                  <a:pt x="-42758" y="614767"/>
                  <a:pt x="207798" y="433953"/>
                </a:cubicBezTo>
                <a:cubicBezTo>
                  <a:pt x="458354" y="253139"/>
                  <a:pt x="1525154" y="0"/>
                  <a:pt x="1525154" y="0"/>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4" name="任意多边形 53"/>
          <p:cNvSpPr/>
          <p:nvPr/>
        </p:nvSpPr>
        <p:spPr bwMode="auto">
          <a:xfrm>
            <a:off x="464949" y="3657600"/>
            <a:ext cx="511444" cy="1069383"/>
          </a:xfrm>
          <a:custGeom>
            <a:avLst/>
            <a:gdLst>
              <a:gd name="connsiteX0" fmla="*/ 0 w 511444"/>
              <a:gd name="connsiteY0" fmla="*/ 1069383 h 1069383"/>
              <a:gd name="connsiteX1" fmla="*/ 170482 w 511444"/>
              <a:gd name="connsiteY1" fmla="*/ 232475 h 1069383"/>
              <a:gd name="connsiteX2" fmla="*/ 511444 w 511444"/>
              <a:gd name="connsiteY2" fmla="*/ 0 h 1069383"/>
            </a:gdLst>
            <a:ahLst/>
            <a:cxnLst>
              <a:cxn ang="0">
                <a:pos x="connsiteX0" y="connsiteY0"/>
              </a:cxn>
              <a:cxn ang="0">
                <a:pos x="connsiteX1" y="connsiteY1"/>
              </a:cxn>
              <a:cxn ang="0">
                <a:pos x="connsiteX2" y="connsiteY2"/>
              </a:cxn>
            </a:cxnLst>
            <a:rect l="l" t="t" r="r" b="b"/>
            <a:pathLst>
              <a:path w="511444" h="1069383">
                <a:moveTo>
                  <a:pt x="0" y="1069383"/>
                </a:moveTo>
                <a:cubicBezTo>
                  <a:pt x="42620" y="740044"/>
                  <a:pt x="85241" y="410706"/>
                  <a:pt x="170482" y="232475"/>
                </a:cubicBezTo>
                <a:cubicBezTo>
                  <a:pt x="255723" y="54244"/>
                  <a:pt x="383583" y="27122"/>
                  <a:pt x="511444" y="0"/>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5" name="任意多边形 54"/>
          <p:cNvSpPr/>
          <p:nvPr/>
        </p:nvSpPr>
        <p:spPr bwMode="auto">
          <a:xfrm>
            <a:off x="3797085" y="2851688"/>
            <a:ext cx="573437" cy="774915"/>
          </a:xfrm>
          <a:custGeom>
            <a:avLst/>
            <a:gdLst>
              <a:gd name="connsiteX0" fmla="*/ 573437 w 573437"/>
              <a:gd name="connsiteY0" fmla="*/ 774915 h 774915"/>
              <a:gd name="connsiteX1" fmla="*/ 154983 w 573437"/>
              <a:gd name="connsiteY1" fmla="*/ 573437 h 774915"/>
              <a:gd name="connsiteX2" fmla="*/ 0 w 573437"/>
              <a:gd name="connsiteY2" fmla="*/ 0 h 774915"/>
            </a:gdLst>
            <a:ahLst/>
            <a:cxnLst>
              <a:cxn ang="0">
                <a:pos x="connsiteX0" y="connsiteY0"/>
              </a:cxn>
              <a:cxn ang="0">
                <a:pos x="connsiteX1" y="connsiteY1"/>
              </a:cxn>
              <a:cxn ang="0">
                <a:pos x="connsiteX2" y="connsiteY2"/>
              </a:cxn>
            </a:cxnLst>
            <a:rect l="l" t="t" r="r" b="b"/>
            <a:pathLst>
              <a:path w="573437" h="774915">
                <a:moveTo>
                  <a:pt x="573437" y="774915"/>
                </a:moveTo>
                <a:cubicBezTo>
                  <a:pt x="411996" y="738752"/>
                  <a:pt x="250556" y="702589"/>
                  <a:pt x="154983" y="573437"/>
                </a:cubicBezTo>
                <a:cubicBezTo>
                  <a:pt x="59410" y="444285"/>
                  <a:pt x="29705" y="222142"/>
                  <a:pt x="0" y="0"/>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6" name="任意多边形 55"/>
          <p:cNvSpPr/>
          <p:nvPr/>
        </p:nvSpPr>
        <p:spPr bwMode="auto">
          <a:xfrm>
            <a:off x="2789695" y="3750590"/>
            <a:ext cx="1394847" cy="960895"/>
          </a:xfrm>
          <a:custGeom>
            <a:avLst/>
            <a:gdLst>
              <a:gd name="connsiteX0" fmla="*/ 0 w 1394847"/>
              <a:gd name="connsiteY0" fmla="*/ 960895 h 960895"/>
              <a:gd name="connsiteX1" fmla="*/ 387458 w 1394847"/>
              <a:gd name="connsiteY1" fmla="*/ 232474 h 960895"/>
              <a:gd name="connsiteX2" fmla="*/ 1394847 w 1394847"/>
              <a:gd name="connsiteY2" fmla="*/ 0 h 960895"/>
            </a:gdLst>
            <a:ahLst/>
            <a:cxnLst>
              <a:cxn ang="0">
                <a:pos x="connsiteX0" y="connsiteY0"/>
              </a:cxn>
              <a:cxn ang="0">
                <a:pos x="connsiteX1" y="connsiteY1"/>
              </a:cxn>
              <a:cxn ang="0">
                <a:pos x="connsiteX2" y="connsiteY2"/>
              </a:cxn>
            </a:cxnLst>
            <a:rect l="l" t="t" r="r" b="b"/>
            <a:pathLst>
              <a:path w="1394847" h="960895">
                <a:moveTo>
                  <a:pt x="0" y="960895"/>
                </a:moveTo>
                <a:cubicBezTo>
                  <a:pt x="77492" y="676759"/>
                  <a:pt x="154984" y="392623"/>
                  <a:pt x="387458" y="232474"/>
                </a:cubicBezTo>
                <a:cubicBezTo>
                  <a:pt x="619932" y="72325"/>
                  <a:pt x="1007389" y="36162"/>
                  <a:pt x="1394847" y="0"/>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7" name="任意多边形 56"/>
          <p:cNvSpPr/>
          <p:nvPr/>
        </p:nvSpPr>
        <p:spPr bwMode="auto">
          <a:xfrm>
            <a:off x="3146156" y="4990454"/>
            <a:ext cx="77491" cy="976393"/>
          </a:xfrm>
          <a:custGeom>
            <a:avLst/>
            <a:gdLst>
              <a:gd name="connsiteX0" fmla="*/ 77491 w 77491"/>
              <a:gd name="connsiteY0" fmla="*/ 976393 h 976393"/>
              <a:gd name="connsiteX1" fmla="*/ 0 w 77491"/>
              <a:gd name="connsiteY1" fmla="*/ 0 h 976393"/>
              <a:gd name="connsiteX2" fmla="*/ 0 w 77491"/>
              <a:gd name="connsiteY2" fmla="*/ 0 h 976393"/>
            </a:gdLst>
            <a:ahLst/>
            <a:cxnLst>
              <a:cxn ang="0">
                <a:pos x="connsiteX0" y="connsiteY0"/>
              </a:cxn>
              <a:cxn ang="0">
                <a:pos x="connsiteX1" y="connsiteY1"/>
              </a:cxn>
              <a:cxn ang="0">
                <a:pos x="connsiteX2" y="connsiteY2"/>
              </a:cxn>
            </a:cxnLst>
            <a:rect l="l" t="t" r="r" b="b"/>
            <a:pathLst>
              <a:path w="77491" h="976393">
                <a:moveTo>
                  <a:pt x="77491" y="976393"/>
                </a:moveTo>
                <a:lnTo>
                  <a:pt x="0" y="0"/>
                </a:lnTo>
                <a:lnTo>
                  <a:pt x="0" y="0"/>
                </a:ln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9" name="任意多边形 58"/>
          <p:cNvSpPr/>
          <p:nvPr/>
        </p:nvSpPr>
        <p:spPr bwMode="auto">
          <a:xfrm>
            <a:off x="6943241" y="4990454"/>
            <a:ext cx="139484" cy="883404"/>
          </a:xfrm>
          <a:custGeom>
            <a:avLst/>
            <a:gdLst>
              <a:gd name="connsiteX0" fmla="*/ 139484 w 139484"/>
              <a:gd name="connsiteY0" fmla="*/ 883404 h 883404"/>
              <a:gd name="connsiteX1" fmla="*/ 0 w 139484"/>
              <a:gd name="connsiteY1" fmla="*/ 0 h 883404"/>
              <a:gd name="connsiteX2" fmla="*/ 0 w 139484"/>
              <a:gd name="connsiteY2" fmla="*/ 0 h 883404"/>
            </a:gdLst>
            <a:ahLst/>
            <a:cxnLst>
              <a:cxn ang="0">
                <a:pos x="connsiteX0" y="connsiteY0"/>
              </a:cxn>
              <a:cxn ang="0">
                <a:pos x="connsiteX1" y="connsiteY1"/>
              </a:cxn>
              <a:cxn ang="0">
                <a:pos x="connsiteX2" y="connsiteY2"/>
              </a:cxn>
            </a:cxnLst>
            <a:rect l="l" t="t" r="r" b="b"/>
            <a:pathLst>
              <a:path w="139484" h="883404">
                <a:moveTo>
                  <a:pt x="139484" y="883404"/>
                </a:moveTo>
                <a:lnTo>
                  <a:pt x="0" y="0"/>
                </a:lnTo>
                <a:lnTo>
                  <a:pt x="0" y="0"/>
                </a:ln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2" name="任意多边形 61"/>
          <p:cNvSpPr/>
          <p:nvPr/>
        </p:nvSpPr>
        <p:spPr bwMode="auto">
          <a:xfrm flipH="1">
            <a:off x="5159297" y="5057420"/>
            <a:ext cx="765183" cy="898021"/>
          </a:xfrm>
          <a:custGeom>
            <a:avLst/>
            <a:gdLst>
              <a:gd name="connsiteX0" fmla="*/ 139484 w 139484"/>
              <a:gd name="connsiteY0" fmla="*/ 883404 h 883404"/>
              <a:gd name="connsiteX1" fmla="*/ 0 w 139484"/>
              <a:gd name="connsiteY1" fmla="*/ 0 h 883404"/>
              <a:gd name="connsiteX2" fmla="*/ 0 w 139484"/>
              <a:gd name="connsiteY2" fmla="*/ 0 h 883404"/>
            </a:gdLst>
            <a:ahLst/>
            <a:cxnLst>
              <a:cxn ang="0">
                <a:pos x="connsiteX0" y="connsiteY0"/>
              </a:cxn>
              <a:cxn ang="0">
                <a:pos x="connsiteX1" y="connsiteY1"/>
              </a:cxn>
              <a:cxn ang="0">
                <a:pos x="connsiteX2" y="connsiteY2"/>
              </a:cxn>
            </a:cxnLst>
            <a:rect l="l" t="t" r="r" b="b"/>
            <a:pathLst>
              <a:path w="139484" h="883404">
                <a:moveTo>
                  <a:pt x="139484" y="883404"/>
                </a:moveTo>
                <a:lnTo>
                  <a:pt x="0" y="0"/>
                </a:lnTo>
                <a:lnTo>
                  <a:pt x="0" y="0"/>
                </a:ln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3" name="任意多边形 62"/>
          <p:cNvSpPr/>
          <p:nvPr/>
        </p:nvSpPr>
        <p:spPr bwMode="auto">
          <a:xfrm>
            <a:off x="5321576" y="3870267"/>
            <a:ext cx="612491" cy="883404"/>
          </a:xfrm>
          <a:custGeom>
            <a:avLst/>
            <a:gdLst>
              <a:gd name="connsiteX0" fmla="*/ 139484 w 139484"/>
              <a:gd name="connsiteY0" fmla="*/ 883404 h 883404"/>
              <a:gd name="connsiteX1" fmla="*/ 0 w 139484"/>
              <a:gd name="connsiteY1" fmla="*/ 0 h 883404"/>
              <a:gd name="connsiteX2" fmla="*/ 0 w 139484"/>
              <a:gd name="connsiteY2" fmla="*/ 0 h 883404"/>
            </a:gdLst>
            <a:ahLst/>
            <a:cxnLst>
              <a:cxn ang="0">
                <a:pos x="connsiteX0" y="connsiteY0"/>
              </a:cxn>
              <a:cxn ang="0">
                <a:pos x="connsiteX1" y="connsiteY1"/>
              </a:cxn>
              <a:cxn ang="0">
                <a:pos x="connsiteX2" y="connsiteY2"/>
              </a:cxn>
            </a:cxnLst>
            <a:rect l="l" t="t" r="r" b="b"/>
            <a:pathLst>
              <a:path w="139484" h="883404">
                <a:moveTo>
                  <a:pt x="139484" y="883404"/>
                </a:moveTo>
                <a:lnTo>
                  <a:pt x="0" y="0"/>
                </a:lnTo>
                <a:lnTo>
                  <a:pt x="0" y="0"/>
                </a:ln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793047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fade">
                                      <p:cBhvr>
                                        <p:cTn id="13" dur="500"/>
                                        <p:tgtEl>
                                          <p:spTgt spid="4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500"/>
                                        <p:tgtEl>
                                          <p:spTgt spid="5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6"/>
                                        </p:tgtEl>
                                        <p:attrNameLst>
                                          <p:attrName>style.visibility</p:attrName>
                                        </p:attrNameLst>
                                      </p:cBhvr>
                                      <p:to>
                                        <p:strVal val="visible"/>
                                      </p:to>
                                    </p:set>
                                    <p:animEffect transition="in" filter="fade">
                                      <p:cBhvr>
                                        <p:cTn id="25" dur="500"/>
                                        <p:tgtEl>
                                          <p:spTgt spid="5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fade">
                                      <p:cBhvr>
                                        <p:cTn id="28" dur="500"/>
                                        <p:tgtEl>
                                          <p:spTgt spid="5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7"/>
                                        </p:tgtEl>
                                        <p:attrNameLst>
                                          <p:attrName>style.visibility</p:attrName>
                                        </p:attrNameLst>
                                      </p:cBhvr>
                                      <p:to>
                                        <p:strVal val="visible"/>
                                      </p:to>
                                    </p:set>
                                    <p:animEffect transition="in" filter="fade">
                                      <p:cBhvr>
                                        <p:cTn id="31" dur="500"/>
                                        <p:tgtEl>
                                          <p:spTgt spid="4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animEffect transition="in" filter="fade">
                                      <p:cBhvr>
                                        <p:cTn id="37" dur="500"/>
                                        <p:tgtEl>
                                          <p:spTgt spid="5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3"/>
                                        </p:tgtEl>
                                        <p:attrNameLst>
                                          <p:attrName>style.visibility</p:attrName>
                                        </p:attrNameLst>
                                      </p:cBhvr>
                                      <p:to>
                                        <p:strVal val="visible"/>
                                      </p:to>
                                    </p:set>
                                    <p:animEffect transition="in" filter="fade">
                                      <p:cBhvr>
                                        <p:cTn id="40" dur="500"/>
                                        <p:tgtEl>
                                          <p:spTgt spid="6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8"/>
                                        </p:tgtEl>
                                        <p:attrNameLst>
                                          <p:attrName>style.visibility</p:attrName>
                                        </p:attrNameLst>
                                      </p:cBhvr>
                                      <p:to>
                                        <p:strVal val="visible"/>
                                      </p:to>
                                    </p:set>
                                    <p:animEffect transition="in" filter="fade">
                                      <p:cBhvr>
                                        <p:cTn id="43" dur="500"/>
                                        <p:tgtEl>
                                          <p:spTgt spid="4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0"/>
                                        </p:tgtEl>
                                        <p:attrNameLst>
                                          <p:attrName>style.visibility</p:attrName>
                                        </p:attrNameLst>
                                      </p:cBhvr>
                                      <p:to>
                                        <p:strVal val="visible"/>
                                      </p:to>
                                    </p:set>
                                    <p:animEffect transition="in" filter="fade">
                                      <p:cBhvr>
                                        <p:cTn id="46" dur="500"/>
                                        <p:tgtEl>
                                          <p:spTgt spid="5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2"/>
                                        </p:tgtEl>
                                        <p:attrNameLst>
                                          <p:attrName>style.visibility</p:attrName>
                                        </p:attrNameLst>
                                      </p:cBhvr>
                                      <p:to>
                                        <p:strVal val="visible"/>
                                      </p:to>
                                    </p:set>
                                    <p:animEffect transition="in" filter="fade">
                                      <p:cBhvr>
                                        <p:cTn id="49" dur="500"/>
                                        <p:tgtEl>
                                          <p:spTgt spid="6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9"/>
                                        </p:tgtEl>
                                        <p:attrNameLst>
                                          <p:attrName>style.visibility</p:attrName>
                                        </p:attrNameLst>
                                      </p:cBhvr>
                                      <p:to>
                                        <p:strVal val="visible"/>
                                      </p:to>
                                    </p:set>
                                    <p:animEffect transition="in" filter="fade">
                                      <p:cBhvr>
                                        <p:cTn id="52" dur="500"/>
                                        <p:tgtEl>
                                          <p:spTgt spid="49"/>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9"/>
                                        </p:tgtEl>
                                        <p:attrNameLst>
                                          <p:attrName>style.visibility</p:attrName>
                                        </p:attrNameLst>
                                      </p:cBhvr>
                                      <p:to>
                                        <p:strVal val="visible"/>
                                      </p:to>
                                    </p:set>
                                    <p:animEffect transition="in" filter="fade">
                                      <p:cBhvr>
                                        <p:cTn id="55"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3" grpId="0" animBg="1"/>
      <p:bldP spid="44" grpId="0" animBg="1"/>
      <p:bldP spid="45" grpId="0" animBg="1"/>
      <p:bldP spid="46" grpId="0" animBg="1"/>
      <p:bldP spid="48" grpId="0" animBg="1"/>
      <p:bldP spid="49" grpId="0" animBg="1"/>
      <p:bldP spid="50" grpId="0" animBg="1"/>
      <p:bldP spid="51" grpId="0" animBg="1"/>
      <p:bldP spid="52" grpId="0" animBg="1"/>
      <p:bldP spid="54" grpId="0" animBg="1"/>
      <p:bldP spid="55" grpId="0" animBg="1"/>
      <p:bldP spid="56" grpId="0" animBg="1"/>
      <p:bldP spid="57" grpId="0" animBg="1"/>
      <p:bldP spid="59" grpId="0" animBg="1"/>
      <p:bldP spid="62" grpId="0" animBg="1"/>
      <p:bldP spid="63"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线索二叉树</a:t>
            </a:r>
          </a:p>
        </p:txBody>
      </p:sp>
      <p:sp>
        <p:nvSpPr>
          <p:cNvPr id="3" name="内容占位符 2"/>
          <p:cNvSpPr>
            <a:spLocks noGrp="1"/>
          </p:cNvSpPr>
          <p:nvPr>
            <p:ph idx="1"/>
          </p:nvPr>
        </p:nvSpPr>
        <p:spPr>
          <a:xfrm>
            <a:off x="452354" y="1341438"/>
            <a:ext cx="8575532" cy="835705"/>
          </a:xfrm>
        </p:spPr>
        <p:txBody>
          <a:bodyPr/>
          <a:lstStyle/>
          <a:p>
            <a:r>
              <a:rPr lang="zh-CN" altLang="en-US" dirty="0"/>
              <a:t>二叉链表表示的二叉树中存在多个空指针，如何利用它们？</a:t>
            </a:r>
            <a:endParaRPr lang="en-US" altLang="zh-CN" dirty="0"/>
          </a:p>
        </p:txBody>
      </p:sp>
      <p:sp>
        <p:nvSpPr>
          <p:cNvPr id="4" name="内容占位符 2"/>
          <p:cNvSpPr txBox="1">
            <a:spLocks/>
          </p:cNvSpPr>
          <p:nvPr/>
        </p:nvSpPr>
        <p:spPr bwMode="auto">
          <a:xfrm>
            <a:off x="663420" y="2332269"/>
            <a:ext cx="8153400" cy="26148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dirty="0"/>
              <a:t>线索二叉树是对左－右指针表示法的一种改进</a:t>
            </a:r>
          </a:p>
          <a:p>
            <a:r>
              <a:rPr lang="zh-CN" altLang="en-US" sz="2000" dirty="0"/>
              <a:t>它利用结点的空的左指针（</a:t>
            </a:r>
            <a:r>
              <a:rPr lang="en-US" altLang="zh-CN" sz="2000" dirty="0" err="1"/>
              <a:t>llink</a:t>
            </a:r>
            <a:r>
              <a:rPr lang="zh-CN" altLang="en-US" sz="2000" dirty="0"/>
              <a:t>）存储该结点在某种周游序列中的前驱结点的位置；利用结点的空的右指针（</a:t>
            </a:r>
            <a:r>
              <a:rPr lang="en-US" altLang="zh-CN" sz="2000" dirty="0" err="1"/>
              <a:t>rlink</a:t>
            </a:r>
            <a:r>
              <a:rPr lang="zh-CN" altLang="en-US" sz="2000" dirty="0"/>
              <a:t>）存储该结点在同种周游序列中的后继结点的位置</a:t>
            </a:r>
          </a:p>
          <a:p>
            <a:r>
              <a:rPr lang="zh-CN" altLang="en-US" sz="2000" dirty="0"/>
              <a:t>这种附加的指向前驱结点和后继结点的指针称作</a:t>
            </a:r>
            <a:r>
              <a:rPr lang="zh-CN" altLang="en-US" sz="2000" dirty="0">
                <a:solidFill>
                  <a:srgbClr val="3333CC"/>
                </a:solidFill>
              </a:rPr>
              <a:t>线索</a:t>
            </a:r>
            <a:r>
              <a:rPr lang="zh-CN" altLang="en-US" sz="2000" dirty="0"/>
              <a:t>，加进了线索的二叉树的左－右指针表示称作线索二叉树</a:t>
            </a:r>
          </a:p>
        </p:txBody>
      </p:sp>
    </p:spTree>
    <p:extLst>
      <p:ext uri="{BB962C8B-B14F-4D97-AF65-F5344CB8AC3E}">
        <p14:creationId xmlns:p14="http://schemas.microsoft.com/office/powerpoint/2010/main" val="168332665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r>
              <a:rPr lang="zh-CN" altLang="en-US" sz="2400" dirty="0">
                <a:solidFill>
                  <a:srgbClr val="FF0000"/>
                </a:solidFill>
                <a:latin typeface="黑体" pitchFamily="49" charset="-122"/>
                <a:ea typeface="黑体" pitchFamily="49" charset="-122"/>
                <a:sym typeface="微软雅黑" pitchFamily="34" charset="-122"/>
              </a:rPr>
              <a:t>二叉树的周游</a:t>
            </a:r>
            <a:endParaRPr lang="zh-CN" altLang="en-US" sz="2400" dirty="0">
              <a:solidFill>
                <a:srgbClr val="FF0000"/>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树与树林</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哈夫曼树</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二叉树的存储表示</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 二叉树基本概念</a:t>
              </a:r>
              <a:endParaRPr lang="zh-CN" altLang="en-US" sz="2400" dirty="0">
                <a:solidFill>
                  <a:srgbClr val="555555"/>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3579631203"/>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二叉树的周游（遍历）</a:t>
            </a:r>
          </a:p>
        </p:txBody>
      </p:sp>
      <p:sp>
        <p:nvSpPr>
          <p:cNvPr id="3" name="内容占位符 2"/>
          <p:cNvSpPr>
            <a:spLocks noGrp="1"/>
          </p:cNvSpPr>
          <p:nvPr>
            <p:ph idx="1"/>
          </p:nvPr>
        </p:nvSpPr>
        <p:spPr>
          <a:xfrm>
            <a:off x="452354" y="1341438"/>
            <a:ext cx="8153400" cy="4784725"/>
          </a:xfrm>
        </p:spPr>
        <p:txBody>
          <a:bodyPr/>
          <a:lstStyle/>
          <a:p>
            <a:r>
              <a:rPr lang="zh-CN" altLang="en-US" dirty="0"/>
              <a:t>二叉树的周游是指按某种方式访问二叉树中的所有结点，且保证每个结点只被访问一次</a:t>
            </a:r>
          </a:p>
          <a:p>
            <a:pPr lvl="1"/>
            <a:r>
              <a:rPr lang="zh-CN" altLang="en-US" dirty="0"/>
              <a:t>深度优先周游</a:t>
            </a:r>
          </a:p>
          <a:p>
            <a:pPr lvl="1"/>
            <a:r>
              <a:rPr lang="zh-CN" altLang="en-US" dirty="0"/>
              <a:t>广度优先周游</a:t>
            </a:r>
          </a:p>
          <a:p>
            <a:endParaRPr lang="en-US" altLang="zh-CN" dirty="0"/>
          </a:p>
        </p:txBody>
      </p:sp>
    </p:spTree>
    <p:extLst>
      <p:ext uri="{BB962C8B-B14F-4D97-AF65-F5344CB8AC3E}">
        <p14:creationId xmlns:p14="http://schemas.microsoft.com/office/powerpoint/2010/main" val="2342251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二叉树的周游</a:t>
            </a:r>
            <a:endParaRPr lang="zh-CN" altLang="en-US" dirty="0">
              <a:solidFill>
                <a:srgbClr val="555555"/>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树与树林</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哈夫曼树</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二叉树的存储表示</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 </a:t>
              </a:r>
              <a:r>
                <a:rPr lang="zh-CN" altLang="en-US" sz="2400" dirty="0">
                  <a:solidFill>
                    <a:srgbClr val="FF0000"/>
                  </a:solidFill>
                  <a:latin typeface="黑体" pitchFamily="49" charset="-122"/>
                  <a:ea typeface="黑体" pitchFamily="49" charset="-122"/>
                  <a:sym typeface="微软雅黑" pitchFamily="34" charset="-122"/>
                </a:rPr>
                <a:t>二叉树基本概念</a:t>
              </a:r>
              <a:endParaRPr lang="zh-CN" altLang="en-US" dirty="0">
                <a:solidFill>
                  <a:srgbClr val="FF0000"/>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100499453"/>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二叉树的周游</a:t>
            </a:r>
          </a:p>
        </p:txBody>
      </p:sp>
      <p:sp>
        <p:nvSpPr>
          <p:cNvPr id="3" name="内容占位符 2"/>
          <p:cNvSpPr>
            <a:spLocks noGrp="1"/>
          </p:cNvSpPr>
          <p:nvPr>
            <p:ph idx="1"/>
          </p:nvPr>
        </p:nvSpPr>
        <p:spPr>
          <a:xfrm>
            <a:off x="452354" y="1341439"/>
            <a:ext cx="8153400" cy="1334614"/>
          </a:xfrm>
        </p:spPr>
        <p:txBody>
          <a:bodyPr/>
          <a:lstStyle/>
          <a:p>
            <a:r>
              <a:rPr lang="zh-CN" altLang="en-US" dirty="0"/>
              <a:t>后序周游：若二叉树不空，则先按后根次序周游左子树；然后按后根次序周游右子树；最后访问根。</a:t>
            </a:r>
            <a:endParaRPr lang="en-US" altLang="zh-CN" dirty="0"/>
          </a:p>
        </p:txBody>
      </p:sp>
      <p:grpSp>
        <p:nvGrpSpPr>
          <p:cNvPr id="24" name="组合 23"/>
          <p:cNvGrpSpPr/>
          <p:nvPr/>
        </p:nvGrpSpPr>
        <p:grpSpPr>
          <a:xfrm>
            <a:off x="2296625" y="2477882"/>
            <a:ext cx="4557571" cy="2848839"/>
            <a:chOff x="2296625" y="2477882"/>
            <a:chExt cx="4557571" cy="2848839"/>
          </a:xfrm>
        </p:grpSpPr>
        <p:sp>
          <p:nvSpPr>
            <p:cNvPr id="5" name="椭圆 4"/>
            <p:cNvSpPr/>
            <p:nvPr/>
          </p:nvSpPr>
          <p:spPr bwMode="auto">
            <a:xfrm>
              <a:off x="4023679" y="247788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2870737" y="3132040"/>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5246194" y="4870733"/>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5005469" y="316252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p:nvPr/>
          </p:nvCxnSpPr>
          <p:spPr bwMode="auto">
            <a:xfrm flipH="1">
              <a:off x="3218065" y="2725112"/>
              <a:ext cx="805614" cy="49294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5449655" y="4456097"/>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a:endCxn id="5" idx="6"/>
            </p:cNvCxnSpPr>
            <p:nvPr/>
          </p:nvCxnSpPr>
          <p:spPr bwMode="auto">
            <a:xfrm flipH="1" flipV="1">
              <a:off x="4430600" y="2705876"/>
              <a:ext cx="778330" cy="4566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4131189" y="4064427"/>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811886" y="4021485"/>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endCxn id="8" idx="5"/>
            </p:cNvCxnSpPr>
            <p:nvPr/>
          </p:nvCxnSpPr>
          <p:spPr bwMode="auto">
            <a:xfrm flipH="1" flipV="1">
              <a:off x="5352798" y="3551731"/>
              <a:ext cx="615844" cy="4697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a:endCxn id="12" idx="0"/>
            </p:cNvCxnSpPr>
            <p:nvPr/>
          </p:nvCxnSpPr>
          <p:spPr bwMode="auto">
            <a:xfrm flipH="1">
              <a:off x="4334650" y="3551731"/>
              <a:ext cx="730411" cy="5126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2296625" y="3966367"/>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endCxn id="16" idx="0"/>
            </p:cNvCxnSpPr>
            <p:nvPr/>
          </p:nvCxnSpPr>
          <p:spPr bwMode="auto">
            <a:xfrm flipH="1">
              <a:off x="2500086" y="3551731"/>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6447275" y="4870733"/>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a:stCxn id="13" idx="5"/>
              <a:endCxn id="18" idx="0"/>
            </p:cNvCxnSpPr>
            <p:nvPr/>
          </p:nvCxnSpPr>
          <p:spPr bwMode="auto">
            <a:xfrm>
              <a:off x="6159215" y="4410695"/>
              <a:ext cx="491521" cy="4600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4628531" y="4870733"/>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12" idx="5"/>
              <a:endCxn id="20" idx="0"/>
            </p:cNvCxnSpPr>
            <p:nvPr/>
          </p:nvCxnSpPr>
          <p:spPr bwMode="auto">
            <a:xfrm>
              <a:off x="4478518" y="4453637"/>
              <a:ext cx="353474" cy="4170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2" name="矩形 21"/>
          <p:cNvSpPr/>
          <p:nvPr/>
        </p:nvSpPr>
        <p:spPr>
          <a:xfrm>
            <a:off x="111253" y="5626509"/>
            <a:ext cx="8853714" cy="369332"/>
          </a:xfrm>
          <a:prstGeom prst="rect">
            <a:avLst/>
          </a:prstGeom>
        </p:spPr>
        <p:txBody>
          <a:bodyPr wrap="square">
            <a:spAutoFit/>
          </a:bodyPr>
          <a:lstStyle/>
          <a:p>
            <a:r>
              <a:rPr lang="zh-CN" altLang="en-US" dirty="0">
                <a:latin typeface="华文中宋" panose="02010600040101010101" pitchFamily="2" charset="-122"/>
                <a:ea typeface="华文中宋" panose="02010600040101010101" pitchFamily="2" charset="-122"/>
              </a:rPr>
              <a:t>后根次序周游得到的结点序列（也称为后根序列）：</a:t>
            </a:r>
            <a:r>
              <a:rPr lang="en-US" altLang="zh-CN" b="1" dirty="0">
                <a:latin typeface="华文中宋" panose="02010600040101010101" pitchFamily="2" charset="-122"/>
                <a:ea typeface="华文中宋" panose="02010600040101010101" pitchFamily="2" charset="-122"/>
              </a:rPr>
              <a:t>D</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B</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G</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E</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H</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I</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F</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C</a:t>
            </a:r>
            <a:r>
              <a:rPr lang="zh-CN" altLang="en-US" dirty="0">
                <a:latin typeface="华文中宋" panose="02010600040101010101" pitchFamily="2" charset="-122"/>
                <a:ea typeface="华文中宋" panose="02010600040101010101" pitchFamily="2" charset="-122"/>
              </a:rPr>
              <a:t>，</a:t>
            </a:r>
            <a:r>
              <a:rPr lang="en-US" altLang="zh-CN" b="1" dirty="0">
                <a:latin typeface="华文中宋" panose="02010600040101010101" pitchFamily="2" charset="-122"/>
                <a:ea typeface="华文中宋" panose="02010600040101010101" pitchFamily="2" charset="-122"/>
              </a:rPr>
              <a:t>A</a:t>
            </a:r>
            <a:endParaRPr lang="en-US" altLang="zh-CN"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77771541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二叉树的周游</a:t>
            </a:r>
          </a:p>
        </p:txBody>
      </p:sp>
      <p:sp>
        <p:nvSpPr>
          <p:cNvPr id="3" name="内容占位符 2"/>
          <p:cNvSpPr>
            <a:spLocks noGrp="1"/>
          </p:cNvSpPr>
          <p:nvPr>
            <p:ph idx="1"/>
          </p:nvPr>
        </p:nvSpPr>
        <p:spPr>
          <a:xfrm>
            <a:off x="452354" y="1341438"/>
            <a:ext cx="8153400" cy="4784725"/>
          </a:xfrm>
        </p:spPr>
        <p:txBody>
          <a:bodyPr/>
          <a:lstStyle/>
          <a:p>
            <a:r>
              <a:rPr lang="zh-CN" altLang="en-US" dirty="0"/>
              <a:t>中序（对称序）周游：若二叉树不空，则先按中序周游左子树；然后访问根；最后按中序周游右子树</a:t>
            </a:r>
            <a:endParaRPr lang="en-US" altLang="zh-CN" dirty="0"/>
          </a:p>
        </p:txBody>
      </p:sp>
      <p:grpSp>
        <p:nvGrpSpPr>
          <p:cNvPr id="24" name="组合 23"/>
          <p:cNvGrpSpPr/>
          <p:nvPr/>
        </p:nvGrpSpPr>
        <p:grpSpPr>
          <a:xfrm>
            <a:off x="2250268" y="2458646"/>
            <a:ext cx="4557571" cy="2848839"/>
            <a:chOff x="2250268" y="2458646"/>
            <a:chExt cx="4557571" cy="2848839"/>
          </a:xfrm>
        </p:grpSpPr>
        <p:sp>
          <p:nvSpPr>
            <p:cNvPr id="5" name="椭圆 4"/>
            <p:cNvSpPr/>
            <p:nvPr/>
          </p:nvSpPr>
          <p:spPr bwMode="auto">
            <a:xfrm>
              <a:off x="3977322" y="2458646"/>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2824380" y="3112804"/>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5199837" y="4851497"/>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4959112" y="3143285"/>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p:nvPr/>
          </p:nvCxnSpPr>
          <p:spPr bwMode="auto">
            <a:xfrm flipH="1">
              <a:off x="3171708" y="2705876"/>
              <a:ext cx="805614" cy="49294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5403298" y="4436861"/>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a:endCxn id="5" idx="6"/>
            </p:cNvCxnSpPr>
            <p:nvPr/>
          </p:nvCxnSpPr>
          <p:spPr bwMode="auto">
            <a:xfrm flipH="1" flipV="1">
              <a:off x="4384243" y="2686640"/>
              <a:ext cx="778330" cy="4566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4084832" y="404519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765529" y="400224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endCxn id="8" idx="5"/>
            </p:cNvCxnSpPr>
            <p:nvPr/>
          </p:nvCxnSpPr>
          <p:spPr bwMode="auto">
            <a:xfrm flipH="1" flipV="1">
              <a:off x="5306441" y="3532495"/>
              <a:ext cx="615844" cy="4697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a:endCxn id="12" idx="0"/>
            </p:cNvCxnSpPr>
            <p:nvPr/>
          </p:nvCxnSpPr>
          <p:spPr bwMode="auto">
            <a:xfrm flipH="1">
              <a:off x="4288293" y="3532495"/>
              <a:ext cx="730411" cy="5126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2250268" y="394713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endCxn id="16" idx="0"/>
            </p:cNvCxnSpPr>
            <p:nvPr/>
          </p:nvCxnSpPr>
          <p:spPr bwMode="auto">
            <a:xfrm flipH="1">
              <a:off x="2453729" y="3532495"/>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6400918" y="4851497"/>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a:stCxn id="13" idx="5"/>
              <a:endCxn id="18" idx="0"/>
            </p:cNvCxnSpPr>
            <p:nvPr/>
          </p:nvCxnSpPr>
          <p:spPr bwMode="auto">
            <a:xfrm>
              <a:off x="6112858" y="4391459"/>
              <a:ext cx="491521" cy="4600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4582174" y="4851497"/>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12" idx="5"/>
              <a:endCxn id="20" idx="0"/>
            </p:cNvCxnSpPr>
            <p:nvPr/>
          </p:nvCxnSpPr>
          <p:spPr bwMode="auto">
            <a:xfrm>
              <a:off x="4432161" y="4434401"/>
              <a:ext cx="353474" cy="4170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2" name="矩形 21"/>
          <p:cNvSpPr/>
          <p:nvPr/>
        </p:nvSpPr>
        <p:spPr>
          <a:xfrm>
            <a:off x="1371987" y="5589917"/>
            <a:ext cx="6827296" cy="646331"/>
          </a:xfrm>
          <a:prstGeom prst="rect">
            <a:avLst/>
          </a:prstGeom>
        </p:spPr>
        <p:txBody>
          <a:bodyPr wrap="square">
            <a:spAutoFit/>
          </a:bodyPr>
          <a:lstStyle/>
          <a:p>
            <a:r>
              <a:rPr lang="zh-CN" altLang="en-US" dirty="0">
                <a:latin typeface="华文中宋" panose="02010600040101010101" pitchFamily="2" charset="-122"/>
                <a:ea typeface="华文中宋" panose="02010600040101010101" pitchFamily="2" charset="-122"/>
              </a:rPr>
              <a:t>按对称序周游二叉树得到的结点序列（也称为对称或中根序列）：</a:t>
            </a:r>
            <a:r>
              <a:rPr lang="en-US" altLang="zh-CN" dirty="0">
                <a:latin typeface="华文中宋" panose="02010600040101010101" pitchFamily="2" charset="-122"/>
                <a:ea typeface="华文中宋" panose="02010600040101010101" pitchFamily="2" charset="-122"/>
              </a:rPr>
              <a:t>D</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B</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A</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E</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G</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C</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H</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F</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I</a:t>
            </a:r>
          </a:p>
        </p:txBody>
      </p:sp>
    </p:spTree>
    <p:extLst>
      <p:ext uri="{BB962C8B-B14F-4D97-AF65-F5344CB8AC3E}">
        <p14:creationId xmlns:p14="http://schemas.microsoft.com/office/powerpoint/2010/main" val="19820517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圆角矩形 61"/>
          <p:cNvSpPr/>
          <p:nvPr/>
        </p:nvSpPr>
        <p:spPr bwMode="auto">
          <a:xfrm>
            <a:off x="6106111" y="1343695"/>
            <a:ext cx="2979862" cy="1642583"/>
          </a:xfrm>
          <a:prstGeom prst="roundRect">
            <a:avLst>
              <a:gd name="adj" fmla="val 8175"/>
            </a:avLst>
          </a:prstGeom>
          <a:solidFill>
            <a:schemeClr val="tx2">
              <a:lumMod val="20000"/>
              <a:lumOff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9" name="任意多边形 38"/>
          <p:cNvSpPr/>
          <p:nvPr/>
        </p:nvSpPr>
        <p:spPr bwMode="auto">
          <a:xfrm>
            <a:off x="489051" y="1588123"/>
            <a:ext cx="6565717" cy="3828879"/>
          </a:xfrm>
          <a:custGeom>
            <a:avLst/>
            <a:gdLst>
              <a:gd name="connsiteX0" fmla="*/ 2503905 w 6565717"/>
              <a:gd name="connsiteY0" fmla="*/ 77265 h 3828879"/>
              <a:gd name="connsiteX1" fmla="*/ 1217546 w 6565717"/>
              <a:gd name="connsiteY1" fmla="*/ 867679 h 3828879"/>
              <a:gd name="connsiteX2" fmla="*/ 39674 w 6565717"/>
              <a:gd name="connsiteY2" fmla="*/ 2448506 h 3828879"/>
              <a:gd name="connsiteX3" fmla="*/ 334142 w 6565717"/>
              <a:gd name="connsiteY3" fmla="*/ 2773970 h 3828879"/>
              <a:gd name="connsiteX4" fmla="*/ 892081 w 6565717"/>
              <a:gd name="connsiteY4" fmla="*/ 2742974 h 3828879"/>
              <a:gd name="connsiteX5" fmla="*/ 1310535 w 6565717"/>
              <a:gd name="connsiteY5" fmla="*/ 1782079 h 3828879"/>
              <a:gd name="connsiteX6" fmla="*/ 1868474 w 6565717"/>
              <a:gd name="connsiteY6" fmla="*/ 1642594 h 3828879"/>
              <a:gd name="connsiteX7" fmla="*/ 2069952 w 6565717"/>
              <a:gd name="connsiteY7" fmla="*/ 1193143 h 3828879"/>
              <a:gd name="connsiteX8" fmla="*/ 2519403 w 6565717"/>
              <a:gd name="connsiteY8" fmla="*/ 836682 h 3828879"/>
              <a:gd name="connsiteX9" fmla="*/ 3030847 w 6565717"/>
              <a:gd name="connsiteY9" fmla="*/ 790187 h 3828879"/>
              <a:gd name="connsiteX10" fmla="*/ 3681776 w 6565717"/>
              <a:gd name="connsiteY10" fmla="*/ 1038160 h 3828879"/>
              <a:gd name="connsiteX11" fmla="*/ 3557790 w 6565717"/>
              <a:gd name="connsiteY11" fmla="*/ 1410120 h 3828879"/>
              <a:gd name="connsiteX12" fmla="*/ 2395417 w 6565717"/>
              <a:gd name="connsiteY12" fmla="*/ 1937062 h 3828879"/>
              <a:gd name="connsiteX13" fmla="*/ 2193939 w 6565717"/>
              <a:gd name="connsiteY13" fmla="*/ 2711977 h 3828879"/>
              <a:gd name="connsiteX14" fmla="*/ 2627891 w 6565717"/>
              <a:gd name="connsiteY14" fmla="*/ 2773970 h 3828879"/>
              <a:gd name="connsiteX15" fmla="*/ 2829369 w 6565717"/>
              <a:gd name="connsiteY15" fmla="*/ 3083936 h 3828879"/>
              <a:gd name="connsiteX16" fmla="*/ 2875864 w 6565717"/>
              <a:gd name="connsiteY16" fmla="*/ 3734865 h 3828879"/>
              <a:gd name="connsiteX17" fmla="*/ 3697274 w 6565717"/>
              <a:gd name="connsiteY17" fmla="*/ 3688370 h 3828879"/>
              <a:gd name="connsiteX18" fmla="*/ 3666278 w 6565717"/>
              <a:gd name="connsiteY18" fmla="*/ 3021943 h 3828879"/>
              <a:gd name="connsiteX19" fmla="*/ 3077342 w 6565717"/>
              <a:gd name="connsiteY19" fmla="*/ 2587991 h 3828879"/>
              <a:gd name="connsiteX20" fmla="*/ 2999851 w 6565717"/>
              <a:gd name="connsiteY20" fmla="*/ 2169536 h 3828879"/>
              <a:gd name="connsiteX21" fmla="*/ 3743769 w 6565717"/>
              <a:gd name="connsiteY21" fmla="*/ 1797577 h 3828879"/>
              <a:gd name="connsiteX22" fmla="*/ 4286210 w 6565717"/>
              <a:gd name="connsiteY22" fmla="*/ 1782079 h 3828879"/>
              <a:gd name="connsiteX23" fmla="*/ 4844149 w 6565717"/>
              <a:gd name="connsiteY23" fmla="*/ 2169536 h 3828879"/>
              <a:gd name="connsiteX24" fmla="*/ 4797654 w 6565717"/>
              <a:gd name="connsiteY24" fmla="*/ 2572492 h 3828879"/>
              <a:gd name="connsiteX25" fmla="*/ 4379200 w 6565717"/>
              <a:gd name="connsiteY25" fmla="*/ 3083936 h 3828879"/>
              <a:gd name="connsiteX26" fmla="*/ 4224217 w 6565717"/>
              <a:gd name="connsiteY26" fmla="*/ 3672872 h 3828879"/>
              <a:gd name="connsiteX27" fmla="*/ 5014630 w 6565717"/>
              <a:gd name="connsiteY27" fmla="*/ 3781360 h 3828879"/>
              <a:gd name="connsiteX28" fmla="*/ 5092122 w 6565717"/>
              <a:gd name="connsiteY28" fmla="*/ 3006445 h 3828879"/>
              <a:gd name="connsiteX29" fmla="*/ 5495078 w 6565717"/>
              <a:gd name="connsiteY29" fmla="*/ 2882459 h 3828879"/>
              <a:gd name="connsiteX30" fmla="*/ 5727552 w 6565717"/>
              <a:gd name="connsiteY30" fmla="*/ 3672872 h 3828879"/>
              <a:gd name="connsiteX31" fmla="*/ 6502468 w 6565717"/>
              <a:gd name="connsiteY31" fmla="*/ 3750364 h 3828879"/>
              <a:gd name="connsiteX32" fmla="*/ 6440474 w 6565717"/>
              <a:gd name="connsiteY32" fmla="*/ 3037442 h 3828879"/>
              <a:gd name="connsiteX33" fmla="*/ 5805044 w 6565717"/>
              <a:gd name="connsiteY33" fmla="*/ 2572492 h 3828879"/>
              <a:gd name="connsiteX34" fmla="*/ 5650061 w 6565717"/>
              <a:gd name="connsiteY34" fmla="*/ 2045550 h 3828879"/>
              <a:gd name="connsiteX35" fmla="*/ 4549681 w 6565717"/>
              <a:gd name="connsiteY35" fmla="*/ 1425618 h 3828879"/>
              <a:gd name="connsiteX36" fmla="*/ 4410196 w 6565717"/>
              <a:gd name="connsiteY36" fmla="*/ 852181 h 3828879"/>
              <a:gd name="connsiteX37" fmla="*/ 3449301 w 6565717"/>
              <a:gd name="connsiteY37" fmla="*/ 480221 h 3828879"/>
              <a:gd name="connsiteX38" fmla="*/ 3371810 w 6565717"/>
              <a:gd name="connsiteY38" fmla="*/ 77265 h 3828879"/>
              <a:gd name="connsiteX39" fmla="*/ 2503905 w 6565717"/>
              <a:gd name="connsiteY39" fmla="*/ 77265 h 382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565717" h="3828879">
                <a:moveTo>
                  <a:pt x="2503905" y="77265"/>
                </a:moveTo>
                <a:cubicBezTo>
                  <a:pt x="2144861" y="209001"/>
                  <a:pt x="1628251" y="472472"/>
                  <a:pt x="1217546" y="867679"/>
                </a:cubicBezTo>
                <a:cubicBezTo>
                  <a:pt x="806841" y="1262886"/>
                  <a:pt x="186908" y="2130791"/>
                  <a:pt x="39674" y="2448506"/>
                </a:cubicBezTo>
                <a:cubicBezTo>
                  <a:pt x="-107560" y="2766221"/>
                  <a:pt x="192074" y="2724892"/>
                  <a:pt x="334142" y="2773970"/>
                </a:cubicBezTo>
                <a:cubicBezTo>
                  <a:pt x="476210" y="2823048"/>
                  <a:pt x="729349" y="2908289"/>
                  <a:pt x="892081" y="2742974"/>
                </a:cubicBezTo>
                <a:cubicBezTo>
                  <a:pt x="1054813" y="2577659"/>
                  <a:pt x="1147803" y="1965476"/>
                  <a:pt x="1310535" y="1782079"/>
                </a:cubicBezTo>
                <a:cubicBezTo>
                  <a:pt x="1473267" y="1598682"/>
                  <a:pt x="1741905" y="1740750"/>
                  <a:pt x="1868474" y="1642594"/>
                </a:cubicBezTo>
                <a:cubicBezTo>
                  <a:pt x="1995043" y="1544438"/>
                  <a:pt x="1961464" y="1327462"/>
                  <a:pt x="2069952" y="1193143"/>
                </a:cubicBezTo>
                <a:cubicBezTo>
                  <a:pt x="2178440" y="1058824"/>
                  <a:pt x="2359254" y="903841"/>
                  <a:pt x="2519403" y="836682"/>
                </a:cubicBezTo>
                <a:cubicBezTo>
                  <a:pt x="2679552" y="769523"/>
                  <a:pt x="2837118" y="756607"/>
                  <a:pt x="3030847" y="790187"/>
                </a:cubicBezTo>
                <a:cubicBezTo>
                  <a:pt x="3224576" y="823767"/>
                  <a:pt x="3593952" y="934838"/>
                  <a:pt x="3681776" y="1038160"/>
                </a:cubicBezTo>
                <a:cubicBezTo>
                  <a:pt x="3769600" y="1141482"/>
                  <a:pt x="3772183" y="1260303"/>
                  <a:pt x="3557790" y="1410120"/>
                </a:cubicBezTo>
                <a:cubicBezTo>
                  <a:pt x="3343397" y="1559937"/>
                  <a:pt x="2622726" y="1720086"/>
                  <a:pt x="2395417" y="1937062"/>
                </a:cubicBezTo>
                <a:cubicBezTo>
                  <a:pt x="2168108" y="2154038"/>
                  <a:pt x="2155193" y="2572492"/>
                  <a:pt x="2193939" y="2711977"/>
                </a:cubicBezTo>
                <a:cubicBezTo>
                  <a:pt x="2232685" y="2851462"/>
                  <a:pt x="2521986" y="2711977"/>
                  <a:pt x="2627891" y="2773970"/>
                </a:cubicBezTo>
                <a:cubicBezTo>
                  <a:pt x="2733796" y="2835963"/>
                  <a:pt x="2788040" y="2923787"/>
                  <a:pt x="2829369" y="3083936"/>
                </a:cubicBezTo>
                <a:cubicBezTo>
                  <a:pt x="2870698" y="3244085"/>
                  <a:pt x="2731213" y="3634126"/>
                  <a:pt x="2875864" y="3734865"/>
                </a:cubicBezTo>
                <a:cubicBezTo>
                  <a:pt x="3020515" y="3835604"/>
                  <a:pt x="3565538" y="3807190"/>
                  <a:pt x="3697274" y="3688370"/>
                </a:cubicBezTo>
                <a:cubicBezTo>
                  <a:pt x="3829010" y="3569550"/>
                  <a:pt x="3769600" y="3205339"/>
                  <a:pt x="3666278" y="3021943"/>
                </a:cubicBezTo>
                <a:cubicBezTo>
                  <a:pt x="3562956" y="2838547"/>
                  <a:pt x="3188413" y="2730059"/>
                  <a:pt x="3077342" y="2587991"/>
                </a:cubicBezTo>
                <a:cubicBezTo>
                  <a:pt x="2966271" y="2445923"/>
                  <a:pt x="2888780" y="2301272"/>
                  <a:pt x="2999851" y="2169536"/>
                </a:cubicBezTo>
                <a:cubicBezTo>
                  <a:pt x="3110922" y="2037800"/>
                  <a:pt x="3529376" y="1862153"/>
                  <a:pt x="3743769" y="1797577"/>
                </a:cubicBezTo>
                <a:cubicBezTo>
                  <a:pt x="3958162" y="1733001"/>
                  <a:pt x="4102813" y="1720086"/>
                  <a:pt x="4286210" y="1782079"/>
                </a:cubicBezTo>
                <a:cubicBezTo>
                  <a:pt x="4469607" y="1844072"/>
                  <a:pt x="4758908" y="2037801"/>
                  <a:pt x="4844149" y="2169536"/>
                </a:cubicBezTo>
                <a:cubicBezTo>
                  <a:pt x="4929390" y="2301271"/>
                  <a:pt x="4875145" y="2420092"/>
                  <a:pt x="4797654" y="2572492"/>
                </a:cubicBezTo>
                <a:cubicBezTo>
                  <a:pt x="4720163" y="2724892"/>
                  <a:pt x="4474773" y="2900539"/>
                  <a:pt x="4379200" y="3083936"/>
                </a:cubicBezTo>
                <a:cubicBezTo>
                  <a:pt x="4283627" y="3267333"/>
                  <a:pt x="4118312" y="3556635"/>
                  <a:pt x="4224217" y="3672872"/>
                </a:cubicBezTo>
                <a:cubicBezTo>
                  <a:pt x="4330122" y="3789109"/>
                  <a:pt x="4869979" y="3892431"/>
                  <a:pt x="5014630" y="3781360"/>
                </a:cubicBezTo>
                <a:cubicBezTo>
                  <a:pt x="5159281" y="3670289"/>
                  <a:pt x="5012047" y="3156262"/>
                  <a:pt x="5092122" y="3006445"/>
                </a:cubicBezTo>
                <a:cubicBezTo>
                  <a:pt x="5172197" y="2856628"/>
                  <a:pt x="5389173" y="2771388"/>
                  <a:pt x="5495078" y="2882459"/>
                </a:cubicBezTo>
                <a:cubicBezTo>
                  <a:pt x="5600983" y="2993530"/>
                  <a:pt x="5559654" y="3528221"/>
                  <a:pt x="5727552" y="3672872"/>
                </a:cubicBezTo>
                <a:cubicBezTo>
                  <a:pt x="5895450" y="3817523"/>
                  <a:pt x="6383648" y="3856269"/>
                  <a:pt x="6502468" y="3750364"/>
                </a:cubicBezTo>
                <a:cubicBezTo>
                  <a:pt x="6621288" y="3644459"/>
                  <a:pt x="6556711" y="3233754"/>
                  <a:pt x="6440474" y="3037442"/>
                </a:cubicBezTo>
                <a:cubicBezTo>
                  <a:pt x="6324237" y="2841130"/>
                  <a:pt x="5936780" y="2737807"/>
                  <a:pt x="5805044" y="2572492"/>
                </a:cubicBezTo>
                <a:cubicBezTo>
                  <a:pt x="5673309" y="2407177"/>
                  <a:pt x="5859288" y="2236696"/>
                  <a:pt x="5650061" y="2045550"/>
                </a:cubicBezTo>
                <a:cubicBezTo>
                  <a:pt x="5440834" y="1854404"/>
                  <a:pt x="4756325" y="1624513"/>
                  <a:pt x="4549681" y="1425618"/>
                </a:cubicBezTo>
                <a:cubicBezTo>
                  <a:pt x="4343037" y="1226723"/>
                  <a:pt x="4593593" y="1009747"/>
                  <a:pt x="4410196" y="852181"/>
                </a:cubicBezTo>
                <a:cubicBezTo>
                  <a:pt x="4226799" y="694615"/>
                  <a:pt x="3622365" y="609374"/>
                  <a:pt x="3449301" y="480221"/>
                </a:cubicBezTo>
                <a:cubicBezTo>
                  <a:pt x="3276237" y="351068"/>
                  <a:pt x="3524210" y="147007"/>
                  <a:pt x="3371810" y="77265"/>
                </a:cubicBezTo>
                <a:cubicBezTo>
                  <a:pt x="3219410" y="7523"/>
                  <a:pt x="2862949" y="-54471"/>
                  <a:pt x="2503905" y="77265"/>
                </a:cubicBezTo>
                <a:close/>
              </a:path>
            </a:pathLst>
          </a:custGeom>
          <a:noFill/>
          <a:ln w="571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lstStyle/>
          <a:p>
            <a:r>
              <a:rPr lang="zh-CN" altLang="en-US" dirty="0"/>
              <a:t>二叉树的周游</a:t>
            </a:r>
          </a:p>
        </p:txBody>
      </p:sp>
      <p:sp>
        <p:nvSpPr>
          <p:cNvPr id="5" name="椭圆 4"/>
          <p:cNvSpPr/>
          <p:nvPr/>
        </p:nvSpPr>
        <p:spPr bwMode="auto">
          <a:xfrm>
            <a:off x="3104221" y="1790047"/>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1732219" y="2582816"/>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4867846" y="4704055"/>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4272551" y="2619756"/>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p:nvPr/>
        </p:nvCxnSpPr>
        <p:spPr bwMode="auto">
          <a:xfrm flipH="1">
            <a:off x="2145539" y="2089663"/>
            <a:ext cx="958681" cy="59739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5109965" y="4201560"/>
            <a:ext cx="556598" cy="50249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p:cNvCxnSpPr>
          <p:nvPr/>
        </p:nvCxnSpPr>
        <p:spPr bwMode="auto">
          <a:xfrm flipH="1" flipV="1">
            <a:off x="3588459" y="2122350"/>
            <a:ext cx="926210" cy="49740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2828934" y="3692616"/>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541020" y="3674858"/>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stCxn id="13" idx="0"/>
            <a:endCxn id="8" idx="5"/>
          </p:cNvCxnSpPr>
          <p:nvPr/>
        </p:nvCxnSpPr>
        <p:spPr bwMode="auto">
          <a:xfrm flipH="1" flipV="1">
            <a:off x="4685872" y="3091436"/>
            <a:ext cx="1097266" cy="583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p:cNvCxnSpPr>
          <p:nvPr/>
        </p:nvCxnSpPr>
        <p:spPr bwMode="auto">
          <a:xfrm flipH="1">
            <a:off x="3104221" y="3091436"/>
            <a:ext cx="1239245" cy="62133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806907" y="3627716"/>
            <a:ext cx="484236" cy="582184"/>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stCxn id="6" idx="3"/>
            <a:endCxn id="16" idx="0"/>
          </p:cNvCxnSpPr>
          <p:nvPr/>
        </p:nvCxnSpPr>
        <p:spPr bwMode="auto">
          <a:xfrm flipH="1">
            <a:off x="1049025" y="3054496"/>
            <a:ext cx="754109" cy="57322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6297134" y="4704055"/>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p:nvPr/>
        </p:nvCxnSpPr>
        <p:spPr bwMode="auto">
          <a:xfrm>
            <a:off x="5895387" y="4187002"/>
            <a:ext cx="584911" cy="55751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3464917" y="4669772"/>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p:nvPr/>
        </p:nvCxnSpPr>
        <p:spPr bwMode="auto">
          <a:xfrm>
            <a:off x="3149520" y="4209900"/>
            <a:ext cx="464780" cy="50547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0" name="椭圆 39"/>
          <p:cNvSpPr/>
          <p:nvPr/>
        </p:nvSpPr>
        <p:spPr bwMode="auto">
          <a:xfrm>
            <a:off x="6189288" y="2047183"/>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1" name="椭圆 40"/>
          <p:cNvSpPr/>
          <p:nvPr/>
        </p:nvSpPr>
        <p:spPr bwMode="auto">
          <a:xfrm>
            <a:off x="2678471" y="1619511"/>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2" name="椭圆 41"/>
          <p:cNvSpPr/>
          <p:nvPr/>
        </p:nvSpPr>
        <p:spPr bwMode="auto">
          <a:xfrm>
            <a:off x="6178755" y="2582224"/>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3" name="椭圆 42"/>
          <p:cNvSpPr/>
          <p:nvPr/>
        </p:nvSpPr>
        <p:spPr bwMode="auto">
          <a:xfrm>
            <a:off x="6194615" y="1503104"/>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4" name="椭圆 43"/>
          <p:cNvSpPr/>
          <p:nvPr/>
        </p:nvSpPr>
        <p:spPr bwMode="auto">
          <a:xfrm>
            <a:off x="5945798" y="4861106"/>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5" name="椭圆 44"/>
          <p:cNvSpPr/>
          <p:nvPr/>
        </p:nvSpPr>
        <p:spPr bwMode="auto">
          <a:xfrm>
            <a:off x="4553365" y="4816924"/>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6" name="椭圆 45"/>
          <p:cNvSpPr/>
          <p:nvPr/>
        </p:nvSpPr>
        <p:spPr bwMode="auto">
          <a:xfrm>
            <a:off x="5175030" y="3779323"/>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7" name="椭圆 46"/>
          <p:cNvSpPr/>
          <p:nvPr/>
        </p:nvSpPr>
        <p:spPr bwMode="auto">
          <a:xfrm>
            <a:off x="3080985" y="4806591"/>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8" name="椭圆 47"/>
          <p:cNvSpPr/>
          <p:nvPr/>
        </p:nvSpPr>
        <p:spPr bwMode="auto">
          <a:xfrm>
            <a:off x="2534468" y="3811677"/>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9" name="椭圆 48"/>
          <p:cNvSpPr/>
          <p:nvPr/>
        </p:nvSpPr>
        <p:spPr bwMode="auto">
          <a:xfrm>
            <a:off x="3955584" y="2699622"/>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0" name="椭圆 49"/>
          <p:cNvSpPr/>
          <p:nvPr/>
        </p:nvSpPr>
        <p:spPr bwMode="auto">
          <a:xfrm>
            <a:off x="560497" y="3553131"/>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1" name="椭圆 50"/>
          <p:cNvSpPr/>
          <p:nvPr/>
        </p:nvSpPr>
        <p:spPr bwMode="auto">
          <a:xfrm>
            <a:off x="1485858" y="2340787"/>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2" name="文本框 51"/>
          <p:cNvSpPr txBox="1"/>
          <p:nvPr/>
        </p:nvSpPr>
        <p:spPr>
          <a:xfrm>
            <a:off x="6644255" y="1343695"/>
            <a:ext cx="239520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左侧第</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次经过结点</a:t>
            </a:r>
          </a:p>
        </p:txBody>
      </p:sp>
      <p:cxnSp>
        <p:nvCxnSpPr>
          <p:cNvPr id="54" name="直接箭头连接符 53"/>
          <p:cNvCxnSpPr/>
          <p:nvPr/>
        </p:nvCxnSpPr>
        <p:spPr bwMode="auto">
          <a:xfrm flipH="1">
            <a:off x="3104221" y="1578610"/>
            <a:ext cx="484236" cy="47611"/>
          </a:xfrm>
          <a:prstGeom prst="straightConnector1">
            <a:avLst/>
          </a:prstGeom>
          <a:noFill/>
          <a:ln w="57150" cap="flat" cmpd="sng" algn="ctr">
            <a:solidFill>
              <a:schemeClr val="bg1">
                <a:lumMod val="10000"/>
              </a:schemeClr>
            </a:solidFill>
            <a:prstDash val="solid"/>
            <a:round/>
            <a:headEnd type="none" w="med" len="med"/>
            <a:tailEnd type="arrow" w="med" len="med"/>
          </a:ln>
          <a:effectLst/>
        </p:spPr>
      </p:cxnSp>
      <p:sp>
        <p:nvSpPr>
          <p:cNvPr id="60" name="文本框 59"/>
          <p:cNvSpPr txBox="1"/>
          <p:nvPr/>
        </p:nvSpPr>
        <p:spPr>
          <a:xfrm>
            <a:off x="6644255" y="1951211"/>
            <a:ext cx="239520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底部第</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次经过结点</a:t>
            </a:r>
          </a:p>
        </p:txBody>
      </p:sp>
      <p:sp>
        <p:nvSpPr>
          <p:cNvPr id="61" name="文本框 60"/>
          <p:cNvSpPr txBox="1"/>
          <p:nvPr/>
        </p:nvSpPr>
        <p:spPr>
          <a:xfrm>
            <a:off x="6629168" y="2521894"/>
            <a:ext cx="239520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右侧第</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次经过结点</a:t>
            </a:r>
          </a:p>
        </p:txBody>
      </p:sp>
    </p:spTree>
    <p:extLst>
      <p:ext uri="{BB962C8B-B14F-4D97-AF65-F5344CB8AC3E}">
        <p14:creationId xmlns:p14="http://schemas.microsoft.com/office/powerpoint/2010/main" val="199295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fade">
                                      <p:cBhvr>
                                        <p:cTn id="11" dur="500"/>
                                        <p:tgtEl>
                                          <p:spTgt spid="5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fade">
                                      <p:cBhvr>
                                        <p:cTn id="15" dur="500"/>
                                        <p:tgtEl>
                                          <p:spTgt spid="5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9"/>
                                        </p:tgtEl>
                                        <p:attrNameLst>
                                          <p:attrName>style.visibility</p:attrName>
                                        </p:attrNameLst>
                                      </p:cBhvr>
                                      <p:to>
                                        <p:strVal val="visible"/>
                                      </p:to>
                                    </p:set>
                                    <p:animEffect transition="in" filter="fade">
                                      <p:cBhvr>
                                        <p:cTn id="19" dur="500"/>
                                        <p:tgtEl>
                                          <p:spTgt spid="49"/>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fade">
                                      <p:cBhvr>
                                        <p:cTn id="23" dur="500"/>
                                        <p:tgtEl>
                                          <p:spTgt spid="48"/>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6"/>
                                        </p:tgtEl>
                                        <p:attrNameLst>
                                          <p:attrName>style.visibility</p:attrName>
                                        </p:attrNameLst>
                                      </p:cBhvr>
                                      <p:to>
                                        <p:strVal val="visible"/>
                                      </p:to>
                                    </p:set>
                                    <p:animEffect transition="in" filter="fade">
                                      <p:cBhvr>
                                        <p:cTn id="31" dur="500"/>
                                        <p:tgtEl>
                                          <p:spTgt spid="46"/>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45"/>
                                        </p:tgtEl>
                                        <p:attrNameLst>
                                          <p:attrName>style.visibility</p:attrName>
                                        </p:attrNameLst>
                                      </p:cBhvr>
                                      <p:to>
                                        <p:strVal val="visible"/>
                                      </p:to>
                                    </p:set>
                                    <p:animEffect transition="in" filter="fade">
                                      <p:cBhvr>
                                        <p:cTn id="35" dur="500"/>
                                        <p:tgtEl>
                                          <p:spTgt spid="45"/>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44"/>
                                        </p:tgtEl>
                                        <p:attrNameLst>
                                          <p:attrName>style.visibility</p:attrName>
                                        </p:attrNameLst>
                                      </p:cBhvr>
                                      <p:to>
                                        <p:strVal val="visible"/>
                                      </p:to>
                                    </p:set>
                                    <p:animEffect transition="in" filter="fade">
                                      <p:cBhvr>
                                        <p:cTn id="39"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4" grpId="0" animBg="1"/>
      <p:bldP spid="45" grpId="0" animBg="1"/>
      <p:bldP spid="46" grpId="0" animBg="1"/>
      <p:bldP spid="47" grpId="0" animBg="1"/>
      <p:bldP spid="48" grpId="0" animBg="1"/>
      <p:bldP spid="49" grpId="0" animBg="1"/>
      <p:bldP spid="50" grpId="0" animBg="1"/>
      <p:bldP spid="51"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圆角矩形 61"/>
          <p:cNvSpPr/>
          <p:nvPr/>
        </p:nvSpPr>
        <p:spPr bwMode="auto">
          <a:xfrm>
            <a:off x="6106111" y="1343695"/>
            <a:ext cx="2979862" cy="1642583"/>
          </a:xfrm>
          <a:prstGeom prst="roundRect">
            <a:avLst>
              <a:gd name="adj" fmla="val 8175"/>
            </a:avLst>
          </a:prstGeom>
          <a:solidFill>
            <a:schemeClr val="tx2">
              <a:lumMod val="20000"/>
              <a:lumOff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9" name="任意多边形 38"/>
          <p:cNvSpPr/>
          <p:nvPr/>
        </p:nvSpPr>
        <p:spPr bwMode="auto">
          <a:xfrm>
            <a:off x="489051" y="1588123"/>
            <a:ext cx="6565717" cy="3828879"/>
          </a:xfrm>
          <a:custGeom>
            <a:avLst/>
            <a:gdLst>
              <a:gd name="connsiteX0" fmla="*/ 2503905 w 6565717"/>
              <a:gd name="connsiteY0" fmla="*/ 77265 h 3828879"/>
              <a:gd name="connsiteX1" fmla="*/ 1217546 w 6565717"/>
              <a:gd name="connsiteY1" fmla="*/ 867679 h 3828879"/>
              <a:gd name="connsiteX2" fmla="*/ 39674 w 6565717"/>
              <a:gd name="connsiteY2" fmla="*/ 2448506 h 3828879"/>
              <a:gd name="connsiteX3" fmla="*/ 334142 w 6565717"/>
              <a:gd name="connsiteY3" fmla="*/ 2773970 h 3828879"/>
              <a:gd name="connsiteX4" fmla="*/ 892081 w 6565717"/>
              <a:gd name="connsiteY4" fmla="*/ 2742974 h 3828879"/>
              <a:gd name="connsiteX5" fmla="*/ 1310535 w 6565717"/>
              <a:gd name="connsiteY5" fmla="*/ 1782079 h 3828879"/>
              <a:gd name="connsiteX6" fmla="*/ 1868474 w 6565717"/>
              <a:gd name="connsiteY6" fmla="*/ 1642594 h 3828879"/>
              <a:gd name="connsiteX7" fmla="*/ 2069952 w 6565717"/>
              <a:gd name="connsiteY7" fmla="*/ 1193143 h 3828879"/>
              <a:gd name="connsiteX8" fmla="*/ 2519403 w 6565717"/>
              <a:gd name="connsiteY8" fmla="*/ 836682 h 3828879"/>
              <a:gd name="connsiteX9" fmla="*/ 3030847 w 6565717"/>
              <a:gd name="connsiteY9" fmla="*/ 790187 h 3828879"/>
              <a:gd name="connsiteX10" fmla="*/ 3681776 w 6565717"/>
              <a:gd name="connsiteY10" fmla="*/ 1038160 h 3828879"/>
              <a:gd name="connsiteX11" fmla="*/ 3557790 w 6565717"/>
              <a:gd name="connsiteY11" fmla="*/ 1410120 h 3828879"/>
              <a:gd name="connsiteX12" fmla="*/ 2395417 w 6565717"/>
              <a:gd name="connsiteY12" fmla="*/ 1937062 h 3828879"/>
              <a:gd name="connsiteX13" fmla="*/ 2193939 w 6565717"/>
              <a:gd name="connsiteY13" fmla="*/ 2711977 h 3828879"/>
              <a:gd name="connsiteX14" fmla="*/ 2627891 w 6565717"/>
              <a:gd name="connsiteY14" fmla="*/ 2773970 h 3828879"/>
              <a:gd name="connsiteX15" fmla="*/ 2829369 w 6565717"/>
              <a:gd name="connsiteY15" fmla="*/ 3083936 h 3828879"/>
              <a:gd name="connsiteX16" fmla="*/ 2875864 w 6565717"/>
              <a:gd name="connsiteY16" fmla="*/ 3734865 h 3828879"/>
              <a:gd name="connsiteX17" fmla="*/ 3697274 w 6565717"/>
              <a:gd name="connsiteY17" fmla="*/ 3688370 h 3828879"/>
              <a:gd name="connsiteX18" fmla="*/ 3666278 w 6565717"/>
              <a:gd name="connsiteY18" fmla="*/ 3021943 h 3828879"/>
              <a:gd name="connsiteX19" fmla="*/ 3077342 w 6565717"/>
              <a:gd name="connsiteY19" fmla="*/ 2587991 h 3828879"/>
              <a:gd name="connsiteX20" fmla="*/ 2999851 w 6565717"/>
              <a:gd name="connsiteY20" fmla="*/ 2169536 h 3828879"/>
              <a:gd name="connsiteX21" fmla="*/ 3743769 w 6565717"/>
              <a:gd name="connsiteY21" fmla="*/ 1797577 h 3828879"/>
              <a:gd name="connsiteX22" fmla="*/ 4286210 w 6565717"/>
              <a:gd name="connsiteY22" fmla="*/ 1782079 h 3828879"/>
              <a:gd name="connsiteX23" fmla="*/ 4844149 w 6565717"/>
              <a:gd name="connsiteY23" fmla="*/ 2169536 h 3828879"/>
              <a:gd name="connsiteX24" fmla="*/ 4797654 w 6565717"/>
              <a:gd name="connsiteY24" fmla="*/ 2572492 h 3828879"/>
              <a:gd name="connsiteX25" fmla="*/ 4379200 w 6565717"/>
              <a:gd name="connsiteY25" fmla="*/ 3083936 h 3828879"/>
              <a:gd name="connsiteX26" fmla="*/ 4224217 w 6565717"/>
              <a:gd name="connsiteY26" fmla="*/ 3672872 h 3828879"/>
              <a:gd name="connsiteX27" fmla="*/ 5014630 w 6565717"/>
              <a:gd name="connsiteY27" fmla="*/ 3781360 h 3828879"/>
              <a:gd name="connsiteX28" fmla="*/ 5092122 w 6565717"/>
              <a:gd name="connsiteY28" fmla="*/ 3006445 h 3828879"/>
              <a:gd name="connsiteX29" fmla="*/ 5495078 w 6565717"/>
              <a:gd name="connsiteY29" fmla="*/ 2882459 h 3828879"/>
              <a:gd name="connsiteX30" fmla="*/ 5727552 w 6565717"/>
              <a:gd name="connsiteY30" fmla="*/ 3672872 h 3828879"/>
              <a:gd name="connsiteX31" fmla="*/ 6502468 w 6565717"/>
              <a:gd name="connsiteY31" fmla="*/ 3750364 h 3828879"/>
              <a:gd name="connsiteX32" fmla="*/ 6440474 w 6565717"/>
              <a:gd name="connsiteY32" fmla="*/ 3037442 h 3828879"/>
              <a:gd name="connsiteX33" fmla="*/ 5805044 w 6565717"/>
              <a:gd name="connsiteY33" fmla="*/ 2572492 h 3828879"/>
              <a:gd name="connsiteX34" fmla="*/ 5650061 w 6565717"/>
              <a:gd name="connsiteY34" fmla="*/ 2045550 h 3828879"/>
              <a:gd name="connsiteX35" fmla="*/ 4549681 w 6565717"/>
              <a:gd name="connsiteY35" fmla="*/ 1425618 h 3828879"/>
              <a:gd name="connsiteX36" fmla="*/ 4410196 w 6565717"/>
              <a:gd name="connsiteY36" fmla="*/ 852181 h 3828879"/>
              <a:gd name="connsiteX37" fmla="*/ 3449301 w 6565717"/>
              <a:gd name="connsiteY37" fmla="*/ 480221 h 3828879"/>
              <a:gd name="connsiteX38" fmla="*/ 3371810 w 6565717"/>
              <a:gd name="connsiteY38" fmla="*/ 77265 h 3828879"/>
              <a:gd name="connsiteX39" fmla="*/ 2503905 w 6565717"/>
              <a:gd name="connsiteY39" fmla="*/ 77265 h 382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565717" h="3828879">
                <a:moveTo>
                  <a:pt x="2503905" y="77265"/>
                </a:moveTo>
                <a:cubicBezTo>
                  <a:pt x="2144861" y="209001"/>
                  <a:pt x="1628251" y="472472"/>
                  <a:pt x="1217546" y="867679"/>
                </a:cubicBezTo>
                <a:cubicBezTo>
                  <a:pt x="806841" y="1262886"/>
                  <a:pt x="186908" y="2130791"/>
                  <a:pt x="39674" y="2448506"/>
                </a:cubicBezTo>
                <a:cubicBezTo>
                  <a:pt x="-107560" y="2766221"/>
                  <a:pt x="192074" y="2724892"/>
                  <a:pt x="334142" y="2773970"/>
                </a:cubicBezTo>
                <a:cubicBezTo>
                  <a:pt x="476210" y="2823048"/>
                  <a:pt x="729349" y="2908289"/>
                  <a:pt x="892081" y="2742974"/>
                </a:cubicBezTo>
                <a:cubicBezTo>
                  <a:pt x="1054813" y="2577659"/>
                  <a:pt x="1147803" y="1965476"/>
                  <a:pt x="1310535" y="1782079"/>
                </a:cubicBezTo>
                <a:cubicBezTo>
                  <a:pt x="1473267" y="1598682"/>
                  <a:pt x="1741905" y="1740750"/>
                  <a:pt x="1868474" y="1642594"/>
                </a:cubicBezTo>
                <a:cubicBezTo>
                  <a:pt x="1995043" y="1544438"/>
                  <a:pt x="1961464" y="1327462"/>
                  <a:pt x="2069952" y="1193143"/>
                </a:cubicBezTo>
                <a:cubicBezTo>
                  <a:pt x="2178440" y="1058824"/>
                  <a:pt x="2359254" y="903841"/>
                  <a:pt x="2519403" y="836682"/>
                </a:cubicBezTo>
                <a:cubicBezTo>
                  <a:pt x="2679552" y="769523"/>
                  <a:pt x="2837118" y="756607"/>
                  <a:pt x="3030847" y="790187"/>
                </a:cubicBezTo>
                <a:cubicBezTo>
                  <a:pt x="3224576" y="823767"/>
                  <a:pt x="3593952" y="934838"/>
                  <a:pt x="3681776" y="1038160"/>
                </a:cubicBezTo>
                <a:cubicBezTo>
                  <a:pt x="3769600" y="1141482"/>
                  <a:pt x="3772183" y="1260303"/>
                  <a:pt x="3557790" y="1410120"/>
                </a:cubicBezTo>
                <a:cubicBezTo>
                  <a:pt x="3343397" y="1559937"/>
                  <a:pt x="2622726" y="1720086"/>
                  <a:pt x="2395417" y="1937062"/>
                </a:cubicBezTo>
                <a:cubicBezTo>
                  <a:pt x="2168108" y="2154038"/>
                  <a:pt x="2155193" y="2572492"/>
                  <a:pt x="2193939" y="2711977"/>
                </a:cubicBezTo>
                <a:cubicBezTo>
                  <a:pt x="2232685" y="2851462"/>
                  <a:pt x="2521986" y="2711977"/>
                  <a:pt x="2627891" y="2773970"/>
                </a:cubicBezTo>
                <a:cubicBezTo>
                  <a:pt x="2733796" y="2835963"/>
                  <a:pt x="2788040" y="2923787"/>
                  <a:pt x="2829369" y="3083936"/>
                </a:cubicBezTo>
                <a:cubicBezTo>
                  <a:pt x="2870698" y="3244085"/>
                  <a:pt x="2731213" y="3634126"/>
                  <a:pt x="2875864" y="3734865"/>
                </a:cubicBezTo>
                <a:cubicBezTo>
                  <a:pt x="3020515" y="3835604"/>
                  <a:pt x="3565538" y="3807190"/>
                  <a:pt x="3697274" y="3688370"/>
                </a:cubicBezTo>
                <a:cubicBezTo>
                  <a:pt x="3829010" y="3569550"/>
                  <a:pt x="3769600" y="3205339"/>
                  <a:pt x="3666278" y="3021943"/>
                </a:cubicBezTo>
                <a:cubicBezTo>
                  <a:pt x="3562956" y="2838547"/>
                  <a:pt x="3188413" y="2730059"/>
                  <a:pt x="3077342" y="2587991"/>
                </a:cubicBezTo>
                <a:cubicBezTo>
                  <a:pt x="2966271" y="2445923"/>
                  <a:pt x="2888780" y="2301272"/>
                  <a:pt x="2999851" y="2169536"/>
                </a:cubicBezTo>
                <a:cubicBezTo>
                  <a:pt x="3110922" y="2037800"/>
                  <a:pt x="3529376" y="1862153"/>
                  <a:pt x="3743769" y="1797577"/>
                </a:cubicBezTo>
                <a:cubicBezTo>
                  <a:pt x="3958162" y="1733001"/>
                  <a:pt x="4102813" y="1720086"/>
                  <a:pt x="4286210" y="1782079"/>
                </a:cubicBezTo>
                <a:cubicBezTo>
                  <a:pt x="4469607" y="1844072"/>
                  <a:pt x="4758908" y="2037801"/>
                  <a:pt x="4844149" y="2169536"/>
                </a:cubicBezTo>
                <a:cubicBezTo>
                  <a:pt x="4929390" y="2301271"/>
                  <a:pt x="4875145" y="2420092"/>
                  <a:pt x="4797654" y="2572492"/>
                </a:cubicBezTo>
                <a:cubicBezTo>
                  <a:pt x="4720163" y="2724892"/>
                  <a:pt x="4474773" y="2900539"/>
                  <a:pt x="4379200" y="3083936"/>
                </a:cubicBezTo>
                <a:cubicBezTo>
                  <a:pt x="4283627" y="3267333"/>
                  <a:pt x="4118312" y="3556635"/>
                  <a:pt x="4224217" y="3672872"/>
                </a:cubicBezTo>
                <a:cubicBezTo>
                  <a:pt x="4330122" y="3789109"/>
                  <a:pt x="4869979" y="3892431"/>
                  <a:pt x="5014630" y="3781360"/>
                </a:cubicBezTo>
                <a:cubicBezTo>
                  <a:pt x="5159281" y="3670289"/>
                  <a:pt x="5012047" y="3156262"/>
                  <a:pt x="5092122" y="3006445"/>
                </a:cubicBezTo>
                <a:cubicBezTo>
                  <a:pt x="5172197" y="2856628"/>
                  <a:pt x="5389173" y="2771388"/>
                  <a:pt x="5495078" y="2882459"/>
                </a:cubicBezTo>
                <a:cubicBezTo>
                  <a:pt x="5600983" y="2993530"/>
                  <a:pt x="5559654" y="3528221"/>
                  <a:pt x="5727552" y="3672872"/>
                </a:cubicBezTo>
                <a:cubicBezTo>
                  <a:pt x="5895450" y="3817523"/>
                  <a:pt x="6383648" y="3856269"/>
                  <a:pt x="6502468" y="3750364"/>
                </a:cubicBezTo>
                <a:cubicBezTo>
                  <a:pt x="6621288" y="3644459"/>
                  <a:pt x="6556711" y="3233754"/>
                  <a:pt x="6440474" y="3037442"/>
                </a:cubicBezTo>
                <a:cubicBezTo>
                  <a:pt x="6324237" y="2841130"/>
                  <a:pt x="5936780" y="2737807"/>
                  <a:pt x="5805044" y="2572492"/>
                </a:cubicBezTo>
                <a:cubicBezTo>
                  <a:pt x="5673309" y="2407177"/>
                  <a:pt x="5859288" y="2236696"/>
                  <a:pt x="5650061" y="2045550"/>
                </a:cubicBezTo>
                <a:cubicBezTo>
                  <a:pt x="5440834" y="1854404"/>
                  <a:pt x="4756325" y="1624513"/>
                  <a:pt x="4549681" y="1425618"/>
                </a:cubicBezTo>
                <a:cubicBezTo>
                  <a:pt x="4343037" y="1226723"/>
                  <a:pt x="4593593" y="1009747"/>
                  <a:pt x="4410196" y="852181"/>
                </a:cubicBezTo>
                <a:cubicBezTo>
                  <a:pt x="4226799" y="694615"/>
                  <a:pt x="3622365" y="609374"/>
                  <a:pt x="3449301" y="480221"/>
                </a:cubicBezTo>
                <a:cubicBezTo>
                  <a:pt x="3276237" y="351068"/>
                  <a:pt x="3524210" y="147007"/>
                  <a:pt x="3371810" y="77265"/>
                </a:cubicBezTo>
                <a:cubicBezTo>
                  <a:pt x="3219410" y="7523"/>
                  <a:pt x="2862949" y="-54471"/>
                  <a:pt x="2503905" y="77265"/>
                </a:cubicBezTo>
                <a:close/>
              </a:path>
            </a:pathLst>
          </a:custGeom>
          <a:noFill/>
          <a:ln w="571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lstStyle/>
          <a:p>
            <a:r>
              <a:rPr lang="zh-CN" altLang="en-US" dirty="0"/>
              <a:t>二叉树的周游</a:t>
            </a:r>
          </a:p>
        </p:txBody>
      </p:sp>
      <p:sp>
        <p:nvSpPr>
          <p:cNvPr id="5" name="椭圆 4"/>
          <p:cNvSpPr/>
          <p:nvPr/>
        </p:nvSpPr>
        <p:spPr bwMode="auto">
          <a:xfrm>
            <a:off x="3104221" y="1790047"/>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1732219" y="2582816"/>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4867846" y="4704055"/>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4272551" y="2619756"/>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p:nvPr/>
        </p:nvCxnSpPr>
        <p:spPr bwMode="auto">
          <a:xfrm flipH="1">
            <a:off x="2145539" y="2089663"/>
            <a:ext cx="958681" cy="59739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5109965" y="4201560"/>
            <a:ext cx="556598" cy="50249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p:cNvCxnSpPr>
          <p:nvPr/>
        </p:nvCxnSpPr>
        <p:spPr bwMode="auto">
          <a:xfrm flipH="1" flipV="1">
            <a:off x="3588459" y="2122350"/>
            <a:ext cx="926210" cy="49740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2828934" y="3692616"/>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541020" y="3674858"/>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stCxn id="13" idx="0"/>
            <a:endCxn id="8" idx="5"/>
          </p:cNvCxnSpPr>
          <p:nvPr/>
        </p:nvCxnSpPr>
        <p:spPr bwMode="auto">
          <a:xfrm flipH="1" flipV="1">
            <a:off x="4685872" y="3091436"/>
            <a:ext cx="1097266" cy="583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p:cNvCxnSpPr>
          <p:nvPr/>
        </p:nvCxnSpPr>
        <p:spPr bwMode="auto">
          <a:xfrm flipH="1">
            <a:off x="3104221" y="3091436"/>
            <a:ext cx="1239245" cy="62133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806907" y="3627716"/>
            <a:ext cx="484236" cy="582184"/>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stCxn id="6" idx="3"/>
          </p:cNvCxnSpPr>
          <p:nvPr/>
        </p:nvCxnSpPr>
        <p:spPr bwMode="auto">
          <a:xfrm flipH="1">
            <a:off x="1076950" y="3054496"/>
            <a:ext cx="726184" cy="6203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6297134" y="4704055"/>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p:nvPr/>
        </p:nvCxnSpPr>
        <p:spPr bwMode="auto">
          <a:xfrm>
            <a:off x="5895387" y="4187002"/>
            <a:ext cx="584911" cy="55751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3464917" y="4669772"/>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p:nvPr/>
        </p:nvCxnSpPr>
        <p:spPr bwMode="auto">
          <a:xfrm>
            <a:off x="3149520" y="4209900"/>
            <a:ext cx="464780" cy="50547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0" name="椭圆 39"/>
          <p:cNvSpPr/>
          <p:nvPr/>
        </p:nvSpPr>
        <p:spPr bwMode="auto">
          <a:xfrm>
            <a:off x="6189288" y="2047183"/>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2" name="椭圆 41"/>
          <p:cNvSpPr/>
          <p:nvPr/>
        </p:nvSpPr>
        <p:spPr bwMode="auto">
          <a:xfrm>
            <a:off x="6178755" y="2582224"/>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3" name="椭圆 42"/>
          <p:cNvSpPr/>
          <p:nvPr/>
        </p:nvSpPr>
        <p:spPr bwMode="auto">
          <a:xfrm>
            <a:off x="6194615" y="1503104"/>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2" name="文本框 51"/>
          <p:cNvSpPr txBox="1"/>
          <p:nvPr/>
        </p:nvSpPr>
        <p:spPr>
          <a:xfrm>
            <a:off x="6644255" y="1343695"/>
            <a:ext cx="239520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左侧第</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次经过结点</a:t>
            </a:r>
          </a:p>
        </p:txBody>
      </p:sp>
      <p:cxnSp>
        <p:nvCxnSpPr>
          <p:cNvPr id="54" name="直接箭头连接符 53"/>
          <p:cNvCxnSpPr/>
          <p:nvPr/>
        </p:nvCxnSpPr>
        <p:spPr bwMode="auto">
          <a:xfrm flipH="1">
            <a:off x="3104221" y="1578610"/>
            <a:ext cx="484236" cy="47611"/>
          </a:xfrm>
          <a:prstGeom prst="straightConnector1">
            <a:avLst/>
          </a:prstGeom>
          <a:noFill/>
          <a:ln w="57150" cap="flat" cmpd="sng" algn="ctr">
            <a:solidFill>
              <a:schemeClr val="bg1">
                <a:lumMod val="10000"/>
              </a:schemeClr>
            </a:solidFill>
            <a:prstDash val="solid"/>
            <a:round/>
            <a:headEnd type="none" w="med" len="med"/>
            <a:tailEnd type="arrow" w="med" len="med"/>
          </a:ln>
          <a:effectLst/>
        </p:spPr>
      </p:cxnSp>
      <p:sp>
        <p:nvSpPr>
          <p:cNvPr id="60" name="文本框 59"/>
          <p:cNvSpPr txBox="1"/>
          <p:nvPr/>
        </p:nvSpPr>
        <p:spPr>
          <a:xfrm>
            <a:off x="6644255" y="1951211"/>
            <a:ext cx="239520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底部第</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次经过结点</a:t>
            </a:r>
          </a:p>
        </p:txBody>
      </p:sp>
      <p:sp>
        <p:nvSpPr>
          <p:cNvPr id="61" name="文本框 60"/>
          <p:cNvSpPr txBox="1"/>
          <p:nvPr/>
        </p:nvSpPr>
        <p:spPr>
          <a:xfrm>
            <a:off x="6629168" y="2521894"/>
            <a:ext cx="239520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右侧第</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次经过结点</a:t>
            </a:r>
          </a:p>
        </p:txBody>
      </p:sp>
      <p:sp>
        <p:nvSpPr>
          <p:cNvPr id="72" name="椭圆 71"/>
          <p:cNvSpPr/>
          <p:nvPr/>
        </p:nvSpPr>
        <p:spPr bwMode="auto">
          <a:xfrm>
            <a:off x="6561803" y="5268130"/>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3" name="椭圆 72"/>
          <p:cNvSpPr/>
          <p:nvPr/>
        </p:nvSpPr>
        <p:spPr bwMode="auto">
          <a:xfrm>
            <a:off x="5652872" y="4332409"/>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4" name="椭圆 73"/>
          <p:cNvSpPr/>
          <p:nvPr/>
        </p:nvSpPr>
        <p:spPr bwMode="auto">
          <a:xfrm>
            <a:off x="4933580" y="5263844"/>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5" name="椭圆 74"/>
          <p:cNvSpPr/>
          <p:nvPr/>
        </p:nvSpPr>
        <p:spPr bwMode="auto">
          <a:xfrm>
            <a:off x="4352455" y="3220939"/>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6" name="椭圆 75"/>
          <p:cNvSpPr/>
          <p:nvPr/>
        </p:nvSpPr>
        <p:spPr bwMode="auto">
          <a:xfrm>
            <a:off x="3621446" y="5256663"/>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7" name="椭圆 76"/>
          <p:cNvSpPr/>
          <p:nvPr/>
        </p:nvSpPr>
        <p:spPr bwMode="auto">
          <a:xfrm>
            <a:off x="2877998" y="4285915"/>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8" name="椭圆 77"/>
          <p:cNvSpPr/>
          <p:nvPr/>
        </p:nvSpPr>
        <p:spPr bwMode="auto">
          <a:xfrm>
            <a:off x="3195876" y="2305463"/>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9" name="椭圆 78"/>
          <p:cNvSpPr/>
          <p:nvPr/>
        </p:nvSpPr>
        <p:spPr bwMode="auto">
          <a:xfrm>
            <a:off x="1874536" y="3194304"/>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0" name="椭圆 79"/>
          <p:cNvSpPr/>
          <p:nvPr/>
        </p:nvSpPr>
        <p:spPr bwMode="auto">
          <a:xfrm>
            <a:off x="739357" y="4265835"/>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59619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500"/>
                                        <p:tgtEl>
                                          <p:spTgt spid="8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9"/>
                                        </p:tgtEl>
                                        <p:attrNameLst>
                                          <p:attrName>style.visibility</p:attrName>
                                        </p:attrNameLst>
                                      </p:cBhvr>
                                      <p:to>
                                        <p:strVal val="visible"/>
                                      </p:to>
                                    </p:set>
                                    <p:animEffect transition="in" filter="fade">
                                      <p:cBhvr>
                                        <p:cTn id="11" dur="500"/>
                                        <p:tgtEl>
                                          <p:spTgt spid="7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8"/>
                                        </p:tgtEl>
                                        <p:attrNameLst>
                                          <p:attrName>style.visibility</p:attrName>
                                        </p:attrNameLst>
                                      </p:cBhvr>
                                      <p:to>
                                        <p:strVal val="visible"/>
                                      </p:to>
                                    </p:set>
                                    <p:animEffect transition="in" filter="fade">
                                      <p:cBhvr>
                                        <p:cTn id="15" dur="500"/>
                                        <p:tgtEl>
                                          <p:spTgt spid="7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7"/>
                                        </p:tgtEl>
                                        <p:attrNameLst>
                                          <p:attrName>style.visibility</p:attrName>
                                        </p:attrNameLst>
                                      </p:cBhvr>
                                      <p:to>
                                        <p:strVal val="visible"/>
                                      </p:to>
                                    </p:set>
                                    <p:animEffect transition="in" filter="fade">
                                      <p:cBhvr>
                                        <p:cTn id="19" dur="500"/>
                                        <p:tgtEl>
                                          <p:spTgt spid="77"/>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6"/>
                                        </p:tgtEl>
                                        <p:attrNameLst>
                                          <p:attrName>style.visibility</p:attrName>
                                        </p:attrNameLst>
                                      </p:cBhvr>
                                      <p:to>
                                        <p:strVal val="visible"/>
                                      </p:to>
                                    </p:set>
                                    <p:animEffect transition="in" filter="fade">
                                      <p:cBhvr>
                                        <p:cTn id="23" dur="500"/>
                                        <p:tgtEl>
                                          <p:spTgt spid="7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5"/>
                                        </p:tgtEl>
                                        <p:attrNameLst>
                                          <p:attrName>style.visibility</p:attrName>
                                        </p:attrNameLst>
                                      </p:cBhvr>
                                      <p:to>
                                        <p:strVal val="visible"/>
                                      </p:to>
                                    </p:set>
                                    <p:animEffect transition="in" filter="fade">
                                      <p:cBhvr>
                                        <p:cTn id="27" dur="500"/>
                                        <p:tgtEl>
                                          <p:spTgt spid="75"/>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74"/>
                                        </p:tgtEl>
                                        <p:attrNameLst>
                                          <p:attrName>style.visibility</p:attrName>
                                        </p:attrNameLst>
                                      </p:cBhvr>
                                      <p:to>
                                        <p:strVal val="visible"/>
                                      </p:to>
                                    </p:set>
                                    <p:animEffect transition="in" filter="fade">
                                      <p:cBhvr>
                                        <p:cTn id="31" dur="500"/>
                                        <p:tgtEl>
                                          <p:spTgt spid="74"/>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fade">
                                      <p:cBhvr>
                                        <p:cTn id="35" dur="500"/>
                                        <p:tgtEl>
                                          <p:spTgt spid="73"/>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72"/>
                                        </p:tgtEl>
                                        <p:attrNameLst>
                                          <p:attrName>style.visibility</p:attrName>
                                        </p:attrNameLst>
                                      </p:cBhvr>
                                      <p:to>
                                        <p:strVal val="visible"/>
                                      </p:to>
                                    </p:set>
                                    <p:animEffect transition="in" filter="fade">
                                      <p:cBhvr>
                                        <p:cTn id="39"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4" grpId="0" animBg="1"/>
      <p:bldP spid="75" grpId="0" animBg="1"/>
      <p:bldP spid="76" grpId="0" animBg="1"/>
      <p:bldP spid="77" grpId="0" animBg="1"/>
      <p:bldP spid="78" grpId="0" animBg="1"/>
      <p:bldP spid="79" grpId="0" animBg="1"/>
      <p:bldP spid="80"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圆角矩形 61"/>
          <p:cNvSpPr/>
          <p:nvPr/>
        </p:nvSpPr>
        <p:spPr bwMode="auto">
          <a:xfrm>
            <a:off x="6106111" y="1343695"/>
            <a:ext cx="2979862" cy="1642583"/>
          </a:xfrm>
          <a:prstGeom prst="roundRect">
            <a:avLst>
              <a:gd name="adj" fmla="val 8175"/>
            </a:avLst>
          </a:prstGeom>
          <a:solidFill>
            <a:schemeClr val="tx2">
              <a:lumMod val="20000"/>
              <a:lumOff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9" name="任意多边形 38"/>
          <p:cNvSpPr/>
          <p:nvPr/>
        </p:nvSpPr>
        <p:spPr bwMode="auto">
          <a:xfrm>
            <a:off x="489051" y="1588123"/>
            <a:ext cx="6565717" cy="3828879"/>
          </a:xfrm>
          <a:custGeom>
            <a:avLst/>
            <a:gdLst>
              <a:gd name="connsiteX0" fmla="*/ 2503905 w 6565717"/>
              <a:gd name="connsiteY0" fmla="*/ 77265 h 3828879"/>
              <a:gd name="connsiteX1" fmla="*/ 1217546 w 6565717"/>
              <a:gd name="connsiteY1" fmla="*/ 867679 h 3828879"/>
              <a:gd name="connsiteX2" fmla="*/ 39674 w 6565717"/>
              <a:gd name="connsiteY2" fmla="*/ 2448506 h 3828879"/>
              <a:gd name="connsiteX3" fmla="*/ 334142 w 6565717"/>
              <a:gd name="connsiteY3" fmla="*/ 2773970 h 3828879"/>
              <a:gd name="connsiteX4" fmla="*/ 892081 w 6565717"/>
              <a:gd name="connsiteY4" fmla="*/ 2742974 h 3828879"/>
              <a:gd name="connsiteX5" fmla="*/ 1310535 w 6565717"/>
              <a:gd name="connsiteY5" fmla="*/ 1782079 h 3828879"/>
              <a:gd name="connsiteX6" fmla="*/ 1868474 w 6565717"/>
              <a:gd name="connsiteY6" fmla="*/ 1642594 h 3828879"/>
              <a:gd name="connsiteX7" fmla="*/ 2069952 w 6565717"/>
              <a:gd name="connsiteY7" fmla="*/ 1193143 h 3828879"/>
              <a:gd name="connsiteX8" fmla="*/ 2519403 w 6565717"/>
              <a:gd name="connsiteY8" fmla="*/ 836682 h 3828879"/>
              <a:gd name="connsiteX9" fmla="*/ 3030847 w 6565717"/>
              <a:gd name="connsiteY9" fmla="*/ 790187 h 3828879"/>
              <a:gd name="connsiteX10" fmla="*/ 3681776 w 6565717"/>
              <a:gd name="connsiteY10" fmla="*/ 1038160 h 3828879"/>
              <a:gd name="connsiteX11" fmla="*/ 3557790 w 6565717"/>
              <a:gd name="connsiteY11" fmla="*/ 1410120 h 3828879"/>
              <a:gd name="connsiteX12" fmla="*/ 2395417 w 6565717"/>
              <a:gd name="connsiteY12" fmla="*/ 1937062 h 3828879"/>
              <a:gd name="connsiteX13" fmla="*/ 2193939 w 6565717"/>
              <a:gd name="connsiteY13" fmla="*/ 2711977 h 3828879"/>
              <a:gd name="connsiteX14" fmla="*/ 2627891 w 6565717"/>
              <a:gd name="connsiteY14" fmla="*/ 2773970 h 3828879"/>
              <a:gd name="connsiteX15" fmla="*/ 2829369 w 6565717"/>
              <a:gd name="connsiteY15" fmla="*/ 3083936 h 3828879"/>
              <a:gd name="connsiteX16" fmla="*/ 2875864 w 6565717"/>
              <a:gd name="connsiteY16" fmla="*/ 3734865 h 3828879"/>
              <a:gd name="connsiteX17" fmla="*/ 3697274 w 6565717"/>
              <a:gd name="connsiteY17" fmla="*/ 3688370 h 3828879"/>
              <a:gd name="connsiteX18" fmla="*/ 3666278 w 6565717"/>
              <a:gd name="connsiteY18" fmla="*/ 3021943 h 3828879"/>
              <a:gd name="connsiteX19" fmla="*/ 3077342 w 6565717"/>
              <a:gd name="connsiteY19" fmla="*/ 2587991 h 3828879"/>
              <a:gd name="connsiteX20" fmla="*/ 2999851 w 6565717"/>
              <a:gd name="connsiteY20" fmla="*/ 2169536 h 3828879"/>
              <a:gd name="connsiteX21" fmla="*/ 3743769 w 6565717"/>
              <a:gd name="connsiteY21" fmla="*/ 1797577 h 3828879"/>
              <a:gd name="connsiteX22" fmla="*/ 4286210 w 6565717"/>
              <a:gd name="connsiteY22" fmla="*/ 1782079 h 3828879"/>
              <a:gd name="connsiteX23" fmla="*/ 4844149 w 6565717"/>
              <a:gd name="connsiteY23" fmla="*/ 2169536 h 3828879"/>
              <a:gd name="connsiteX24" fmla="*/ 4797654 w 6565717"/>
              <a:gd name="connsiteY24" fmla="*/ 2572492 h 3828879"/>
              <a:gd name="connsiteX25" fmla="*/ 4379200 w 6565717"/>
              <a:gd name="connsiteY25" fmla="*/ 3083936 h 3828879"/>
              <a:gd name="connsiteX26" fmla="*/ 4224217 w 6565717"/>
              <a:gd name="connsiteY26" fmla="*/ 3672872 h 3828879"/>
              <a:gd name="connsiteX27" fmla="*/ 5014630 w 6565717"/>
              <a:gd name="connsiteY27" fmla="*/ 3781360 h 3828879"/>
              <a:gd name="connsiteX28" fmla="*/ 5092122 w 6565717"/>
              <a:gd name="connsiteY28" fmla="*/ 3006445 h 3828879"/>
              <a:gd name="connsiteX29" fmla="*/ 5495078 w 6565717"/>
              <a:gd name="connsiteY29" fmla="*/ 2882459 h 3828879"/>
              <a:gd name="connsiteX30" fmla="*/ 5727552 w 6565717"/>
              <a:gd name="connsiteY30" fmla="*/ 3672872 h 3828879"/>
              <a:gd name="connsiteX31" fmla="*/ 6502468 w 6565717"/>
              <a:gd name="connsiteY31" fmla="*/ 3750364 h 3828879"/>
              <a:gd name="connsiteX32" fmla="*/ 6440474 w 6565717"/>
              <a:gd name="connsiteY32" fmla="*/ 3037442 h 3828879"/>
              <a:gd name="connsiteX33" fmla="*/ 5805044 w 6565717"/>
              <a:gd name="connsiteY33" fmla="*/ 2572492 h 3828879"/>
              <a:gd name="connsiteX34" fmla="*/ 5650061 w 6565717"/>
              <a:gd name="connsiteY34" fmla="*/ 2045550 h 3828879"/>
              <a:gd name="connsiteX35" fmla="*/ 4549681 w 6565717"/>
              <a:gd name="connsiteY35" fmla="*/ 1425618 h 3828879"/>
              <a:gd name="connsiteX36" fmla="*/ 4410196 w 6565717"/>
              <a:gd name="connsiteY36" fmla="*/ 852181 h 3828879"/>
              <a:gd name="connsiteX37" fmla="*/ 3449301 w 6565717"/>
              <a:gd name="connsiteY37" fmla="*/ 480221 h 3828879"/>
              <a:gd name="connsiteX38" fmla="*/ 3371810 w 6565717"/>
              <a:gd name="connsiteY38" fmla="*/ 77265 h 3828879"/>
              <a:gd name="connsiteX39" fmla="*/ 2503905 w 6565717"/>
              <a:gd name="connsiteY39" fmla="*/ 77265 h 382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565717" h="3828879">
                <a:moveTo>
                  <a:pt x="2503905" y="77265"/>
                </a:moveTo>
                <a:cubicBezTo>
                  <a:pt x="2144861" y="209001"/>
                  <a:pt x="1628251" y="472472"/>
                  <a:pt x="1217546" y="867679"/>
                </a:cubicBezTo>
                <a:cubicBezTo>
                  <a:pt x="806841" y="1262886"/>
                  <a:pt x="186908" y="2130791"/>
                  <a:pt x="39674" y="2448506"/>
                </a:cubicBezTo>
                <a:cubicBezTo>
                  <a:pt x="-107560" y="2766221"/>
                  <a:pt x="192074" y="2724892"/>
                  <a:pt x="334142" y="2773970"/>
                </a:cubicBezTo>
                <a:cubicBezTo>
                  <a:pt x="476210" y="2823048"/>
                  <a:pt x="729349" y="2908289"/>
                  <a:pt x="892081" y="2742974"/>
                </a:cubicBezTo>
                <a:cubicBezTo>
                  <a:pt x="1054813" y="2577659"/>
                  <a:pt x="1147803" y="1965476"/>
                  <a:pt x="1310535" y="1782079"/>
                </a:cubicBezTo>
                <a:cubicBezTo>
                  <a:pt x="1473267" y="1598682"/>
                  <a:pt x="1741905" y="1740750"/>
                  <a:pt x="1868474" y="1642594"/>
                </a:cubicBezTo>
                <a:cubicBezTo>
                  <a:pt x="1995043" y="1544438"/>
                  <a:pt x="1961464" y="1327462"/>
                  <a:pt x="2069952" y="1193143"/>
                </a:cubicBezTo>
                <a:cubicBezTo>
                  <a:pt x="2178440" y="1058824"/>
                  <a:pt x="2359254" y="903841"/>
                  <a:pt x="2519403" y="836682"/>
                </a:cubicBezTo>
                <a:cubicBezTo>
                  <a:pt x="2679552" y="769523"/>
                  <a:pt x="2837118" y="756607"/>
                  <a:pt x="3030847" y="790187"/>
                </a:cubicBezTo>
                <a:cubicBezTo>
                  <a:pt x="3224576" y="823767"/>
                  <a:pt x="3593952" y="934838"/>
                  <a:pt x="3681776" y="1038160"/>
                </a:cubicBezTo>
                <a:cubicBezTo>
                  <a:pt x="3769600" y="1141482"/>
                  <a:pt x="3772183" y="1260303"/>
                  <a:pt x="3557790" y="1410120"/>
                </a:cubicBezTo>
                <a:cubicBezTo>
                  <a:pt x="3343397" y="1559937"/>
                  <a:pt x="2622726" y="1720086"/>
                  <a:pt x="2395417" y="1937062"/>
                </a:cubicBezTo>
                <a:cubicBezTo>
                  <a:pt x="2168108" y="2154038"/>
                  <a:pt x="2155193" y="2572492"/>
                  <a:pt x="2193939" y="2711977"/>
                </a:cubicBezTo>
                <a:cubicBezTo>
                  <a:pt x="2232685" y="2851462"/>
                  <a:pt x="2521986" y="2711977"/>
                  <a:pt x="2627891" y="2773970"/>
                </a:cubicBezTo>
                <a:cubicBezTo>
                  <a:pt x="2733796" y="2835963"/>
                  <a:pt x="2788040" y="2923787"/>
                  <a:pt x="2829369" y="3083936"/>
                </a:cubicBezTo>
                <a:cubicBezTo>
                  <a:pt x="2870698" y="3244085"/>
                  <a:pt x="2731213" y="3634126"/>
                  <a:pt x="2875864" y="3734865"/>
                </a:cubicBezTo>
                <a:cubicBezTo>
                  <a:pt x="3020515" y="3835604"/>
                  <a:pt x="3565538" y="3807190"/>
                  <a:pt x="3697274" y="3688370"/>
                </a:cubicBezTo>
                <a:cubicBezTo>
                  <a:pt x="3829010" y="3569550"/>
                  <a:pt x="3769600" y="3205339"/>
                  <a:pt x="3666278" y="3021943"/>
                </a:cubicBezTo>
                <a:cubicBezTo>
                  <a:pt x="3562956" y="2838547"/>
                  <a:pt x="3188413" y="2730059"/>
                  <a:pt x="3077342" y="2587991"/>
                </a:cubicBezTo>
                <a:cubicBezTo>
                  <a:pt x="2966271" y="2445923"/>
                  <a:pt x="2888780" y="2301272"/>
                  <a:pt x="2999851" y="2169536"/>
                </a:cubicBezTo>
                <a:cubicBezTo>
                  <a:pt x="3110922" y="2037800"/>
                  <a:pt x="3529376" y="1862153"/>
                  <a:pt x="3743769" y="1797577"/>
                </a:cubicBezTo>
                <a:cubicBezTo>
                  <a:pt x="3958162" y="1733001"/>
                  <a:pt x="4102813" y="1720086"/>
                  <a:pt x="4286210" y="1782079"/>
                </a:cubicBezTo>
                <a:cubicBezTo>
                  <a:pt x="4469607" y="1844072"/>
                  <a:pt x="4758908" y="2037801"/>
                  <a:pt x="4844149" y="2169536"/>
                </a:cubicBezTo>
                <a:cubicBezTo>
                  <a:pt x="4929390" y="2301271"/>
                  <a:pt x="4875145" y="2420092"/>
                  <a:pt x="4797654" y="2572492"/>
                </a:cubicBezTo>
                <a:cubicBezTo>
                  <a:pt x="4720163" y="2724892"/>
                  <a:pt x="4474773" y="2900539"/>
                  <a:pt x="4379200" y="3083936"/>
                </a:cubicBezTo>
                <a:cubicBezTo>
                  <a:pt x="4283627" y="3267333"/>
                  <a:pt x="4118312" y="3556635"/>
                  <a:pt x="4224217" y="3672872"/>
                </a:cubicBezTo>
                <a:cubicBezTo>
                  <a:pt x="4330122" y="3789109"/>
                  <a:pt x="4869979" y="3892431"/>
                  <a:pt x="5014630" y="3781360"/>
                </a:cubicBezTo>
                <a:cubicBezTo>
                  <a:pt x="5159281" y="3670289"/>
                  <a:pt x="5012047" y="3156262"/>
                  <a:pt x="5092122" y="3006445"/>
                </a:cubicBezTo>
                <a:cubicBezTo>
                  <a:pt x="5172197" y="2856628"/>
                  <a:pt x="5389173" y="2771388"/>
                  <a:pt x="5495078" y="2882459"/>
                </a:cubicBezTo>
                <a:cubicBezTo>
                  <a:pt x="5600983" y="2993530"/>
                  <a:pt x="5559654" y="3528221"/>
                  <a:pt x="5727552" y="3672872"/>
                </a:cubicBezTo>
                <a:cubicBezTo>
                  <a:pt x="5895450" y="3817523"/>
                  <a:pt x="6383648" y="3856269"/>
                  <a:pt x="6502468" y="3750364"/>
                </a:cubicBezTo>
                <a:cubicBezTo>
                  <a:pt x="6621288" y="3644459"/>
                  <a:pt x="6556711" y="3233754"/>
                  <a:pt x="6440474" y="3037442"/>
                </a:cubicBezTo>
                <a:cubicBezTo>
                  <a:pt x="6324237" y="2841130"/>
                  <a:pt x="5936780" y="2737807"/>
                  <a:pt x="5805044" y="2572492"/>
                </a:cubicBezTo>
                <a:cubicBezTo>
                  <a:pt x="5673309" y="2407177"/>
                  <a:pt x="5859288" y="2236696"/>
                  <a:pt x="5650061" y="2045550"/>
                </a:cubicBezTo>
                <a:cubicBezTo>
                  <a:pt x="5440834" y="1854404"/>
                  <a:pt x="4756325" y="1624513"/>
                  <a:pt x="4549681" y="1425618"/>
                </a:cubicBezTo>
                <a:cubicBezTo>
                  <a:pt x="4343037" y="1226723"/>
                  <a:pt x="4593593" y="1009747"/>
                  <a:pt x="4410196" y="852181"/>
                </a:cubicBezTo>
                <a:cubicBezTo>
                  <a:pt x="4226799" y="694615"/>
                  <a:pt x="3622365" y="609374"/>
                  <a:pt x="3449301" y="480221"/>
                </a:cubicBezTo>
                <a:cubicBezTo>
                  <a:pt x="3276237" y="351068"/>
                  <a:pt x="3524210" y="147007"/>
                  <a:pt x="3371810" y="77265"/>
                </a:cubicBezTo>
                <a:cubicBezTo>
                  <a:pt x="3219410" y="7523"/>
                  <a:pt x="2862949" y="-54471"/>
                  <a:pt x="2503905" y="77265"/>
                </a:cubicBezTo>
                <a:close/>
              </a:path>
            </a:pathLst>
          </a:custGeom>
          <a:noFill/>
          <a:ln w="5715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lstStyle/>
          <a:p>
            <a:r>
              <a:rPr lang="zh-CN" altLang="en-US" dirty="0"/>
              <a:t>二叉树的周游</a:t>
            </a:r>
          </a:p>
        </p:txBody>
      </p:sp>
      <p:sp>
        <p:nvSpPr>
          <p:cNvPr id="5" name="椭圆 4"/>
          <p:cNvSpPr/>
          <p:nvPr/>
        </p:nvSpPr>
        <p:spPr bwMode="auto">
          <a:xfrm>
            <a:off x="3104221" y="1790047"/>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1732219" y="2582816"/>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4867846" y="4704055"/>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4272551" y="2619756"/>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p:nvPr/>
        </p:nvCxnSpPr>
        <p:spPr bwMode="auto">
          <a:xfrm flipH="1">
            <a:off x="2145539" y="2089663"/>
            <a:ext cx="958681" cy="59739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5109965" y="4201560"/>
            <a:ext cx="556598" cy="50249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p:cNvCxnSpPr>
          <p:nvPr/>
        </p:nvCxnSpPr>
        <p:spPr bwMode="auto">
          <a:xfrm flipH="1" flipV="1">
            <a:off x="3588459" y="2122350"/>
            <a:ext cx="926210" cy="49740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2828934" y="3692616"/>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5541020" y="3674858"/>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stCxn id="13" idx="0"/>
            <a:endCxn id="8" idx="5"/>
          </p:cNvCxnSpPr>
          <p:nvPr/>
        </p:nvCxnSpPr>
        <p:spPr bwMode="auto">
          <a:xfrm flipH="1" flipV="1">
            <a:off x="4685872" y="3091436"/>
            <a:ext cx="1097266" cy="583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p:cNvCxnSpPr>
          <p:nvPr/>
        </p:nvCxnSpPr>
        <p:spPr bwMode="auto">
          <a:xfrm flipH="1">
            <a:off x="3104221" y="3091436"/>
            <a:ext cx="1239245" cy="62133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806907" y="3627716"/>
            <a:ext cx="484236" cy="582184"/>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stCxn id="6" idx="3"/>
          </p:cNvCxnSpPr>
          <p:nvPr/>
        </p:nvCxnSpPr>
        <p:spPr bwMode="auto">
          <a:xfrm flipH="1">
            <a:off x="1076950" y="3054496"/>
            <a:ext cx="726184" cy="62036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6297134" y="4704055"/>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p:nvPr/>
        </p:nvCxnSpPr>
        <p:spPr bwMode="auto">
          <a:xfrm>
            <a:off x="5895387" y="4187002"/>
            <a:ext cx="584911" cy="557517"/>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3464917" y="4669772"/>
            <a:ext cx="484236" cy="55260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p:nvPr/>
        </p:nvCxnSpPr>
        <p:spPr bwMode="auto">
          <a:xfrm>
            <a:off x="3149520" y="4209900"/>
            <a:ext cx="464780" cy="50547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0" name="椭圆 39"/>
          <p:cNvSpPr/>
          <p:nvPr/>
        </p:nvSpPr>
        <p:spPr bwMode="auto">
          <a:xfrm>
            <a:off x="6189288" y="2047183"/>
            <a:ext cx="300925" cy="278969"/>
          </a:xfrm>
          <a:prstGeom prst="ellipse">
            <a:avLst/>
          </a:prstGeom>
          <a:solidFill>
            <a:srgbClr val="3333C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2" name="椭圆 41"/>
          <p:cNvSpPr/>
          <p:nvPr/>
        </p:nvSpPr>
        <p:spPr bwMode="auto">
          <a:xfrm>
            <a:off x="6178755" y="2582224"/>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3" name="椭圆 42"/>
          <p:cNvSpPr/>
          <p:nvPr/>
        </p:nvSpPr>
        <p:spPr bwMode="auto">
          <a:xfrm>
            <a:off x="6194615" y="1503104"/>
            <a:ext cx="300925" cy="278969"/>
          </a:xfrm>
          <a:prstGeom prst="ellipse">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2" name="文本框 51"/>
          <p:cNvSpPr txBox="1"/>
          <p:nvPr/>
        </p:nvSpPr>
        <p:spPr>
          <a:xfrm>
            <a:off x="6644255" y="1343695"/>
            <a:ext cx="239520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左侧第</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次经过结点</a:t>
            </a:r>
          </a:p>
        </p:txBody>
      </p:sp>
      <p:cxnSp>
        <p:nvCxnSpPr>
          <p:cNvPr id="54" name="直接箭头连接符 53"/>
          <p:cNvCxnSpPr/>
          <p:nvPr/>
        </p:nvCxnSpPr>
        <p:spPr bwMode="auto">
          <a:xfrm flipH="1">
            <a:off x="3104221" y="1578610"/>
            <a:ext cx="484236" cy="47611"/>
          </a:xfrm>
          <a:prstGeom prst="straightConnector1">
            <a:avLst/>
          </a:prstGeom>
          <a:noFill/>
          <a:ln w="57150" cap="flat" cmpd="sng" algn="ctr">
            <a:solidFill>
              <a:schemeClr val="bg1">
                <a:lumMod val="10000"/>
              </a:schemeClr>
            </a:solidFill>
            <a:prstDash val="solid"/>
            <a:round/>
            <a:headEnd type="none" w="med" len="med"/>
            <a:tailEnd type="arrow" w="med" len="med"/>
          </a:ln>
          <a:effectLst/>
        </p:spPr>
      </p:cxnSp>
      <p:sp>
        <p:nvSpPr>
          <p:cNvPr id="60" name="文本框 59"/>
          <p:cNvSpPr txBox="1"/>
          <p:nvPr/>
        </p:nvSpPr>
        <p:spPr>
          <a:xfrm>
            <a:off x="6644255" y="1951211"/>
            <a:ext cx="239520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底部第</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次经过结点</a:t>
            </a:r>
          </a:p>
        </p:txBody>
      </p:sp>
      <p:sp>
        <p:nvSpPr>
          <p:cNvPr id="61" name="文本框 60"/>
          <p:cNvSpPr txBox="1"/>
          <p:nvPr/>
        </p:nvSpPr>
        <p:spPr>
          <a:xfrm>
            <a:off x="6629168" y="2521894"/>
            <a:ext cx="239520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右侧第</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次经过结点</a:t>
            </a:r>
          </a:p>
        </p:txBody>
      </p:sp>
      <p:sp>
        <p:nvSpPr>
          <p:cNvPr id="63" name="椭圆 62"/>
          <p:cNvSpPr/>
          <p:nvPr/>
        </p:nvSpPr>
        <p:spPr bwMode="auto">
          <a:xfrm>
            <a:off x="3774762" y="1898392"/>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4" name="椭圆 63"/>
          <p:cNvSpPr/>
          <p:nvPr/>
        </p:nvSpPr>
        <p:spPr bwMode="auto">
          <a:xfrm>
            <a:off x="4836848" y="2716112"/>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5" name="椭圆 64"/>
          <p:cNvSpPr/>
          <p:nvPr/>
        </p:nvSpPr>
        <p:spPr bwMode="auto">
          <a:xfrm>
            <a:off x="6072835" y="3785819"/>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6" name="椭圆 65"/>
          <p:cNvSpPr/>
          <p:nvPr/>
        </p:nvSpPr>
        <p:spPr bwMode="auto">
          <a:xfrm>
            <a:off x="6863761" y="4861106"/>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7" name="椭圆 66"/>
          <p:cNvSpPr/>
          <p:nvPr/>
        </p:nvSpPr>
        <p:spPr bwMode="auto">
          <a:xfrm>
            <a:off x="5425036" y="4861106"/>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8" name="椭圆 67"/>
          <p:cNvSpPr/>
          <p:nvPr/>
        </p:nvSpPr>
        <p:spPr bwMode="auto">
          <a:xfrm>
            <a:off x="3359352" y="3845968"/>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9" name="椭圆 68"/>
          <p:cNvSpPr/>
          <p:nvPr/>
        </p:nvSpPr>
        <p:spPr bwMode="auto">
          <a:xfrm>
            <a:off x="4084340" y="4816096"/>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0" name="椭圆 69"/>
          <p:cNvSpPr/>
          <p:nvPr/>
        </p:nvSpPr>
        <p:spPr bwMode="auto">
          <a:xfrm>
            <a:off x="2287857" y="2978591"/>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1" name="椭圆 70"/>
          <p:cNvSpPr/>
          <p:nvPr/>
        </p:nvSpPr>
        <p:spPr bwMode="auto">
          <a:xfrm>
            <a:off x="1414084" y="3845133"/>
            <a:ext cx="300925" cy="278969"/>
          </a:xfrm>
          <a:prstGeom prst="ellipse">
            <a:avLst/>
          </a:prstGeom>
          <a:solidFill>
            <a:srgbClr val="00B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454155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500"/>
                                        <p:tgtEl>
                                          <p:spTgt spid="7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0"/>
                                        </p:tgtEl>
                                        <p:attrNameLst>
                                          <p:attrName>style.visibility</p:attrName>
                                        </p:attrNameLst>
                                      </p:cBhvr>
                                      <p:to>
                                        <p:strVal val="visible"/>
                                      </p:to>
                                    </p:set>
                                    <p:animEffect transition="in" filter="fade">
                                      <p:cBhvr>
                                        <p:cTn id="11" dur="500"/>
                                        <p:tgtEl>
                                          <p:spTgt spid="7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9"/>
                                        </p:tgtEl>
                                        <p:attrNameLst>
                                          <p:attrName>style.visibility</p:attrName>
                                        </p:attrNameLst>
                                      </p:cBhvr>
                                      <p:to>
                                        <p:strVal val="visible"/>
                                      </p:to>
                                    </p:set>
                                    <p:animEffect transition="in" filter="fade">
                                      <p:cBhvr>
                                        <p:cTn id="15" dur="500"/>
                                        <p:tgtEl>
                                          <p:spTgt spid="69"/>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fade">
                                      <p:cBhvr>
                                        <p:cTn id="19" dur="500"/>
                                        <p:tgtEl>
                                          <p:spTgt spid="68"/>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7"/>
                                        </p:tgtEl>
                                        <p:attrNameLst>
                                          <p:attrName>style.visibility</p:attrName>
                                        </p:attrNameLst>
                                      </p:cBhvr>
                                      <p:to>
                                        <p:strVal val="visible"/>
                                      </p:to>
                                    </p:set>
                                    <p:animEffect transition="in" filter="fade">
                                      <p:cBhvr>
                                        <p:cTn id="23" dur="500"/>
                                        <p:tgtEl>
                                          <p:spTgt spid="67"/>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fade">
                                      <p:cBhvr>
                                        <p:cTn id="27" dur="500"/>
                                        <p:tgtEl>
                                          <p:spTgt spid="66"/>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5"/>
                                        </p:tgtEl>
                                        <p:attrNameLst>
                                          <p:attrName>style.visibility</p:attrName>
                                        </p:attrNameLst>
                                      </p:cBhvr>
                                      <p:to>
                                        <p:strVal val="visible"/>
                                      </p:to>
                                    </p:set>
                                    <p:animEffect transition="in" filter="fade">
                                      <p:cBhvr>
                                        <p:cTn id="31" dur="500"/>
                                        <p:tgtEl>
                                          <p:spTgt spid="65"/>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64"/>
                                        </p:tgtEl>
                                        <p:attrNameLst>
                                          <p:attrName>style.visibility</p:attrName>
                                        </p:attrNameLst>
                                      </p:cBhvr>
                                      <p:to>
                                        <p:strVal val="visible"/>
                                      </p:to>
                                    </p:set>
                                    <p:animEffect transition="in" filter="fade">
                                      <p:cBhvr>
                                        <p:cTn id="35" dur="500"/>
                                        <p:tgtEl>
                                          <p:spTgt spid="64"/>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63"/>
                                        </p:tgtEl>
                                        <p:attrNameLst>
                                          <p:attrName>style.visibility</p:attrName>
                                        </p:attrNameLst>
                                      </p:cBhvr>
                                      <p:to>
                                        <p:strVal val="visible"/>
                                      </p:to>
                                    </p:set>
                                    <p:animEffect transition="in" filter="fade">
                                      <p:cBhvr>
                                        <p:cTn id="39"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4" grpId="0" animBg="1"/>
      <p:bldP spid="65" grpId="0" animBg="1"/>
      <p:bldP spid="66" grpId="0" animBg="1"/>
      <p:bldP spid="67" grpId="0" animBg="1"/>
      <p:bldP spid="68" grpId="0" animBg="1"/>
      <p:bldP spid="69" grpId="0" animBg="1"/>
      <p:bldP spid="70" grpId="0" animBg="1"/>
      <p:bldP spid="71"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二叉树的周游</a:t>
            </a:r>
          </a:p>
        </p:txBody>
      </p:sp>
      <p:sp>
        <p:nvSpPr>
          <p:cNvPr id="3" name="内容占位符 2"/>
          <p:cNvSpPr>
            <a:spLocks noGrp="1"/>
          </p:cNvSpPr>
          <p:nvPr>
            <p:ph idx="1"/>
          </p:nvPr>
        </p:nvSpPr>
        <p:spPr>
          <a:xfrm>
            <a:off x="452354" y="1341438"/>
            <a:ext cx="8505666" cy="4784725"/>
          </a:xfrm>
        </p:spPr>
        <p:txBody>
          <a:bodyPr/>
          <a:lstStyle/>
          <a:p>
            <a:r>
              <a:rPr lang="zh-CN" altLang="en-US" dirty="0"/>
              <a:t>对于给定的二叉树，可以唯一确定它的先根序列、后根序列和对称序列</a:t>
            </a:r>
            <a:endParaRPr lang="en-US" altLang="zh-CN" dirty="0"/>
          </a:p>
          <a:p>
            <a:r>
              <a:rPr lang="zh-CN" altLang="en-US" dirty="0"/>
              <a:t>给定一个二叉树的任意一种周游的序列，无法唯一确定这棵二叉树</a:t>
            </a:r>
          </a:p>
          <a:p>
            <a:r>
              <a:rPr lang="zh-CN" altLang="en-US" dirty="0"/>
              <a:t>如果已知一个二叉树的对称序列，又知道另外一种周游序列（无论是先根序列还是后根序列），可以唯一确定这个二叉树</a:t>
            </a:r>
          </a:p>
        </p:txBody>
      </p:sp>
    </p:spTree>
    <p:extLst>
      <p:ext uri="{BB962C8B-B14F-4D97-AF65-F5344CB8AC3E}">
        <p14:creationId xmlns:p14="http://schemas.microsoft.com/office/powerpoint/2010/main" val="58674541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a:t>
            </a:r>
          </a:p>
        </p:txBody>
      </p:sp>
      <p:sp>
        <p:nvSpPr>
          <p:cNvPr id="3" name="内容占位符 2"/>
          <p:cNvSpPr>
            <a:spLocks noGrp="1"/>
          </p:cNvSpPr>
          <p:nvPr>
            <p:ph idx="1"/>
          </p:nvPr>
        </p:nvSpPr>
        <p:spPr>
          <a:xfrm>
            <a:off x="452354" y="1341439"/>
            <a:ext cx="8153400" cy="2004124"/>
          </a:xfrm>
        </p:spPr>
        <p:txBody>
          <a:bodyPr/>
          <a:lstStyle/>
          <a:p>
            <a:r>
              <a:rPr lang="zh-CN" altLang="en-US" dirty="0"/>
              <a:t>请给出下图的周游序列</a:t>
            </a:r>
            <a:endParaRPr lang="en-US" altLang="zh-CN" dirty="0"/>
          </a:p>
          <a:p>
            <a:pPr lvl="1"/>
            <a:r>
              <a:rPr lang="zh-CN" altLang="en-US" dirty="0"/>
              <a:t>先根序列</a:t>
            </a:r>
            <a:r>
              <a:rPr lang="en-US" altLang="zh-CN" dirty="0"/>
              <a:t>÷</a:t>
            </a:r>
            <a:r>
              <a:rPr lang="zh-CN" altLang="en-US" dirty="0"/>
              <a:t>－ａｂ＋ｃｄ（表达式的前缀表示）</a:t>
            </a:r>
            <a:endParaRPr lang="en-US" altLang="zh-CN" dirty="0"/>
          </a:p>
          <a:p>
            <a:pPr lvl="1"/>
            <a:r>
              <a:rPr lang="zh-CN" altLang="en-US" dirty="0"/>
              <a:t>后根序列ａｂ－ｃｄ＋</a:t>
            </a:r>
            <a:r>
              <a:rPr lang="en-US" altLang="zh-CN" dirty="0"/>
              <a:t>÷</a:t>
            </a:r>
            <a:r>
              <a:rPr lang="zh-CN" altLang="en-US" dirty="0"/>
              <a:t>（表达式的后缀表示）</a:t>
            </a:r>
            <a:endParaRPr lang="en-US" altLang="zh-CN" dirty="0"/>
          </a:p>
          <a:p>
            <a:pPr lvl="1"/>
            <a:r>
              <a:rPr lang="zh-CN" altLang="en-US" dirty="0"/>
              <a:t>中根序列ａ－ｂ</a:t>
            </a:r>
            <a:r>
              <a:rPr lang="en-US" altLang="zh-CN" dirty="0"/>
              <a:t>÷</a:t>
            </a:r>
            <a:r>
              <a:rPr lang="zh-CN" altLang="en-US" dirty="0"/>
              <a:t>ｃ＋ｄ（表达式的中缀表示）</a:t>
            </a:r>
            <a:endParaRPr lang="en-US" altLang="zh-CN" dirty="0"/>
          </a:p>
        </p:txBody>
      </p:sp>
      <p:grpSp>
        <p:nvGrpSpPr>
          <p:cNvPr id="9" name="组合 8"/>
          <p:cNvGrpSpPr/>
          <p:nvPr/>
        </p:nvGrpSpPr>
        <p:grpSpPr>
          <a:xfrm>
            <a:off x="2501117" y="3610509"/>
            <a:ext cx="3922182" cy="2042533"/>
            <a:chOff x="2501117" y="3610509"/>
            <a:chExt cx="3922182" cy="2042533"/>
          </a:xfrm>
        </p:grpSpPr>
        <p:sp>
          <p:nvSpPr>
            <p:cNvPr id="4" name="椭圆 3"/>
            <p:cNvSpPr/>
            <p:nvPr/>
          </p:nvSpPr>
          <p:spPr bwMode="auto">
            <a:xfrm>
              <a:off x="4228171" y="361050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a:t>÷</a:t>
              </a:r>
              <a:endParaRPr lang="zh-CN" altLang="en-US" dirty="0">
                <a:latin typeface="华文中宋" panose="02010600040101010101" pitchFamily="2" charset="-122"/>
                <a:ea typeface="华文中宋" panose="02010600040101010101" pitchFamily="2" charset="-122"/>
              </a:endParaRPr>
            </a:p>
          </p:txBody>
        </p:sp>
        <p:sp>
          <p:nvSpPr>
            <p:cNvPr id="5" name="椭圆 4"/>
            <p:cNvSpPr/>
            <p:nvPr/>
          </p:nvSpPr>
          <p:spPr bwMode="auto">
            <a:xfrm>
              <a:off x="3075229" y="4264667"/>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5209961" y="4295148"/>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cxnSp>
          <p:nvCxnSpPr>
            <p:cNvPr id="8" name="直接连接符 7"/>
            <p:cNvCxnSpPr/>
            <p:nvPr/>
          </p:nvCxnSpPr>
          <p:spPr bwMode="auto">
            <a:xfrm flipH="1">
              <a:off x="3422557" y="3857739"/>
              <a:ext cx="805614" cy="49294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stCxn id="7" idx="0"/>
              <a:endCxn id="4" idx="6"/>
            </p:cNvCxnSpPr>
            <p:nvPr/>
          </p:nvCxnSpPr>
          <p:spPr bwMode="auto">
            <a:xfrm flipH="1" flipV="1">
              <a:off x="4635092" y="3838503"/>
              <a:ext cx="778330" cy="4566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椭圆 10"/>
            <p:cNvSpPr/>
            <p:nvPr/>
          </p:nvSpPr>
          <p:spPr bwMode="auto">
            <a:xfrm>
              <a:off x="4335681" y="5197054"/>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c</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椭圆 11"/>
            <p:cNvSpPr/>
            <p:nvPr/>
          </p:nvSpPr>
          <p:spPr bwMode="auto">
            <a:xfrm>
              <a:off x="6016378" y="515411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cxnSp>
          <p:nvCxnSpPr>
            <p:cNvPr id="13" name="直接连接符 12"/>
            <p:cNvCxnSpPr>
              <a:endCxn id="7" idx="5"/>
            </p:cNvCxnSpPr>
            <p:nvPr/>
          </p:nvCxnSpPr>
          <p:spPr bwMode="auto">
            <a:xfrm flipH="1" flipV="1">
              <a:off x="5557290" y="4684358"/>
              <a:ext cx="615844" cy="4697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直接连接符 13"/>
            <p:cNvCxnSpPr>
              <a:stCxn id="7" idx="3"/>
              <a:endCxn id="11" idx="0"/>
            </p:cNvCxnSpPr>
            <p:nvPr/>
          </p:nvCxnSpPr>
          <p:spPr bwMode="auto">
            <a:xfrm flipH="1">
              <a:off x="4539142" y="4684358"/>
              <a:ext cx="730411" cy="5126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椭圆 14"/>
            <p:cNvSpPr/>
            <p:nvPr/>
          </p:nvSpPr>
          <p:spPr bwMode="auto">
            <a:xfrm>
              <a:off x="2501117" y="5098994"/>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6" name="直接连接符 15"/>
            <p:cNvCxnSpPr>
              <a:endCxn id="15" idx="0"/>
            </p:cNvCxnSpPr>
            <p:nvPr/>
          </p:nvCxnSpPr>
          <p:spPr bwMode="auto">
            <a:xfrm flipH="1">
              <a:off x="2704578" y="4684358"/>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椭圆 16"/>
            <p:cNvSpPr/>
            <p:nvPr/>
          </p:nvSpPr>
          <p:spPr bwMode="auto">
            <a:xfrm>
              <a:off x="3705454" y="514120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8" name="直接连接符 17"/>
            <p:cNvCxnSpPr>
              <a:endCxn id="17" idx="0"/>
            </p:cNvCxnSpPr>
            <p:nvPr/>
          </p:nvCxnSpPr>
          <p:spPr bwMode="auto">
            <a:xfrm>
              <a:off x="3417394" y="4681171"/>
              <a:ext cx="491521" cy="4600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6" name="矩形 5"/>
          <p:cNvSpPr/>
          <p:nvPr/>
        </p:nvSpPr>
        <p:spPr bwMode="auto">
          <a:xfrm>
            <a:off x="2449601" y="1803042"/>
            <a:ext cx="5071661" cy="1339403"/>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52655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二叉树的先根次序周游</a:t>
            </a:r>
          </a:p>
        </p:txBody>
      </p:sp>
      <p:sp>
        <p:nvSpPr>
          <p:cNvPr id="3" name="内容占位符 2"/>
          <p:cNvSpPr>
            <a:spLocks noGrp="1"/>
          </p:cNvSpPr>
          <p:nvPr>
            <p:ph idx="1"/>
          </p:nvPr>
        </p:nvSpPr>
        <p:spPr>
          <a:xfrm>
            <a:off x="612775" y="1341438"/>
            <a:ext cx="8153400" cy="856415"/>
          </a:xfrm>
        </p:spPr>
        <p:txBody>
          <a:bodyPr/>
          <a:lstStyle/>
          <a:p>
            <a:r>
              <a:rPr lang="zh-CN" altLang="en-US" dirty="0"/>
              <a:t>先根次序周游的非递归算法</a:t>
            </a:r>
          </a:p>
        </p:txBody>
      </p:sp>
      <p:sp>
        <p:nvSpPr>
          <p:cNvPr id="4" name="矩形 3"/>
          <p:cNvSpPr/>
          <p:nvPr/>
        </p:nvSpPr>
        <p:spPr>
          <a:xfrm>
            <a:off x="895673" y="1769645"/>
            <a:ext cx="7581254" cy="4708981"/>
          </a:xfrm>
          <a:prstGeom prst="rect">
            <a:avLst/>
          </a:prstGeom>
          <a:solidFill>
            <a:schemeClr val="bg1">
              <a:lumMod val="90000"/>
            </a:schemeClr>
          </a:solidFill>
        </p:spPr>
        <p:txBody>
          <a:bodyPr wrap="square">
            <a:spAutoFit/>
          </a:bodyPr>
          <a:lstStyle/>
          <a:p>
            <a:pPr>
              <a:lnSpc>
                <a:spcPts val="2400"/>
              </a:lnSpc>
            </a:pPr>
            <a:r>
              <a:rPr lang="en-US" altLang="zh-CN" sz="1400" dirty="0">
                <a:latin typeface="华文中宋" panose="02010600040101010101" pitchFamily="2" charset="-122"/>
                <a:ea typeface="华文中宋" panose="02010600040101010101" pitchFamily="2" charset="-122"/>
              </a:rPr>
              <a:t>void </a:t>
            </a:r>
            <a:r>
              <a:rPr lang="en-US" altLang="zh-CN" sz="1400" dirty="0" err="1">
                <a:latin typeface="华文中宋" panose="02010600040101010101" pitchFamily="2" charset="-122"/>
                <a:ea typeface="华文中宋" panose="02010600040101010101" pitchFamily="2" charset="-122"/>
              </a:rPr>
              <a:t>nPreOrder</a:t>
            </a:r>
            <a:r>
              <a:rPr lang="en-US" altLang="zh-CN" sz="1400" dirty="0">
                <a:latin typeface="华文中宋" panose="02010600040101010101" pitchFamily="2" charset="-122"/>
                <a:ea typeface="华文中宋" panose="02010600040101010101" pitchFamily="2" charset="-122"/>
              </a:rPr>
              <a:t>(</a:t>
            </a:r>
            <a:r>
              <a:rPr lang="en-US" altLang="zh-CN" sz="1400" dirty="0" err="1">
                <a:latin typeface="华文中宋" panose="02010600040101010101" pitchFamily="2" charset="-122"/>
                <a:ea typeface="华文中宋" panose="02010600040101010101" pitchFamily="2" charset="-122"/>
              </a:rPr>
              <a:t>BinTree</a:t>
            </a:r>
            <a:r>
              <a:rPr lang="en-US" altLang="zh-CN" sz="1400" dirty="0">
                <a:latin typeface="华文中宋" panose="02010600040101010101" pitchFamily="2" charset="-122"/>
                <a:ea typeface="华文中宋" panose="02010600040101010101" pitchFamily="2" charset="-122"/>
              </a:rPr>
              <a:t> t) {</a:t>
            </a:r>
          </a:p>
          <a:p>
            <a:pPr>
              <a:lnSpc>
                <a:spcPts val="2400"/>
              </a:lnSpc>
            </a:pPr>
            <a:r>
              <a:rPr lang="en-US" altLang="zh-CN" sz="1400" dirty="0">
                <a:latin typeface="华文中宋" panose="02010600040101010101" pitchFamily="2" charset="-122"/>
                <a:ea typeface="华文中宋" panose="02010600040101010101" pitchFamily="2" charset="-122"/>
              </a:rPr>
              <a:t>   Stack s;/*</a:t>
            </a:r>
            <a:r>
              <a:rPr lang="zh-CN" altLang="en-US" sz="1400" dirty="0">
                <a:latin typeface="华文中宋" panose="02010600040101010101" pitchFamily="2" charset="-122"/>
                <a:ea typeface="华文中宋" panose="02010600040101010101" pitchFamily="2" charset="-122"/>
              </a:rPr>
              <a:t>栈元素的类型是</a:t>
            </a:r>
            <a:r>
              <a:rPr lang="en-US" altLang="zh-CN" sz="1400" dirty="0" err="1">
                <a:latin typeface="华文中宋" panose="02010600040101010101" pitchFamily="2" charset="-122"/>
                <a:ea typeface="华文中宋" panose="02010600040101010101" pitchFamily="2" charset="-122"/>
              </a:rPr>
              <a:t>BinTree</a:t>
            </a:r>
            <a:r>
              <a:rPr lang="en-US" altLang="zh-CN" sz="1400" dirty="0">
                <a:latin typeface="华文中宋" panose="02010600040101010101" pitchFamily="2" charset="-122"/>
                <a:ea typeface="华文中宋" panose="02010600040101010101" pitchFamily="2" charset="-122"/>
              </a:rPr>
              <a:t> */</a:t>
            </a:r>
          </a:p>
          <a:p>
            <a:pPr>
              <a:lnSpc>
                <a:spcPts val="2400"/>
              </a:lnSpc>
            </a:pPr>
            <a:r>
              <a:rPr lang="en-US" altLang="zh-CN" sz="1400" dirty="0">
                <a:latin typeface="华文中宋" panose="02010600040101010101" pitchFamily="2" charset="-122"/>
                <a:ea typeface="华文中宋" panose="02010600040101010101" pitchFamily="2" charset="-122"/>
              </a:rPr>
              <a:t>   </a:t>
            </a:r>
            <a:r>
              <a:rPr lang="en-US" altLang="zh-CN" sz="1400" dirty="0" err="1">
                <a:latin typeface="华文中宋" panose="02010600040101010101" pitchFamily="2" charset="-122"/>
                <a:ea typeface="华文中宋" panose="02010600040101010101" pitchFamily="2" charset="-122"/>
              </a:rPr>
              <a:t>BinTreeNode</a:t>
            </a:r>
            <a:r>
              <a:rPr lang="en-US" altLang="zh-CN" sz="1400" dirty="0">
                <a:latin typeface="华文中宋" panose="02010600040101010101" pitchFamily="2" charset="-122"/>
                <a:ea typeface="华文中宋" panose="02010600040101010101" pitchFamily="2" charset="-122"/>
              </a:rPr>
              <a:t> *c;</a:t>
            </a:r>
          </a:p>
          <a:p>
            <a:pPr>
              <a:lnSpc>
                <a:spcPts val="2400"/>
              </a:lnSpc>
            </a:pPr>
            <a:r>
              <a:rPr lang="en-US" altLang="zh-CN" sz="1400" dirty="0">
                <a:latin typeface="华文中宋" panose="02010600040101010101" pitchFamily="2" charset="-122"/>
                <a:ea typeface="华文中宋" panose="02010600040101010101" pitchFamily="2" charset="-122"/>
              </a:rPr>
              <a:t>   if (t = = NULL) return;</a:t>
            </a:r>
          </a:p>
          <a:p>
            <a:pPr>
              <a:lnSpc>
                <a:spcPts val="2400"/>
              </a:lnSpc>
            </a:pPr>
            <a:r>
              <a:rPr lang="en-US" altLang="zh-CN" sz="1400" dirty="0">
                <a:latin typeface="华文中宋" panose="02010600040101010101" pitchFamily="2" charset="-122"/>
                <a:ea typeface="华文中宋" panose="02010600040101010101" pitchFamily="2" charset="-122"/>
              </a:rPr>
              <a:t>   s = </a:t>
            </a:r>
            <a:r>
              <a:rPr lang="en-US" altLang="zh-CN" sz="1400" dirty="0" err="1">
                <a:latin typeface="华文中宋" panose="02010600040101010101" pitchFamily="2" charset="-122"/>
                <a:ea typeface="华文中宋" panose="02010600040101010101" pitchFamily="2" charset="-122"/>
              </a:rPr>
              <a:t>createEmptyStack</a:t>
            </a:r>
            <a:r>
              <a:rPr lang="en-US" altLang="zh-CN" sz="1400" dirty="0">
                <a:latin typeface="华文中宋" panose="02010600040101010101" pitchFamily="2" charset="-122"/>
                <a:ea typeface="华文中宋" panose="02010600040101010101" pitchFamily="2" charset="-122"/>
              </a:rPr>
              <a:t>(); </a:t>
            </a:r>
          </a:p>
          <a:p>
            <a:pPr>
              <a:lnSpc>
                <a:spcPts val="2400"/>
              </a:lnSpc>
            </a:pPr>
            <a:r>
              <a:rPr lang="en-US" altLang="zh-CN" sz="1400" dirty="0">
                <a:latin typeface="华文中宋" panose="02010600040101010101" pitchFamily="2" charset="-122"/>
                <a:ea typeface="华文中宋" panose="02010600040101010101" pitchFamily="2" charset="-122"/>
              </a:rPr>
              <a:t>   push(s, t);</a:t>
            </a:r>
          </a:p>
          <a:p>
            <a:pPr>
              <a:lnSpc>
                <a:spcPts val="2400"/>
              </a:lnSpc>
            </a:pPr>
            <a:r>
              <a:rPr lang="en-US" altLang="zh-CN" sz="1400" dirty="0">
                <a:latin typeface="华文中宋" panose="02010600040101010101" pitchFamily="2" charset="-122"/>
                <a:ea typeface="华文中宋" panose="02010600040101010101" pitchFamily="2" charset="-122"/>
              </a:rPr>
              <a:t>   while ( !</a:t>
            </a:r>
            <a:r>
              <a:rPr lang="en-US" altLang="zh-CN" sz="1400" dirty="0" err="1">
                <a:latin typeface="华文中宋" panose="02010600040101010101" pitchFamily="2" charset="-122"/>
                <a:ea typeface="华文中宋" panose="02010600040101010101" pitchFamily="2" charset="-122"/>
              </a:rPr>
              <a:t>isEmptyStack</a:t>
            </a:r>
            <a:r>
              <a:rPr lang="en-US" altLang="zh-CN" sz="1400" dirty="0">
                <a:latin typeface="华文中宋" panose="02010600040101010101" pitchFamily="2" charset="-122"/>
                <a:ea typeface="华文中宋" panose="02010600040101010101" pitchFamily="2" charset="-122"/>
              </a:rPr>
              <a:t>(s) ) {  </a:t>
            </a:r>
            <a:endParaRPr lang="zh-CN" altLang="en-US" sz="1400" dirty="0">
              <a:latin typeface="华文中宋" panose="02010600040101010101" pitchFamily="2" charset="-122"/>
              <a:ea typeface="华文中宋" panose="02010600040101010101" pitchFamily="2" charset="-122"/>
            </a:endParaRPr>
          </a:p>
          <a:p>
            <a:pPr>
              <a:lnSpc>
                <a:spcPts val="2400"/>
              </a:lnSpc>
            </a:pPr>
            <a:r>
              <a:rPr lang="en-US" altLang="zh-CN" sz="1400" dirty="0">
                <a:latin typeface="华文中宋" panose="02010600040101010101" pitchFamily="2" charset="-122"/>
                <a:ea typeface="华文中宋" panose="02010600040101010101" pitchFamily="2" charset="-122"/>
              </a:rPr>
              <a:t>       c = top(s);   pop(s);   </a:t>
            </a:r>
            <a:endParaRPr lang="zh-CN" altLang="en-US" sz="1400" dirty="0">
              <a:latin typeface="华文中宋" panose="02010600040101010101" pitchFamily="2" charset="-122"/>
              <a:ea typeface="华文中宋" panose="02010600040101010101" pitchFamily="2" charset="-122"/>
            </a:endParaRPr>
          </a:p>
          <a:p>
            <a:pPr>
              <a:lnSpc>
                <a:spcPts val="2400"/>
              </a:lnSpc>
            </a:pPr>
            <a:r>
              <a:rPr lang="en-US" altLang="zh-CN" sz="1400" dirty="0">
                <a:latin typeface="华文中宋" panose="02010600040101010101" pitchFamily="2" charset="-122"/>
                <a:ea typeface="华文中宋" panose="02010600040101010101" pitchFamily="2" charset="-122"/>
              </a:rPr>
              <a:t>       if (c != NULL) {</a:t>
            </a:r>
          </a:p>
          <a:p>
            <a:pPr>
              <a:lnSpc>
                <a:spcPts val="2400"/>
              </a:lnSpc>
            </a:pPr>
            <a:r>
              <a:rPr lang="en-US" altLang="zh-CN" sz="1400" dirty="0">
                <a:latin typeface="华文中宋" panose="02010600040101010101" pitchFamily="2" charset="-122"/>
                <a:ea typeface="华文中宋" panose="02010600040101010101" pitchFamily="2" charset="-122"/>
              </a:rPr>
              <a:t>          visit( root(c) );  /*</a:t>
            </a:r>
            <a:r>
              <a:rPr lang="zh-CN" altLang="en-US" sz="1400" dirty="0">
                <a:latin typeface="华文中宋" panose="02010600040101010101" pitchFamily="2" charset="-122"/>
                <a:ea typeface="华文中宋" panose="02010600040101010101" pitchFamily="2" charset="-122"/>
              </a:rPr>
              <a:t>访问*</a:t>
            </a:r>
            <a:r>
              <a:rPr lang="en-US" altLang="zh-CN" sz="1400" dirty="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a:p>
            <a:pPr>
              <a:lnSpc>
                <a:spcPts val="2400"/>
              </a:lnSpc>
            </a:pPr>
            <a:r>
              <a:rPr lang="en-US" altLang="zh-CN" sz="1400" dirty="0">
                <a:latin typeface="华文中宋" panose="02010600040101010101" pitchFamily="2" charset="-122"/>
                <a:ea typeface="华文中宋" panose="02010600040101010101" pitchFamily="2" charset="-122"/>
              </a:rPr>
              <a:t>          </a:t>
            </a:r>
            <a:r>
              <a:rPr lang="en-US" altLang="zh-CN" sz="1400" dirty="0">
                <a:solidFill>
                  <a:srgbClr val="3333CC"/>
                </a:solidFill>
                <a:latin typeface="华文中宋" panose="02010600040101010101" pitchFamily="2" charset="-122"/>
                <a:ea typeface="华文中宋" panose="02010600040101010101" pitchFamily="2" charset="-122"/>
              </a:rPr>
              <a:t>push( s, </a:t>
            </a:r>
            <a:r>
              <a:rPr lang="en-US" altLang="zh-CN" sz="1400" dirty="0" err="1">
                <a:solidFill>
                  <a:srgbClr val="3333CC"/>
                </a:solidFill>
                <a:latin typeface="华文中宋" panose="02010600040101010101" pitchFamily="2" charset="-122"/>
                <a:ea typeface="华文中宋" panose="02010600040101010101" pitchFamily="2" charset="-122"/>
              </a:rPr>
              <a:t>rightChild</a:t>
            </a:r>
            <a:r>
              <a:rPr lang="en-US" altLang="zh-CN" sz="1400" dirty="0">
                <a:solidFill>
                  <a:srgbClr val="3333CC"/>
                </a:solidFill>
                <a:latin typeface="华文中宋" panose="02010600040101010101" pitchFamily="2" charset="-122"/>
                <a:ea typeface="华文中宋" panose="02010600040101010101" pitchFamily="2" charset="-122"/>
              </a:rPr>
              <a:t>(c) );</a:t>
            </a:r>
            <a:r>
              <a:rPr lang="en-US" altLang="zh-CN" sz="1400" dirty="0">
                <a:latin typeface="华文中宋" panose="02010600040101010101" pitchFamily="2" charset="-122"/>
                <a:ea typeface="华文中宋" panose="02010600040101010101" pitchFamily="2" charset="-122"/>
              </a:rPr>
              <a:t>  /*</a:t>
            </a:r>
            <a:r>
              <a:rPr lang="zh-CN" altLang="en-US" sz="1400" dirty="0">
                <a:latin typeface="华文中宋" panose="02010600040101010101" pitchFamily="2" charset="-122"/>
                <a:ea typeface="华文中宋" panose="02010600040101010101" pitchFamily="2" charset="-122"/>
              </a:rPr>
              <a:t>右子树进栈*</a:t>
            </a:r>
            <a:r>
              <a:rPr lang="en-US" altLang="zh-CN" sz="1400" dirty="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a:p>
            <a:pPr>
              <a:lnSpc>
                <a:spcPts val="2400"/>
              </a:lnSpc>
            </a:pPr>
            <a:r>
              <a:rPr lang="en-US" altLang="zh-CN" sz="1400" dirty="0">
                <a:latin typeface="华文中宋" panose="02010600040101010101" pitchFamily="2" charset="-122"/>
                <a:ea typeface="华文中宋" panose="02010600040101010101" pitchFamily="2" charset="-122"/>
              </a:rPr>
              <a:t>          </a:t>
            </a:r>
            <a:r>
              <a:rPr lang="en-US" altLang="zh-CN" sz="1400" dirty="0">
                <a:solidFill>
                  <a:srgbClr val="3333CC"/>
                </a:solidFill>
                <a:latin typeface="华文中宋" panose="02010600040101010101" pitchFamily="2" charset="-122"/>
                <a:ea typeface="华文中宋" panose="02010600040101010101" pitchFamily="2" charset="-122"/>
              </a:rPr>
              <a:t>push( s, </a:t>
            </a:r>
            <a:r>
              <a:rPr lang="en-US" altLang="zh-CN" sz="1400" dirty="0" err="1">
                <a:solidFill>
                  <a:srgbClr val="3333CC"/>
                </a:solidFill>
                <a:latin typeface="华文中宋" panose="02010600040101010101" pitchFamily="2" charset="-122"/>
                <a:ea typeface="华文中宋" panose="02010600040101010101" pitchFamily="2" charset="-122"/>
              </a:rPr>
              <a:t>leftChild</a:t>
            </a:r>
            <a:r>
              <a:rPr lang="en-US" altLang="zh-CN" sz="1400" dirty="0">
                <a:solidFill>
                  <a:srgbClr val="3333CC"/>
                </a:solidFill>
                <a:latin typeface="华文中宋" panose="02010600040101010101" pitchFamily="2" charset="-122"/>
                <a:ea typeface="华文中宋" panose="02010600040101010101" pitchFamily="2" charset="-122"/>
              </a:rPr>
              <a:t>(c) );  </a:t>
            </a:r>
            <a:r>
              <a:rPr lang="en-US" altLang="zh-CN" sz="1400" dirty="0">
                <a:latin typeface="华文中宋" panose="02010600040101010101" pitchFamily="2" charset="-122"/>
                <a:ea typeface="华文中宋" panose="02010600040101010101" pitchFamily="2" charset="-122"/>
              </a:rPr>
              <a:t>/*</a:t>
            </a:r>
            <a:r>
              <a:rPr lang="zh-CN" altLang="en-US" sz="1400" dirty="0">
                <a:latin typeface="华文中宋" panose="02010600040101010101" pitchFamily="2" charset="-122"/>
                <a:ea typeface="华文中宋" panose="02010600040101010101" pitchFamily="2" charset="-122"/>
              </a:rPr>
              <a:t>左子树进栈*</a:t>
            </a:r>
            <a:r>
              <a:rPr lang="en-US" altLang="zh-CN" sz="1400" dirty="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a:p>
            <a:pPr>
              <a:lnSpc>
                <a:spcPts val="2400"/>
              </a:lnSpc>
            </a:pPr>
            <a:r>
              <a:rPr lang="en-US" altLang="zh-CN" sz="1400" dirty="0">
                <a:latin typeface="华文中宋" panose="02010600040101010101" pitchFamily="2" charset="-122"/>
                <a:ea typeface="华文中宋" panose="02010600040101010101" pitchFamily="2" charset="-122"/>
              </a:rPr>
              <a:t>   }</a:t>
            </a:r>
            <a:endParaRPr lang="zh-CN" altLang="en-US" sz="1400" dirty="0">
              <a:latin typeface="华文中宋" panose="02010600040101010101" pitchFamily="2" charset="-122"/>
              <a:ea typeface="华文中宋" panose="02010600040101010101" pitchFamily="2" charset="-122"/>
            </a:endParaRPr>
          </a:p>
          <a:p>
            <a:pPr>
              <a:lnSpc>
                <a:spcPts val="2400"/>
              </a:lnSpc>
            </a:pPr>
            <a:r>
              <a:rPr lang="en-US" altLang="zh-CN" sz="1400" dirty="0">
                <a:latin typeface="华文中宋" panose="02010600040101010101" pitchFamily="2" charset="-122"/>
                <a:ea typeface="华文中宋" panose="02010600040101010101" pitchFamily="2" charset="-122"/>
              </a:rPr>
              <a:t> } </a:t>
            </a:r>
          </a:p>
          <a:p>
            <a:pPr>
              <a:lnSpc>
                <a:spcPts val="2400"/>
              </a:lnSpc>
            </a:pPr>
            <a:r>
              <a:rPr lang="en-US" altLang="zh-CN" sz="1400" dirty="0">
                <a:latin typeface="华文中宋" panose="02010600040101010101" pitchFamily="2" charset="-122"/>
                <a:ea typeface="华文中宋" panose="02010600040101010101" pitchFamily="2" charset="-122"/>
              </a:rPr>
              <a:t>}</a:t>
            </a:r>
            <a:endParaRPr lang="zh-CN" altLang="en-US" sz="1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413645968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二叉树的先根次序周游</a:t>
            </a:r>
          </a:p>
        </p:txBody>
      </p:sp>
      <p:sp>
        <p:nvSpPr>
          <p:cNvPr id="3" name="内容占位符 2"/>
          <p:cNvSpPr>
            <a:spLocks noGrp="1"/>
          </p:cNvSpPr>
          <p:nvPr>
            <p:ph idx="1"/>
          </p:nvPr>
        </p:nvSpPr>
        <p:spPr/>
        <p:txBody>
          <a:bodyPr/>
          <a:lstStyle/>
          <a:p>
            <a:r>
              <a:rPr lang="zh-CN" altLang="en-US" dirty="0"/>
              <a:t>周游算法分析</a:t>
            </a:r>
          </a:p>
          <a:p>
            <a:pPr lvl="1"/>
            <a:r>
              <a:rPr lang="zh-CN" altLang="en-US" dirty="0"/>
              <a:t>假设栈的主要操作是常量时间，算法中每个子二叉树恰好进栈、出栈各一次，所以它的时间代价为</a:t>
            </a:r>
            <a:r>
              <a:rPr lang="en-US" altLang="zh-CN" b="1" dirty="0"/>
              <a:t>O(n)</a:t>
            </a:r>
            <a:r>
              <a:rPr lang="zh-CN" altLang="en-US" dirty="0"/>
              <a:t>，其中</a:t>
            </a:r>
            <a:r>
              <a:rPr lang="en-US" altLang="zh-CN" b="1" dirty="0"/>
              <a:t>n</a:t>
            </a:r>
            <a:r>
              <a:rPr lang="zh-CN" altLang="en-US" dirty="0"/>
              <a:t>是二叉树中子二叉树（即结点）的个数</a:t>
            </a:r>
          </a:p>
          <a:p>
            <a:endParaRPr lang="zh-CN" altLang="en-US" dirty="0"/>
          </a:p>
        </p:txBody>
      </p:sp>
    </p:spTree>
    <p:extLst>
      <p:ext uri="{BB962C8B-B14F-4D97-AF65-F5344CB8AC3E}">
        <p14:creationId xmlns:p14="http://schemas.microsoft.com/office/powerpoint/2010/main" val="72576117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二叉树的周游</a:t>
            </a:r>
          </a:p>
        </p:txBody>
      </p:sp>
      <p:sp>
        <p:nvSpPr>
          <p:cNvPr id="3" name="内容占位符 2"/>
          <p:cNvSpPr>
            <a:spLocks noGrp="1"/>
          </p:cNvSpPr>
          <p:nvPr>
            <p:ph idx="1"/>
          </p:nvPr>
        </p:nvSpPr>
        <p:spPr>
          <a:xfrm>
            <a:off x="5326443" y="326467"/>
            <a:ext cx="3817557" cy="616151"/>
          </a:xfrm>
        </p:spPr>
        <p:txBody>
          <a:bodyPr/>
          <a:lstStyle/>
          <a:p>
            <a:r>
              <a:rPr lang="zh-CN" altLang="en-US" dirty="0"/>
              <a:t>中序周游过程示例</a:t>
            </a:r>
          </a:p>
        </p:txBody>
      </p:sp>
      <p:pic>
        <p:nvPicPr>
          <p:cNvPr id="4" name="图片 3"/>
          <p:cNvPicPr>
            <a:picLocks noChangeAspect="1"/>
          </p:cNvPicPr>
          <p:nvPr/>
        </p:nvPicPr>
        <p:blipFill>
          <a:blip r:embed="rId2" cstate="print"/>
          <a:stretch>
            <a:fillRect/>
          </a:stretch>
        </p:blipFill>
        <p:spPr>
          <a:xfrm>
            <a:off x="193806" y="1299013"/>
            <a:ext cx="8679738" cy="5217697"/>
          </a:xfrm>
          <a:prstGeom prst="rect">
            <a:avLst/>
          </a:prstGeom>
        </p:spPr>
      </p:pic>
      <p:sp>
        <p:nvSpPr>
          <p:cNvPr id="6" name="矩形 5"/>
          <p:cNvSpPr/>
          <p:nvPr/>
        </p:nvSpPr>
        <p:spPr bwMode="auto">
          <a:xfrm>
            <a:off x="3271234" y="1297783"/>
            <a:ext cx="3825024" cy="2037845"/>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矩形 7"/>
          <p:cNvSpPr/>
          <p:nvPr/>
        </p:nvSpPr>
        <p:spPr bwMode="auto">
          <a:xfrm>
            <a:off x="1659228" y="3488029"/>
            <a:ext cx="2539285"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矩形 8"/>
          <p:cNvSpPr/>
          <p:nvPr/>
        </p:nvSpPr>
        <p:spPr bwMode="auto">
          <a:xfrm>
            <a:off x="1463899" y="4103075"/>
            <a:ext cx="2539285"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0" name="矩形 9"/>
          <p:cNvSpPr/>
          <p:nvPr/>
        </p:nvSpPr>
        <p:spPr bwMode="auto">
          <a:xfrm>
            <a:off x="4363792" y="3488029"/>
            <a:ext cx="3028681" cy="113234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1" name="矩形 10"/>
          <p:cNvSpPr/>
          <p:nvPr/>
        </p:nvSpPr>
        <p:spPr bwMode="auto">
          <a:xfrm>
            <a:off x="3338847" y="4718960"/>
            <a:ext cx="2539285"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矩形 11"/>
          <p:cNvSpPr/>
          <p:nvPr/>
        </p:nvSpPr>
        <p:spPr bwMode="auto">
          <a:xfrm>
            <a:off x="3614671" y="5342710"/>
            <a:ext cx="2539285"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3" name="矩形 12"/>
          <p:cNvSpPr/>
          <p:nvPr/>
        </p:nvSpPr>
        <p:spPr bwMode="auto">
          <a:xfrm>
            <a:off x="6223715" y="4825408"/>
            <a:ext cx="2539285"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矩形 13"/>
          <p:cNvSpPr/>
          <p:nvPr/>
        </p:nvSpPr>
        <p:spPr bwMode="auto">
          <a:xfrm>
            <a:off x="6834390" y="5412408"/>
            <a:ext cx="2180822"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5" name="矩形 14"/>
          <p:cNvSpPr/>
          <p:nvPr/>
        </p:nvSpPr>
        <p:spPr bwMode="auto">
          <a:xfrm>
            <a:off x="5782614" y="5999408"/>
            <a:ext cx="2083114" cy="517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7" name="任意多边形 16"/>
          <p:cNvSpPr/>
          <p:nvPr/>
        </p:nvSpPr>
        <p:spPr bwMode="auto">
          <a:xfrm>
            <a:off x="2717442" y="2015648"/>
            <a:ext cx="4958366" cy="4302333"/>
          </a:xfrm>
          <a:custGeom>
            <a:avLst/>
            <a:gdLst>
              <a:gd name="connsiteX0" fmla="*/ 0 w 4958366"/>
              <a:gd name="connsiteY0" fmla="*/ 2324532 h 4302333"/>
              <a:gd name="connsiteX1" fmla="*/ 721217 w 4958366"/>
              <a:gd name="connsiteY1" fmla="*/ 1500284 h 4302333"/>
              <a:gd name="connsiteX2" fmla="*/ 1738648 w 4958366"/>
              <a:gd name="connsiteY2" fmla="*/ 32093 h 4302333"/>
              <a:gd name="connsiteX3" fmla="*/ 1725769 w 4958366"/>
              <a:gd name="connsiteY3" fmla="*/ 3032870 h 4302333"/>
              <a:gd name="connsiteX4" fmla="*/ 2511381 w 4958366"/>
              <a:gd name="connsiteY4" fmla="*/ 3612420 h 4302333"/>
              <a:gd name="connsiteX5" fmla="*/ 2936383 w 4958366"/>
              <a:gd name="connsiteY5" fmla="*/ 1809377 h 4302333"/>
              <a:gd name="connsiteX6" fmla="*/ 4043966 w 4958366"/>
              <a:gd name="connsiteY6" fmla="*/ 4282121 h 4302333"/>
              <a:gd name="connsiteX7" fmla="*/ 4417454 w 4958366"/>
              <a:gd name="connsiteY7" fmla="*/ 3007113 h 4302333"/>
              <a:gd name="connsiteX8" fmla="*/ 4958366 w 4958366"/>
              <a:gd name="connsiteY8" fmla="*/ 3483631 h 4302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58366" h="4302333">
                <a:moveTo>
                  <a:pt x="0" y="2324532"/>
                </a:moveTo>
                <a:cubicBezTo>
                  <a:pt x="215721" y="2103444"/>
                  <a:pt x="431442" y="1882357"/>
                  <a:pt x="721217" y="1500284"/>
                </a:cubicBezTo>
                <a:cubicBezTo>
                  <a:pt x="1010992" y="1118211"/>
                  <a:pt x="1571223" y="-223338"/>
                  <a:pt x="1738648" y="32093"/>
                </a:cubicBezTo>
                <a:cubicBezTo>
                  <a:pt x="1906073" y="287524"/>
                  <a:pt x="1596980" y="2436149"/>
                  <a:pt x="1725769" y="3032870"/>
                </a:cubicBezTo>
                <a:cubicBezTo>
                  <a:pt x="1854558" y="3629591"/>
                  <a:pt x="2309612" y="3816335"/>
                  <a:pt x="2511381" y="3612420"/>
                </a:cubicBezTo>
                <a:cubicBezTo>
                  <a:pt x="2713150" y="3408505"/>
                  <a:pt x="2680952" y="1697760"/>
                  <a:pt x="2936383" y="1809377"/>
                </a:cubicBezTo>
                <a:cubicBezTo>
                  <a:pt x="3191814" y="1920994"/>
                  <a:pt x="3797121" y="4082498"/>
                  <a:pt x="4043966" y="4282121"/>
                </a:cubicBezTo>
                <a:cubicBezTo>
                  <a:pt x="4290811" y="4481744"/>
                  <a:pt x="4265054" y="3140195"/>
                  <a:pt x="4417454" y="3007113"/>
                </a:cubicBezTo>
                <a:cubicBezTo>
                  <a:pt x="4569854" y="2874031"/>
                  <a:pt x="4764110" y="3178831"/>
                  <a:pt x="4958366" y="3483631"/>
                </a:cubicBezTo>
              </a:path>
            </a:pathLst>
          </a:custGeom>
          <a:noFill/>
          <a:ln w="57150" cap="flat" cmpd="sng" algn="ctr">
            <a:solidFill>
              <a:srgbClr val="FF0066"/>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232096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2" presetClass="exit" presetSubtype="4" fill="hold" grpId="0" nodeType="clickEffect">
                                  <p:stCondLst>
                                    <p:cond delay="0"/>
                                  </p:stCondLst>
                                  <p:childTnLst>
                                    <p:animEffect transition="out" filter="wipe(down)">
                                      <p:cBhvr>
                                        <p:cTn id="11" dur="500"/>
                                        <p:tgtEl>
                                          <p:spTgt spid="8"/>
                                        </p:tgtEl>
                                      </p:cBhvr>
                                    </p:animEffect>
                                    <p:set>
                                      <p:cBhvr>
                                        <p:cTn id="12" dur="1" fill="hold">
                                          <p:stCondLst>
                                            <p:cond delay="499"/>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2" presetClass="exit" presetSubtype="4" fill="hold" grpId="0" nodeType="clickEffect">
                                  <p:stCondLst>
                                    <p:cond delay="0"/>
                                  </p:stCondLst>
                                  <p:childTnLst>
                                    <p:animEffect transition="out" filter="wipe(down)">
                                      <p:cBhvr>
                                        <p:cTn id="16" dur="500"/>
                                        <p:tgtEl>
                                          <p:spTgt spid="9"/>
                                        </p:tgtEl>
                                      </p:cBhvr>
                                    </p:animEffect>
                                    <p:set>
                                      <p:cBhvr>
                                        <p:cTn id="17" dur="1" fill="hold">
                                          <p:stCondLst>
                                            <p:cond delay="499"/>
                                          </p:stCondLst>
                                        </p:cTn>
                                        <p:tgtEl>
                                          <p:spTgt spid="9"/>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22" presetClass="exit" presetSubtype="4" fill="hold" grpId="0" nodeType="clickEffect">
                                  <p:stCondLst>
                                    <p:cond delay="0"/>
                                  </p:stCondLst>
                                  <p:childTnLst>
                                    <p:animEffect transition="out" filter="wipe(down)">
                                      <p:cBhvr>
                                        <p:cTn id="21" dur="500"/>
                                        <p:tgtEl>
                                          <p:spTgt spid="10"/>
                                        </p:tgtEl>
                                      </p:cBhvr>
                                    </p:animEffect>
                                    <p:set>
                                      <p:cBhvr>
                                        <p:cTn id="22" dur="1" fill="hold">
                                          <p:stCondLst>
                                            <p:cond delay="499"/>
                                          </p:stCondLst>
                                        </p:cTn>
                                        <p:tgtEl>
                                          <p:spTgt spid="1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2" presetClass="exit" presetSubtype="4" fill="hold" grpId="0" nodeType="clickEffect">
                                  <p:stCondLst>
                                    <p:cond delay="0"/>
                                  </p:stCondLst>
                                  <p:childTnLst>
                                    <p:animEffect transition="out" filter="wipe(down)">
                                      <p:cBhvr>
                                        <p:cTn id="26" dur="500"/>
                                        <p:tgtEl>
                                          <p:spTgt spid="11"/>
                                        </p:tgtEl>
                                      </p:cBhvr>
                                    </p:animEffect>
                                    <p:set>
                                      <p:cBhvr>
                                        <p:cTn id="27" dur="1" fill="hold">
                                          <p:stCondLst>
                                            <p:cond delay="499"/>
                                          </p:stCondLst>
                                        </p:cTn>
                                        <p:tgtEl>
                                          <p:spTgt spid="11"/>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22" presetClass="exit" presetSubtype="4" fill="hold" grpId="0" nodeType="clickEffect">
                                  <p:stCondLst>
                                    <p:cond delay="0"/>
                                  </p:stCondLst>
                                  <p:childTnLst>
                                    <p:animEffect transition="out" filter="wipe(down)">
                                      <p:cBhvr>
                                        <p:cTn id="31" dur="500"/>
                                        <p:tgtEl>
                                          <p:spTgt spid="12"/>
                                        </p:tgtEl>
                                      </p:cBhvr>
                                    </p:animEffect>
                                    <p:set>
                                      <p:cBhvr>
                                        <p:cTn id="32" dur="1" fill="hold">
                                          <p:stCondLst>
                                            <p:cond delay="499"/>
                                          </p:stCondLst>
                                        </p:cTn>
                                        <p:tgtEl>
                                          <p:spTgt spid="12"/>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22" presetClass="exit" presetSubtype="4" fill="hold" grpId="0" nodeType="clickEffect">
                                  <p:stCondLst>
                                    <p:cond delay="0"/>
                                  </p:stCondLst>
                                  <p:childTnLst>
                                    <p:animEffect transition="out" filter="wipe(down)">
                                      <p:cBhvr>
                                        <p:cTn id="36" dur="500"/>
                                        <p:tgtEl>
                                          <p:spTgt spid="13"/>
                                        </p:tgtEl>
                                      </p:cBhvr>
                                    </p:animEffect>
                                    <p:set>
                                      <p:cBhvr>
                                        <p:cTn id="37" dur="1" fill="hold">
                                          <p:stCondLst>
                                            <p:cond delay="499"/>
                                          </p:stCondLst>
                                        </p:cTn>
                                        <p:tgtEl>
                                          <p:spTgt spid="13"/>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22" presetClass="exit" presetSubtype="4" fill="hold" grpId="0" nodeType="clickEffect">
                                  <p:stCondLst>
                                    <p:cond delay="0"/>
                                  </p:stCondLst>
                                  <p:childTnLst>
                                    <p:animEffect transition="out" filter="wipe(down)">
                                      <p:cBhvr>
                                        <p:cTn id="41" dur="500"/>
                                        <p:tgtEl>
                                          <p:spTgt spid="15"/>
                                        </p:tgtEl>
                                      </p:cBhvr>
                                    </p:animEffect>
                                    <p:set>
                                      <p:cBhvr>
                                        <p:cTn id="42" dur="1" fill="hold">
                                          <p:stCondLst>
                                            <p:cond delay="499"/>
                                          </p:stCondLst>
                                        </p:cTn>
                                        <p:tgtEl>
                                          <p:spTgt spid="15"/>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2" presetClass="exit" presetSubtype="4" fill="hold" grpId="0" nodeType="clickEffect">
                                  <p:stCondLst>
                                    <p:cond delay="0"/>
                                  </p:stCondLst>
                                  <p:childTnLst>
                                    <p:animEffect transition="out" filter="wipe(down)">
                                      <p:cBhvr>
                                        <p:cTn id="46" dur="500"/>
                                        <p:tgtEl>
                                          <p:spTgt spid="14"/>
                                        </p:tgtEl>
                                      </p:cBhvr>
                                    </p:animEffect>
                                    <p:set>
                                      <p:cBhvr>
                                        <p:cTn id="47" dur="1" fill="hold">
                                          <p:stCondLst>
                                            <p:cond delay="499"/>
                                          </p:stCondLst>
                                        </p:cTn>
                                        <p:tgtEl>
                                          <p:spTgt spid="14"/>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grpId="0" nodeType="click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randombar(horizontal)">
                                      <p:cBhvr>
                                        <p:cTn id="5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P spid="12" grpId="0" animBg="1"/>
      <p:bldP spid="13" grpId="0" animBg="1"/>
      <p:bldP spid="14" grpId="0" animBg="1"/>
      <p:bldP spid="15" grpId="0" animBg="1"/>
      <p:bldP spid="1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二叉树：基本概念</a:t>
            </a:r>
          </a:p>
        </p:txBody>
      </p:sp>
      <p:sp>
        <p:nvSpPr>
          <p:cNvPr id="3" name="内容占位符 2"/>
          <p:cNvSpPr>
            <a:spLocks noGrp="1"/>
          </p:cNvSpPr>
          <p:nvPr>
            <p:ph idx="1"/>
          </p:nvPr>
        </p:nvSpPr>
        <p:spPr>
          <a:xfrm>
            <a:off x="452354" y="1341438"/>
            <a:ext cx="8153400" cy="2548391"/>
          </a:xfrm>
        </p:spPr>
        <p:txBody>
          <a:bodyPr/>
          <a:lstStyle/>
          <a:p>
            <a:r>
              <a:rPr lang="zh-CN" altLang="en-US" dirty="0"/>
              <a:t>二叉树：结点的有限集合，其满足</a:t>
            </a:r>
            <a:endParaRPr lang="en-US" altLang="zh-CN" dirty="0"/>
          </a:p>
          <a:p>
            <a:pPr lvl="1"/>
            <a:r>
              <a:rPr lang="zh-CN" altLang="en-US" dirty="0"/>
              <a:t>或者为空集</a:t>
            </a:r>
            <a:endParaRPr lang="en-US" altLang="zh-CN" dirty="0"/>
          </a:p>
          <a:p>
            <a:pPr lvl="1"/>
            <a:r>
              <a:rPr lang="zh-CN" altLang="en-US" dirty="0"/>
              <a:t>或者由一个称为</a:t>
            </a:r>
            <a:r>
              <a:rPr lang="zh-CN" altLang="en-US" dirty="0">
                <a:solidFill>
                  <a:srgbClr val="3333CC"/>
                </a:solidFill>
              </a:rPr>
              <a:t>根</a:t>
            </a:r>
            <a:r>
              <a:rPr lang="zh-CN" altLang="en-US" dirty="0"/>
              <a:t>的结点和两棵不相交的分别称作这个根的</a:t>
            </a:r>
            <a:r>
              <a:rPr lang="zh-CN" altLang="en-US" dirty="0">
                <a:solidFill>
                  <a:srgbClr val="3333CC"/>
                </a:solidFill>
              </a:rPr>
              <a:t>左子树</a:t>
            </a:r>
            <a:r>
              <a:rPr lang="zh-CN" altLang="en-US" dirty="0"/>
              <a:t>和</a:t>
            </a:r>
            <a:r>
              <a:rPr lang="zh-CN" altLang="en-US" dirty="0">
                <a:solidFill>
                  <a:srgbClr val="3333CC"/>
                </a:solidFill>
              </a:rPr>
              <a:t>右子树</a:t>
            </a:r>
            <a:r>
              <a:rPr lang="zh-CN" altLang="en-US" dirty="0"/>
              <a:t>的二叉树组成</a:t>
            </a:r>
          </a:p>
          <a:p>
            <a:r>
              <a:rPr lang="zh-CN" altLang="en-US" dirty="0"/>
              <a:t>二叉树是一棵有序树</a:t>
            </a:r>
            <a:endParaRPr lang="en-US" altLang="zh-CN" dirty="0"/>
          </a:p>
        </p:txBody>
      </p:sp>
    </p:spTree>
    <p:extLst>
      <p:ext uri="{BB962C8B-B14F-4D97-AF65-F5344CB8AC3E}">
        <p14:creationId xmlns:p14="http://schemas.microsoft.com/office/powerpoint/2010/main" val="26872506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二叉树的对称序周游</a:t>
            </a:r>
          </a:p>
        </p:txBody>
      </p:sp>
      <p:sp>
        <p:nvSpPr>
          <p:cNvPr id="3" name="内容占位符 2"/>
          <p:cNvSpPr>
            <a:spLocks noGrp="1"/>
          </p:cNvSpPr>
          <p:nvPr>
            <p:ph idx="1"/>
          </p:nvPr>
        </p:nvSpPr>
        <p:spPr>
          <a:xfrm>
            <a:off x="452354" y="1341438"/>
            <a:ext cx="8153400" cy="657843"/>
          </a:xfrm>
        </p:spPr>
        <p:txBody>
          <a:bodyPr/>
          <a:lstStyle/>
          <a:p>
            <a:r>
              <a:rPr lang="zh-CN" altLang="en-US" dirty="0"/>
              <a:t>二叉树的对称序周游算法</a:t>
            </a:r>
            <a:endParaRPr lang="en-US" altLang="zh-CN" dirty="0"/>
          </a:p>
        </p:txBody>
      </p:sp>
      <p:sp>
        <p:nvSpPr>
          <p:cNvPr id="4" name="矩形 3"/>
          <p:cNvSpPr/>
          <p:nvPr/>
        </p:nvSpPr>
        <p:spPr>
          <a:xfrm>
            <a:off x="1734457" y="1847788"/>
            <a:ext cx="4572000" cy="4524315"/>
          </a:xfrm>
          <a:prstGeom prst="rect">
            <a:avLst/>
          </a:prstGeom>
          <a:solidFill>
            <a:schemeClr val="bg1">
              <a:lumMod val="90000"/>
            </a:schemeClr>
          </a:solidFill>
        </p:spPr>
        <p:txBody>
          <a:bodyPr wrap="square">
            <a:spAutoFit/>
          </a:bodyPr>
          <a:lstStyle/>
          <a:p>
            <a:r>
              <a:rPr lang="en-US" altLang="zh-CN" sz="2400" dirty="0">
                <a:latin typeface="华文中宋" panose="02010600040101010101" pitchFamily="2" charset="-122"/>
                <a:ea typeface="华文中宋" panose="02010600040101010101" pitchFamily="2" charset="-122"/>
              </a:rPr>
              <a:t>void </a:t>
            </a:r>
            <a:r>
              <a:rPr lang="en-US" altLang="zh-CN" sz="2400" dirty="0" err="1">
                <a:latin typeface="华文中宋" panose="02010600040101010101" pitchFamily="2" charset="-122"/>
                <a:ea typeface="华文中宋" panose="02010600040101010101" pitchFamily="2" charset="-122"/>
              </a:rPr>
              <a:t>inOrder</a:t>
            </a:r>
            <a:r>
              <a:rPr lang="en-US" altLang="zh-CN" sz="2400" dirty="0">
                <a:latin typeface="华文中宋" panose="02010600040101010101" pitchFamily="2" charset="-122"/>
                <a:ea typeface="华文中宋" panose="02010600040101010101" pitchFamily="2" charset="-122"/>
              </a:rPr>
              <a:t>(</a:t>
            </a:r>
            <a:r>
              <a:rPr lang="en-US" altLang="zh-CN" sz="2400" dirty="0" err="1">
                <a:latin typeface="华文中宋" panose="02010600040101010101" pitchFamily="2" charset="-122"/>
                <a:ea typeface="华文中宋" panose="02010600040101010101" pitchFamily="2" charset="-122"/>
              </a:rPr>
              <a:t>BinTree</a:t>
            </a:r>
            <a:r>
              <a:rPr lang="en-US" altLang="zh-CN" sz="2400" dirty="0">
                <a:latin typeface="华文中宋" panose="02010600040101010101" pitchFamily="2" charset="-122"/>
                <a:ea typeface="华文中宋" panose="02010600040101010101" pitchFamily="2" charset="-122"/>
              </a:rPr>
              <a:t> t)</a:t>
            </a:r>
          </a:p>
          <a:p>
            <a:r>
              <a:rPr lang="en-US" altLang="zh-CN" sz="2400" dirty="0">
                <a:latin typeface="华文中宋" panose="02010600040101010101" pitchFamily="2" charset="-122"/>
                <a:ea typeface="华文中宋" panose="02010600040101010101" pitchFamily="2" charset="-122"/>
              </a:rPr>
              <a:t>{</a:t>
            </a:r>
          </a:p>
          <a:p>
            <a:r>
              <a:rPr lang="en-US" altLang="zh-CN" sz="2400" dirty="0">
                <a:latin typeface="华文中宋" panose="02010600040101010101" pitchFamily="2" charset="-122"/>
                <a:ea typeface="华文中宋" panose="02010600040101010101" pitchFamily="2" charset="-122"/>
              </a:rPr>
              <a:t>   if (t==NULL) </a:t>
            </a:r>
          </a:p>
          <a:p>
            <a:r>
              <a:rPr lang="en-US" altLang="zh-CN" sz="2400" dirty="0">
                <a:latin typeface="华文中宋" panose="02010600040101010101" pitchFamily="2" charset="-122"/>
                <a:ea typeface="华文中宋" panose="02010600040101010101" pitchFamily="2" charset="-122"/>
              </a:rPr>
              <a:t>      return;</a:t>
            </a:r>
          </a:p>
          <a:p>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inOrder</a:t>
            </a:r>
            <a:r>
              <a:rPr lang="en-US" altLang="zh-CN" sz="2400" dirty="0">
                <a:solidFill>
                  <a:srgbClr val="FF0000"/>
                </a:solidFill>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leftChild</a:t>
            </a:r>
            <a:r>
              <a:rPr lang="en-US" altLang="zh-CN" sz="2400" dirty="0">
                <a:solidFill>
                  <a:srgbClr val="FF0000"/>
                </a:solidFill>
                <a:latin typeface="华文中宋" panose="02010600040101010101" pitchFamily="2" charset="-122"/>
                <a:ea typeface="华文中宋" panose="02010600040101010101" pitchFamily="2" charset="-122"/>
              </a:rPr>
              <a:t>(t) );</a:t>
            </a:r>
          </a:p>
          <a:p>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rPr>
              <a:t>   visit(root(t));</a:t>
            </a:r>
          </a:p>
          <a:p>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inOrder</a:t>
            </a:r>
            <a:r>
              <a:rPr lang="en-US" altLang="zh-CN" sz="2400" dirty="0">
                <a:solidFill>
                  <a:srgbClr val="FF0000"/>
                </a:solidFill>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rightChild</a:t>
            </a:r>
            <a:r>
              <a:rPr lang="en-US" altLang="zh-CN" sz="2400" dirty="0">
                <a:solidFill>
                  <a:srgbClr val="FF0000"/>
                </a:solidFill>
                <a:latin typeface="华文中宋" panose="02010600040101010101" pitchFamily="2" charset="-122"/>
                <a:ea typeface="华文中宋" panose="02010600040101010101" pitchFamily="2" charset="-122"/>
              </a:rPr>
              <a:t>(t) );</a:t>
            </a:r>
          </a:p>
          <a:p>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6670414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二叉树的对称序周游</a:t>
            </a:r>
          </a:p>
        </p:txBody>
      </p:sp>
      <p:sp>
        <p:nvSpPr>
          <p:cNvPr id="3" name="内容占位符 2"/>
          <p:cNvSpPr>
            <a:spLocks noGrp="1"/>
          </p:cNvSpPr>
          <p:nvPr>
            <p:ph idx="1"/>
          </p:nvPr>
        </p:nvSpPr>
        <p:spPr>
          <a:xfrm>
            <a:off x="612774" y="1341438"/>
            <a:ext cx="8342539" cy="4784725"/>
          </a:xfrm>
        </p:spPr>
        <p:txBody>
          <a:bodyPr/>
          <a:lstStyle/>
          <a:p>
            <a:r>
              <a:rPr lang="zh-CN" altLang="en-US" sz="2400" dirty="0"/>
              <a:t>若当前二叉树不为空，则沿其左子树尽量前进，在前进过程中，把所经过的二叉树（根结点）逐个压入栈中，直到左子树为空</a:t>
            </a:r>
          </a:p>
          <a:p>
            <a:r>
              <a:rPr lang="zh-CN" altLang="en-US" sz="2400" dirty="0"/>
              <a:t>弹出栈顶元素为当前二叉树，并访问该二叉树的根</a:t>
            </a:r>
          </a:p>
          <a:p>
            <a:r>
              <a:rPr lang="zh-CN" altLang="en-US" sz="2400" dirty="0"/>
              <a:t>若当前二叉树有右子树，再进入它的右子树（作为当前二叉树），从第</a:t>
            </a:r>
            <a:r>
              <a:rPr lang="en-US" altLang="zh-CN" sz="2400" dirty="0"/>
              <a:t>1</a:t>
            </a:r>
            <a:r>
              <a:rPr lang="zh-CN" altLang="en-US" sz="2400" dirty="0"/>
              <a:t>步开始执行上述过程</a:t>
            </a:r>
          </a:p>
          <a:p>
            <a:r>
              <a:rPr lang="zh-CN" altLang="en-US" sz="2400" dirty="0"/>
              <a:t>如果当前二叉树没有右子树，但是栈不空，转第</a:t>
            </a:r>
            <a:r>
              <a:rPr lang="en-US" altLang="zh-CN" sz="2400" dirty="0"/>
              <a:t>2</a:t>
            </a:r>
            <a:r>
              <a:rPr lang="zh-CN" altLang="en-US" sz="2400" dirty="0"/>
              <a:t>步</a:t>
            </a:r>
          </a:p>
          <a:p>
            <a:r>
              <a:rPr lang="zh-CN" altLang="en-US" sz="2400" dirty="0"/>
              <a:t>重复上面的处理，直到当前二叉树没有右子树并且栈也为空时，周游结束</a:t>
            </a:r>
          </a:p>
        </p:txBody>
      </p:sp>
    </p:spTree>
    <p:extLst>
      <p:ext uri="{BB962C8B-B14F-4D97-AF65-F5344CB8AC3E}">
        <p14:creationId xmlns:p14="http://schemas.microsoft.com/office/powerpoint/2010/main" val="373367950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二叉树的对称序周游</a:t>
            </a:r>
          </a:p>
        </p:txBody>
      </p:sp>
      <p:sp>
        <p:nvSpPr>
          <p:cNvPr id="3" name="内容占位符 2"/>
          <p:cNvSpPr>
            <a:spLocks noGrp="1"/>
          </p:cNvSpPr>
          <p:nvPr>
            <p:ph idx="1"/>
          </p:nvPr>
        </p:nvSpPr>
        <p:spPr>
          <a:xfrm>
            <a:off x="612775" y="1341438"/>
            <a:ext cx="8153400" cy="735335"/>
          </a:xfrm>
        </p:spPr>
        <p:txBody>
          <a:bodyPr/>
          <a:lstStyle/>
          <a:p>
            <a:r>
              <a:rPr lang="zh-CN" altLang="en-US"/>
              <a:t>对称序周游的非递归算法</a:t>
            </a:r>
            <a:endParaRPr lang="zh-CN" altLang="en-US" dirty="0"/>
          </a:p>
        </p:txBody>
      </p:sp>
      <p:sp>
        <p:nvSpPr>
          <p:cNvPr id="4" name="矩形 3"/>
          <p:cNvSpPr/>
          <p:nvPr/>
        </p:nvSpPr>
        <p:spPr>
          <a:xfrm>
            <a:off x="1228271" y="1753878"/>
            <a:ext cx="6916057" cy="4708981"/>
          </a:xfrm>
          <a:prstGeom prst="rect">
            <a:avLst/>
          </a:prstGeom>
          <a:solidFill>
            <a:schemeClr val="bg1">
              <a:lumMod val="90000"/>
            </a:schemeClr>
          </a:solidFill>
        </p:spPr>
        <p:txBody>
          <a:bodyPr wrap="square">
            <a:spAutoFit/>
          </a:bodyPr>
          <a:lstStyle/>
          <a:p>
            <a:pPr marR="21460">
              <a:lnSpc>
                <a:spcPts val="2400"/>
              </a:lnSpc>
            </a:pPr>
            <a:r>
              <a:rPr lang="en-US" altLang="zh-CN" dirty="0">
                <a:latin typeface="华文中宋" panose="02010600040101010101" pitchFamily="2" charset="-122"/>
                <a:ea typeface="华文中宋" panose="02010600040101010101" pitchFamily="2" charset="-122"/>
              </a:rPr>
              <a:t>void </a:t>
            </a:r>
            <a:r>
              <a:rPr lang="en-US" altLang="zh-CN" dirty="0" err="1">
                <a:latin typeface="华文中宋" panose="02010600040101010101" pitchFamily="2" charset="-122"/>
                <a:ea typeface="华文中宋" panose="02010600040101010101" pitchFamily="2" charset="-122"/>
              </a:rPr>
              <a:t>nInOrder</a:t>
            </a:r>
            <a:r>
              <a:rPr lang="en-US" altLang="zh-CN" dirty="0">
                <a:latin typeface="华文中宋" panose="02010600040101010101" pitchFamily="2" charset="-122"/>
                <a:ea typeface="华文中宋" panose="02010600040101010101" pitchFamily="2" charset="-122"/>
              </a:rPr>
              <a:t>(</a:t>
            </a:r>
            <a:r>
              <a:rPr lang="en-US" altLang="zh-CN" dirty="0" err="1">
                <a:latin typeface="华文中宋" panose="02010600040101010101" pitchFamily="2" charset="-122"/>
                <a:ea typeface="华文中宋" panose="02010600040101010101" pitchFamily="2" charset="-122"/>
              </a:rPr>
              <a:t>BinTree</a:t>
            </a:r>
            <a:r>
              <a:rPr lang="en-US" altLang="zh-CN" dirty="0">
                <a:latin typeface="华文中宋" panose="02010600040101010101" pitchFamily="2" charset="-122"/>
                <a:ea typeface="华文中宋" panose="02010600040101010101" pitchFamily="2" charset="-122"/>
              </a:rPr>
              <a:t> t) {</a:t>
            </a:r>
          </a:p>
          <a:p>
            <a:pPr marR="10780">
              <a:lnSpc>
                <a:spcPts val="2400"/>
              </a:lnSpc>
            </a:pPr>
            <a:r>
              <a:rPr lang="en-US" altLang="zh-CN" dirty="0">
                <a:latin typeface="华文中宋" panose="02010600040101010101" pitchFamily="2" charset="-122"/>
                <a:ea typeface="华文中宋" panose="02010600040101010101" pitchFamily="2" charset="-122"/>
              </a:rPr>
              <a:t>   Stack s= </a:t>
            </a:r>
            <a:r>
              <a:rPr lang="en-US" altLang="zh-CN" dirty="0" err="1">
                <a:latin typeface="华文中宋" panose="02010600040101010101" pitchFamily="2" charset="-122"/>
                <a:ea typeface="华文中宋" panose="02010600040101010101" pitchFamily="2" charset="-122"/>
              </a:rPr>
              <a:t>createEmptyStack</a:t>
            </a:r>
            <a:r>
              <a:rPr lang="en-US" altLang="zh-CN" dirty="0">
                <a:latin typeface="华文中宋" panose="02010600040101010101" pitchFamily="2" charset="-122"/>
                <a:ea typeface="华文中宋" panose="02010600040101010101" pitchFamily="2" charset="-122"/>
              </a:rPr>
              <a:t>(); /*</a:t>
            </a:r>
            <a:r>
              <a:rPr lang="zh-CN" altLang="en-US" dirty="0">
                <a:latin typeface="华文中宋" panose="02010600040101010101" pitchFamily="2" charset="-122"/>
                <a:ea typeface="华文中宋" panose="02010600040101010101" pitchFamily="2" charset="-122"/>
              </a:rPr>
              <a:t>栈元素的类型是</a:t>
            </a:r>
            <a:r>
              <a:rPr lang="en-US" altLang="zh-CN" dirty="0" err="1">
                <a:latin typeface="华文中宋" panose="02010600040101010101" pitchFamily="2" charset="-122"/>
                <a:ea typeface="华文中宋" panose="02010600040101010101" pitchFamily="2" charset="-122"/>
              </a:rPr>
              <a:t>BinTree</a:t>
            </a:r>
            <a:r>
              <a:rPr lang="en-US" altLang="zh-CN" dirty="0">
                <a:latin typeface="华文中宋" panose="02010600040101010101" pitchFamily="2" charset="-122"/>
                <a:ea typeface="华文中宋" panose="02010600040101010101" pitchFamily="2" charset="-122"/>
              </a:rPr>
              <a:t> */</a:t>
            </a:r>
          </a:p>
          <a:p>
            <a:pPr marR="96180">
              <a:lnSpc>
                <a:spcPts val="2400"/>
              </a:lnSpc>
            </a:pP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BinTree</a:t>
            </a:r>
            <a:r>
              <a:rPr lang="en-US" altLang="zh-CN" dirty="0">
                <a:latin typeface="华文中宋" panose="02010600040101010101" pitchFamily="2" charset="-122"/>
                <a:ea typeface="华文中宋" panose="02010600040101010101" pitchFamily="2" charset="-122"/>
              </a:rPr>
              <a:t> c= t;</a:t>
            </a:r>
          </a:p>
          <a:p>
            <a:pPr marR="78260">
              <a:lnSpc>
                <a:spcPts val="2400"/>
              </a:lnSpc>
            </a:pPr>
            <a:r>
              <a:rPr lang="en-US" altLang="zh-CN" dirty="0">
                <a:latin typeface="华文中宋" panose="02010600040101010101" pitchFamily="2" charset="-122"/>
                <a:ea typeface="华文中宋" panose="02010600040101010101" pitchFamily="2" charset="-122"/>
              </a:rPr>
              <a:t>   if (c = = NULL) return;</a:t>
            </a:r>
          </a:p>
          <a:p>
            <a:pPr marR="114780">
              <a:lnSpc>
                <a:spcPts val="2400"/>
              </a:lnSpc>
            </a:pPr>
            <a:r>
              <a:rPr lang="en-US" altLang="zh-CN" dirty="0">
                <a:latin typeface="华文中宋" panose="02010600040101010101" pitchFamily="2" charset="-122"/>
                <a:ea typeface="华文中宋" panose="02010600040101010101" pitchFamily="2" charset="-122"/>
              </a:rPr>
              <a:t>   do {</a:t>
            </a:r>
          </a:p>
          <a:p>
            <a:pPr marR="22210">
              <a:lnSpc>
                <a:spcPts val="2400"/>
              </a:lnSpc>
            </a:pPr>
            <a:r>
              <a:rPr lang="en-US" altLang="zh-CN" dirty="0">
                <a:solidFill>
                  <a:srgbClr val="FF0000"/>
                </a:solidFill>
                <a:latin typeface="华文中宋" panose="02010600040101010101" pitchFamily="2" charset="-122"/>
                <a:ea typeface="华文中宋" panose="02010600040101010101" pitchFamily="2" charset="-122"/>
              </a:rPr>
              <a:t>        while (c != NULL) </a:t>
            </a:r>
          </a:p>
          <a:p>
            <a:pPr marR="22210">
              <a:lnSpc>
                <a:spcPts val="2400"/>
              </a:lnSpc>
            </a:pPr>
            <a:r>
              <a:rPr lang="en-US" altLang="zh-CN" dirty="0">
                <a:solidFill>
                  <a:srgbClr val="FF0000"/>
                </a:solidFill>
                <a:latin typeface="华文中宋" panose="02010600040101010101" pitchFamily="2" charset="-122"/>
                <a:ea typeface="华文中宋" panose="02010600040101010101" pitchFamily="2" charset="-122"/>
              </a:rPr>
              <a:t>         { </a:t>
            </a:r>
          </a:p>
          <a:p>
            <a:pPr marR="22210">
              <a:lnSpc>
                <a:spcPts val="2400"/>
              </a:lnSpc>
            </a:pPr>
            <a:r>
              <a:rPr lang="en-US" altLang="zh-CN" dirty="0">
                <a:solidFill>
                  <a:srgbClr val="FF0000"/>
                </a:solidFill>
                <a:latin typeface="华文中宋" panose="02010600040101010101" pitchFamily="2" charset="-122"/>
                <a:ea typeface="华文中宋" panose="02010600040101010101" pitchFamily="2" charset="-122"/>
              </a:rPr>
              <a:t>           push(s, c);</a:t>
            </a:r>
          </a:p>
          <a:p>
            <a:pPr marR="22210">
              <a:lnSpc>
                <a:spcPts val="2400"/>
              </a:lnSpc>
            </a:pPr>
            <a:r>
              <a:rPr lang="en-US" altLang="zh-CN" dirty="0">
                <a:solidFill>
                  <a:srgbClr val="FF0000"/>
                </a:solidFill>
                <a:latin typeface="华文中宋" panose="02010600040101010101" pitchFamily="2" charset="-122"/>
                <a:ea typeface="华文中宋" panose="02010600040101010101" pitchFamily="2" charset="-122"/>
              </a:rPr>
              <a:t>           c = </a:t>
            </a:r>
            <a:r>
              <a:rPr lang="en-US" altLang="zh-CN" dirty="0" err="1">
                <a:solidFill>
                  <a:srgbClr val="FF0000"/>
                </a:solidFill>
                <a:latin typeface="华文中宋" panose="02010600040101010101" pitchFamily="2" charset="-122"/>
                <a:ea typeface="华文中宋" panose="02010600040101010101" pitchFamily="2" charset="-122"/>
              </a:rPr>
              <a:t>leftChild</a:t>
            </a:r>
            <a:r>
              <a:rPr lang="en-US" altLang="zh-CN" dirty="0">
                <a:solidFill>
                  <a:srgbClr val="FF0000"/>
                </a:solidFill>
                <a:latin typeface="华文中宋" panose="02010600040101010101" pitchFamily="2" charset="-122"/>
                <a:ea typeface="华文中宋" panose="02010600040101010101" pitchFamily="2" charset="-122"/>
              </a:rPr>
              <a:t>(c); </a:t>
            </a:r>
          </a:p>
          <a:p>
            <a:pPr marR="22210">
              <a:lnSpc>
                <a:spcPts val="2400"/>
              </a:lnSpc>
            </a:pPr>
            <a:r>
              <a:rPr lang="en-US" altLang="zh-CN" dirty="0">
                <a:solidFill>
                  <a:srgbClr val="FF0000"/>
                </a:solidFill>
                <a:latin typeface="华文中宋" panose="02010600040101010101" pitchFamily="2" charset="-122"/>
                <a:ea typeface="华文中宋" panose="02010600040101010101" pitchFamily="2" charset="-122"/>
              </a:rPr>
              <a:t>         }</a:t>
            </a:r>
          </a:p>
          <a:p>
            <a:pPr marR="50260">
              <a:lnSpc>
                <a:spcPts val="2400"/>
              </a:lnSpc>
            </a:pPr>
            <a:r>
              <a:rPr lang="en-US" altLang="zh-CN" dirty="0">
                <a:solidFill>
                  <a:srgbClr val="FF0000"/>
                </a:solidFill>
                <a:latin typeface="华文中宋" panose="02010600040101010101" pitchFamily="2" charset="-122"/>
                <a:ea typeface="华文中宋" panose="02010600040101010101" pitchFamily="2" charset="-122"/>
              </a:rPr>
              <a:t>        c = top(s);   pop(s);   visit(root(c) );</a:t>
            </a:r>
          </a:p>
          <a:p>
            <a:pPr marR="86110">
              <a:lnSpc>
                <a:spcPts val="2400"/>
              </a:lnSpc>
            </a:pPr>
            <a:r>
              <a:rPr lang="en-US" altLang="zh-CN" dirty="0">
                <a:solidFill>
                  <a:srgbClr val="FF0000"/>
                </a:solidFill>
                <a:latin typeface="华文中宋" panose="02010600040101010101" pitchFamily="2" charset="-122"/>
                <a:ea typeface="华文中宋" panose="02010600040101010101" pitchFamily="2" charset="-122"/>
              </a:rPr>
              <a:t>        c = </a:t>
            </a:r>
            <a:r>
              <a:rPr lang="en-US" altLang="zh-CN" dirty="0" err="1">
                <a:solidFill>
                  <a:srgbClr val="FF0000"/>
                </a:solidFill>
                <a:latin typeface="华文中宋" panose="02010600040101010101" pitchFamily="2" charset="-122"/>
                <a:ea typeface="华文中宋" panose="02010600040101010101" pitchFamily="2" charset="-122"/>
              </a:rPr>
              <a:t>rightChild</a:t>
            </a:r>
            <a:r>
              <a:rPr lang="en-US" altLang="zh-CN" dirty="0">
                <a:solidFill>
                  <a:srgbClr val="FF0000"/>
                </a:solidFill>
                <a:latin typeface="华文中宋" panose="02010600040101010101" pitchFamily="2" charset="-122"/>
                <a:ea typeface="华文中宋" panose="02010600040101010101" pitchFamily="2" charset="-122"/>
              </a:rPr>
              <a:t>(c);</a:t>
            </a:r>
          </a:p>
          <a:p>
            <a:pPr marR="43810">
              <a:lnSpc>
                <a:spcPts val="2400"/>
              </a:lnSpc>
            </a:pPr>
            <a:r>
              <a:rPr lang="en-US" altLang="zh-CN" dirty="0">
                <a:solidFill>
                  <a:srgbClr val="000000"/>
                </a:solidFill>
                <a:latin typeface="华文中宋" panose="02010600040101010101" pitchFamily="2" charset="-122"/>
                <a:ea typeface="华文中宋" panose="02010600040101010101" pitchFamily="2" charset="-122"/>
              </a:rPr>
              <a:t>    }</a:t>
            </a:r>
          </a:p>
          <a:p>
            <a:pPr marR="43810">
              <a:lnSpc>
                <a:spcPts val="2400"/>
              </a:lnSpc>
            </a:pPr>
            <a:r>
              <a:rPr lang="en-US" altLang="zh-CN" dirty="0">
                <a:solidFill>
                  <a:srgbClr val="000000"/>
                </a:solidFill>
                <a:latin typeface="华文中宋" panose="02010600040101010101" pitchFamily="2" charset="-122"/>
                <a:ea typeface="华文中宋" panose="02010600040101010101" pitchFamily="2" charset="-122"/>
              </a:rPr>
              <a:t>   while (c != NULL || !</a:t>
            </a:r>
            <a:r>
              <a:rPr lang="en-US" altLang="zh-CN" dirty="0" err="1">
                <a:solidFill>
                  <a:srgbClr val="000000"/>
                </a:solidFill>
                <a:latin typeface="华文中宋" panose="02010600040101010101" pitchFamily="2" charset="-122"/>
                <a:ea typeface="华文中宋" panose="02010600040101010101" pitchFamily="2" charset="-122"/>
              </a:rPr>
              <a:t>isEmptyStack</a:t>
            </a:r>
            <a:r>
              <a:rPr lang="en-US" altLang="zh-CN" dirty="0">
                <a:solidFill>
                  <a:srgbClr val="000000"/>
                </a:solidFill>
                <a:latin typeface="华文中宋" panose="02010600040101010101" pitchFamily="2" charset="-122"/>
                <a:ea typeface="华文中宋" panose="02010600040101010101" pitchFamily="2" charset="-122"/>
              </a:rPr>
              <a:t>(s) );</a:t>
            </a:r>
          </a:p>
          <a:p>
            <a:pPr>
              <a:lnSpc>
                <a:spcPts val="2400"/>
              </a:lnSpc>
            </a:pPr>
            <a:r>
              <a:rPr lang="en-US" altLang="zh-CN" dirty="0">
                <a:solidFill>
                  <a:srgbClr val="000000"/>
                </a:solidFill>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98315630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二叉树的对称序周游</a:t>
            </a:r>
          </a:p>
        </p:txBody>
      </p:sp>
      <p:sp>
        <p:nvSpPr>
          <p:cNvPr id="3" name="内容占位符 2"/>
          <p:cNvSpPr>
            <a:spLocks noGrp="1"/>
          </p:cNvSpPr>
          <p:nvPr>
            <p:ph idx="1"/>
          </p:nvPr>
        </p:nvSpPr>
        <p:spPr>
          <a:xfrm>
            <a:off x="412124" y="1341438"/>
            <a:ext cx="8354051" cy="4784725"/>
          </a:xfrm>
        </p:spPr>
        <p:txBody>
          <a:bodyPr/>
          <a:lstStyle/>
          <a:p>
            <a:r>
              <a:rPr lang="zh-CN" altLang="en-US" dirty="0"/>
              <a:t>算法分析</a:t>
            </a:r>
          </a:p>
          <a:p>
            <a:pPr lvl="1"/>
            <a:r>
              <a:rPr lang="zh-CN" altLang="en-US" dirty="0"/>
              <a:t>假设栈的主要操作只要常量时间，算法中每个子二叉树恰好进栈、出栈各一次，所以它的时间代价还是</a:t>
            </a:r>
            <a:r>
              <a:rPr lang="en-US" altLang="zh-CN" b="1" dirty="0"/>
              <a:t>O(n)</a:t>
            </a:r>
            <a:r>
              <a:rPr lang="zh-CN" altLang="en-US" dirty="0"/>
              <a:t>，其中</a:t>
            </a:r>
            <a:r>
              <a:rPr lang="en-US" altLang="zh-CN" b="1" dirty="0"/>
              <a:t>n</a:t>
            </a:r>
            <a:r>
              <a:rPr lang="zh-CN" altLang="en-US" dirty="0"/>
              <a:t>为二叉树中子二叉树（即结点）的个数</a:t>
            </a:r>
          </a:p>
          <a:p>
            <a:pPr lvl="1"/>
            <a:r>
              <a:rPr lang="zh-CN" altLang="en-US" dirty="0"/>
              <a:t>外表看它是一个双重循环，但时间代价是线性的</a:t>
            </a:r>
            <a:endParaRPr lang="en-US" altLang="zh-CN" dirty="0"/>
          </a:p>
          <a:p>
            <a:pPr lvl="1"/>
            <a:endParaRPr lang="en-US" altLang="zh-CN" dirty="0"/>
          </a:p>
          <a:p>
            <a:pPr lvl="1"/>
            <a:r>
              <a:rPr lang="zh-CN" altLang="en-US" dirty="0">
                <a:solidFill>
                  <a:srgbClr val="3333CC"/>
                </a:solidFill>
              </a:rPr>
              <a:t>问题：非递归实现的二叉树对称序周游的空间复杂度是多少？</a:t>
            </a:r>
          </a:p>
          <a:p>
            <a:endParaRPr lang="zh-CN" altLang="en-US" dirty="0"/>
          </a:p>
        </p:txBody>
      </p:sp>
    </p:spTree>
    <p:extLst>
      <p:ext uri="{BB962C8B-B14F-4D97-AF65-F5344CB8AC3E}">
        <p14:creationId xmlns:p14="http://schemas.microsoft.com/office/powerpoint/2010/main" val="351384614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stretch>
            <a:fillRect/>
          </a:stretch>
        </p:blipFill>
        <p:spPr>
          <a:xfrm>
            <a:off x="97424" y="1324920"/>
            <a:ext cx="8665576" cy="5139196"/>
          </a:xfrm>
          <a:prstGeom prst="rect">
            <a:avLst/>
          </a:prstGeom>
        </p:spPr>
      </p:pic>
      <p:sp>
        <p:nvSpPr>
          <p:cNvPr id="5" name="标题 1"/>
          <p:cNvSpPr txBox="1">
            <a:spLocks/>
          </p:cNvSpPr>
          <p:nvPr/>
        </p:nvSpPr>
        <p:spPr bwMode="auto">
          <a:xfrm>
            <a:off x="353512" y="221594"/>
            <a:ext cx="8153400" cy="7127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kern="1200">
                <a:solidFill>
                  <a:schemeClr val="tx2"/>
                </a:solidFill>
                <a:latin typeface="华文新魏" panose="02010800040101010101" pitchFamily="2" charset="-122"/>
                <a:ea typeface="华文新魏" panose="02010800040101010101" pitchFamily="2" charset="-122"/>
                <a:cs typeface="+mj-cs"/>
                <a:sym typeface="Tw Cen MT"/>
              </a:defRPr>
            </a:lvl1pPr>
            <a:lvl2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2pPr>
            <a:lvl3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3pPr>
            <a:lvl4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4pPr>
            <a:lvl5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5pPr>
            <a:lvl6pPr marL="4572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6pPr>
            <a:lvl7pPr marL="9144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7pPr>
            <a:lvl8pPr marL="13716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8pPr>
            <a:lvl9pPr marL="18288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9pPr>
          </a:lstStyle>
          <a:p>
            <a:pPr defTabSz="914400"/>
            <a:r>
              <a:rPr lang="zh-CN" altLang="en-US" dirty="0"/>
              <a:t>二叉树的周游</a:t>
            </a:r>
          </a:p>
        </p:txBody>
      </p:sp>
      <p:sp>
        <p:nvSpPr>
          <p:cNvPr id="6" name="内容占位符 2"/>
          <p:cNvSpPr>
            <a:spLocks noGrp="1"/>
          </p:cNvSpPr>
          <p:nvPr>
            <p:ph idx="1"/>
          </p:nvPr>
        </p:nvSpPr>
        <p:spPr>
          <a:xfrm>
            <a:off x="5326443" y="326467"/>
            <a:ext cx="3817557" cy="616151"/>
          </a:xfrm>
        </p:spPr>
        <p:txBody>
          <a:bodyPr/>
          <a:lstStyle/>
          <a:p>
            <a:r>
              <a:rPr lang="zh-CN" altLang="en-US" dirty="0"/>
              <a:t>后序周游过程示例</a:t>
            </a:r>
          </a:p>
        </p:txBody>
      </p:sp>
      <p:sp>
        <p:nvSpPr>
          <p:cNvPr id="7" name="任意多边形 6"/>
          <p:cNvSpPr/>
          <p:nvPr/>
        </p:nvSpPr>
        <p:spPr bwMode="auto">
          <a:xfrm>
            <a:off x="3696530" y="2099256"/>
            <a:ext cx="4844017" cy="4174425"/>
          </a:xfrm>
          <a:custGeom>
            <a:avLst/>
            <a:gdLst>
              <a:gd name="connsiteX0" fmla="*/ 115616 w 4844017"/>
              <a:gd name="connsiteY0" fmla="*/ 2292440 h 4174425"/>
              <a:gd name="connsiteX1" fmla="*/ 205769 w 4844017"/>
              <a:gd name="connsiteY1" fmla="*/ 1609859 h 4174425"/>
              <a:gd name="connsiteX2" fmla="*/ 2008811 w 4844017"/>
              <a:gd name="connsiteY2" fmla="*/ 3528812 h 4174425"/>
              <a:gd name="connsiteX3" fmla="*/ 1931538 w 4844017"/>
              <a:gd name="connsiteY3" fmla="*/ 2820474 h 4174425"/>
              <a:gd name="connsiteX4" fmla="*/ 3953521 w 4844017"/>
              <a:gd name="connsiteY4" fmla="*/ 4159876 h 4174425"/>
              <a:gd name="connsiteX5" fmla="*/ 4842163 w 4844017"/>
              <a:gd name="connsiteY5" fmla="*/ 3490175 h 4174425"/>
              <a:gd name="connsiteX6" fmla="*/ 4159583 w 4844017"/>
              <a:gd name="connsiteY6" fmla="*/ 2833352 h 4174425"/>
              <a:gd name="connsiteX7" fmla="*/ 3245183 w 4844017"/>
              <a:gd name="connsiteY7" fmla="*/ 1700012 h 4174425"/>
              <a:gd name="connsiteX8" fmla="*/ 2717149 w 4844017"/>
              <a:gd name="connsiteY8" fmla="*/ 0 h 4174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44017" h="4174425">
                <a:moveTo>
                  <a:pt x="115616" y="2292440"/>
                </a:moveTo>
                <a:cubicBezTo>
                  <a:pt x="2926" y="1848118"/>
                  <a:pt x="-109763" y="1403797"/>
                  <a:pt x="205769" y="1609859"/>
                </a:cubicBezTo>
                <a:cubicBezTo>
                  <a:pt x="521301" y="1815921"/>
                  <a:pt x="1721183" y="3327043"/>
                  <a:pt x="2008811" y="3528812"/>
                </a:cubicBezTo>
                <a:cubicBezTo>
                  <a:pt x="2296439" y="3730581"/>
                  <a:pt x="1607420" y="2715297"/>
                  <a:pt x="1931538" y="2820474"/>
                </a:cubicBezTo>
                <a:cubicBezTo>
                  <a:pt x="2255656" y="2925651"/>
                  <a:pt x="3468417" y="4048259"/>
                  <a:pt x="3953521" y="4159876"/>
                </a:cubicBezTo>
                <a:cubicBezTo>
                  <a:pt x="4438625" y="4271493"/>
                  <a:pt x="4807819" y="3711262"/>
                  <a:pt x="4842163" y="3490175"/>
                </a:cubicBezTo>
                <a:cubicBezTo>
                  <a:pt x="4876507" y="3269088"/>
                  <a:pt x="4425746" y="3131712"/>
                  <a:pt x="4159583" y="2833352"/>
                </a:cubicBezTo>
                <a:cubicBezTo>
                  <a:pt x="3893420" y="2534992"/>
                  <a:pt x="3485589" y="2172237"/>
                  <a:pt x="3245183" y="1700012"/>
                </a:cubicBezTo>
                <a:cubicBezTo>
                  <a:pt x="3004777" y="1227787"/>
                  <a:pt x="2860963" y="613893"/>
                  <a:pt x="2717149" y="0"/>
                </a:cubicBezTo>
              </a:path>
            </a:pathLst>
          </a:custGeom>
          <a:noFill/>
          <a:ln w="57150" cap="flat" cmpd="sng" algn="ctr">
            <a:solidFill>
              <a:srgbClr val="FF0066"/>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 name="文本框 7"/>
          <p:cNvSpPr txBox="1"/>
          <p:nvPr/>
        </p:nvSpPr>
        <p:spPr>
          <a:xfrm>
            <a:off x="0" y="5649358"/>
            <a:ext cx="3877985" cy="830997"/>
          </a:xfrm>
          <a:prstGeom prst="rect">
            <a:avLst/>
          </a:prstGeom>
          <a:solidFill>
            <a:schemeClr val="bg1">
              <a:lumMod val="90000"/>
            </a:schemeClr>
          </a:solidFill>
        </p:spPr>
        <p:txBody>
          <a:bodyPr wrap="none" rtlCol="0">
            <a:spAutoFit/>
          </a:bodyPr>
          <a:lstStyle/>
          <a:p>
            <a:r>
              <a:rPr lang="zh-CN" altLang="en-US" sz="2400" dirty="0">
                <a:solidFill>
                  <a:srgbClr val="3333CC"/>
                </a:solidFill>
                <a:latin typeface="华文新魏" panose="02010800040101010101" pitchFamily="2" charset="-122"/>
                <a:ea typeface="华文新魏" panose="02010800040101010101" pitchFamily="2" charset="-122"/>
              </a:rPr>
              <a:t>一个结点可以访问的标志：</a:t>
            </a:r>
            <a:endParaRPr lang="en-US" altLang="zh-CN" sz="2400" dirty="0">
              <a:solidFill>
                <a:srgbClr val="3333CC"/>
              </a:solidFill>
              <a:latin typeface="华文新魏" panose="02010800040101010101" pitchFamily="2" charset="-122"/>
              <a:ea typeface="华文新魏" panose="02010800040101010101" pitchFamily="2" charset="-122"/>
            </a:endParaRPr>
          </a:p>
          <a:p>
            <a:r>
              <a:rPr lang="zh-CN" altLang="en-US" sz="2400" dirty="0">
                <a:solidFill>
                  <a:srgbClr val="3333CC"/>
                </a:solidFill>
                <a:latin typeface="华文新魏" panose="02010800040101010101" pitchFamily="2" charset="-122"/>
                <a:ea typeface="华文新魏" panose="02010800040101010101" pitchFamily="2" charset="-122"/>
              </a:rPr>
              <a:t>当你的前方任务都已完成时</a:t>
            </a:r>
          </a:p>
        </p:txBody>
      </p:sp>
    </p:spTree>
    <p:extLst>
      <p:ext uri="{BB962C8B-B14F-4D97-AF65-F5344CB8AC3E}">
        <p14:creationId xmlns:p14="http://schemas.microsoft.com/office/powerpoint/2010/main" val="221123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二叉树的后根次序周游</a:t>
            </a:r>
          </a:p>
        </p:txBody>
      </p:sp>
      <p:sp>
        <p:nvSpPr>
          <p:cNvPr id="3" name="内容占位符 2"/>
          <p:cNvSpPr>
            <a:spLocks noGrp="1"/>
          </p:cNvSpPr>
          <p:nvPr>
            <p:ph idx="1"/>
          </p:nvPr>
        </p:nvSpPr>
        <p:spPr>
          <a:xfrm>
            <a:off x="452354" y="1341439"/>
            <a:ext cx="8153400" cy="611348"/>
          </a:xfrm>
        </p:spPr>
        <p:txBody>
          <a:bodyPr/>
          <a:lstStyle/>
          <a:p>
            <a:r>
              <a:rPr lang="zh-CN" altLang="en-US" dirty="0"/>
              <a:t>二叉树的后根次序周游算法</a:t>
            </a:r>
            <a:endParaRPr lang="en-US" altLang="zh-CN" dirty="0"/>
          </a:p>
        </p:txBody>
      </p:sp>
      <p:sp>
        <p:nvSpPr>
          <p:cNvPr id="4" name="矩形 3"/>
          <p:cNvSpPr/>
          <p:nvPr/>
        </p:nvSpPr>
        <p:spPr>
          <a:xfrm>
            <a:off x="2082800" y="2040517"/>
            <a:ext cx="4572000" cy="4154984"/>
          </a:xfrm>
          <a:prstGeom prst="rect">
            <a:avLst/>
          </a:prstGeom>
          <a:solidFill>
            <a:schemeClr val="bg1">
              <a:lumMod val="90000"/>
            </a:schemeClr>
          </a:solidFill>
        </p:spPr>
        <p:txBody>
          <a:bodyPr>
            <a:spAutoFit/>
          </a:bodyPr>
          <a:lstStyle/>
          <a:p>
            <a:r>
              <a:rPr lang="en-US" altLang="zh-CN" sz="2400" dirty="0">
                <a:latin typeface="华文中宋" panose="02010600040101010101" pitchFamily="2" charset="-122"/>
                <a:ea typeface="华文中宋" panose="02010600040101010101" pitchFamily="2" charset="-122"/>
              </a:rPr>
              <a:t>void </a:t>
            </a:r>
            <a:r>
              <a:rPr lang="en-US" altLang="zh-CN" sz="2400" dirty="0" err="1">
                <a:latin typeface="华文中宋" panose="02010600040101010101" pitchFamily="2" charset="-122"/>
                <a:ea typeface="华文中宋" panose="02010600040101010101" pitchFamily="2" charset="-122"/>
              </a:rPr>
              <a:t>postOrder</a:t>
            </a:r>
            <a:r>
              <a:rPr lang="en-US" altLang="zh-CN" sz="2400" dirty="0">
                <a:latin typeface="华文中宋" panose="02010600040101010101" pitchFamily="2" charset="-122"/>
                <a:ea typeface="华文中宋" panose="02010600040101010101" pitchFamily="2" charset="-122"/>
              </a:rPr>
              <a:t>(</a:t>
            </a:r>
            <a:r>
              <a:rPr lang="en-US" altLang="zh-CN" sz="2400" dirty="0" err="1">
                <a:latin typeface="华文中宋" panose="02010600040101010101" pitchFamily="2" charset="-122"/>
                <a:ea typeface="华文中宋" panose="02010600040101010101" pitchFamily="2" charset="-122"/>
              </a:rPr>
              <a:t>BinTree</a:t>
            </a:r>
            <a:r>
              <a:rPr lang="en-US" altLang="zh-CN" sz="2400" dirty="0">
                <a:latin typeface="华文中宋" panose="02010600040101010101" pitchFamily="2" charset="-122"/>
                <a:ea typeface="华文中宋" panose="02010600040101010101" pitchFamily="2" charset="-122"/>
              </a:rPr>
              <a:t> t)</a:t>
            </a:r>
          </a:p>
          <a:p>
            <a:r>
              <a:rPr lang="en-US" altLang="zh-CN" sz="2400" dirty="0">
                <a:latin typeface="华文中宋" panose="02010600040101010101" pitchFamily="2" charset="-122"/>
                <a:ea typeface="华文中宋" panose="02010600040101010101" pitchFamily="2" charset="-122"/>
              </a:rPr>
              <a:t>{</a:t>
            </a:r>
          </a:p>
          <a:p>
            <a:pPr marR="60530"/>
            <a:r>
              <a:rPr lang="en-US" altLang="zh-CN" sz="2400" dirty="0">
                <a:latin typeface="华文中宋" panose="02010600040101010101" pitchFamily="2" charset="-122"/>
                <a:ea typeface="华文中宋" panose="02010600040101010101" pitchFamily="2" charset="-122"/>
              </a:rPr>
              <a:t>    if (t==NULL) </a:t>
            </a:r>
          </a:p>
          <a:p>
            <a:pPr marR="60530"/>
            <a:r>
              <a:rPr lang="en-US" altLang="zh-CN" sz="2400" dirty="0">
                <a:latin typeface="华文中宋" panose="02010600040101010101" pitchFamily="2" charset="-122"/>
                <a:ea typeface="华文中宋" panose="02010600040101010101" pitchFamily="2" charset="-122"/>
              </a:rPr>
              <a:t>       return;</a:t>
            </a:r>
          </a:p>
          <a:p>
            <a:pPr marR="54560"/>
            <a:r>
              <a:rPr lang="en-US" altLang="zh-CN" sz="2400" dirty="0">
                <a:solidFill>
                  <a:srgbClr val="FF0000"/>
                </a:solidFill>
                <a:latin typeface="华文中宋" panose="02010600040101010101" pitchFamily="2" charset="-122"/>
                <a:ea typeface="华文中宋" panose="02010600040101010101" pitchFamily="2" charset="-122"/>
              </a:rPr>
              <a:t>   </a:t>
            </a:r>
          </a:p>
          <a:p>
            <a:pPr marR="54560"/>
            <a:r>
              <a:rPr lang="en-US" altLang="zh-CN" sz="2400" dirty="0">
                <a:solidFill>
                  <a:srgbClr val="FF0000"/>
                </a:solidFill>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postOrder</a:t>
            </a:r>
            <a:r>
              <a:rPr lang="en-US" altLang="zh-CN" sz="2400" dirty="0">
                <a:solidFill>
                  <a:srgbClr val="FF0000"/>
                </a:solidFill>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leftChild</a:t>
            </a:r>
            <a:r>
              <a:rPr lang="en-US" altLang="zh-CN" sz="2400" dirty="0">
                <a:solidFill>
                  <a:srgbClr val="FF0000"/>
                </a:solidFill>
                <a:latin typeface="华文中宋" panose="02010600040101010101" pitchFamily="2" charset="-122"/>
                <a:ea typeface="华文中宋" panose="02010600040101010101" pitchFamily="2" charset="-122"/>
              </a:rPr>
              <a:t>(t) );</a:t>
            </a:r>
          </a:p>
          <a:p>
            <a:pPr marR="54560"/>
            <a:endParaRPr lang="en-US" altLang="zh-CN" sz="2400" dirty="0">
              <a:solidFill>
                <a:srgbClr val="FF0000"/>
              </a:solidFill>
              <a:latin typeface="华文中宋" panose="02010600040101010101" pitchFamily="2" charset="-122"/>
              <a:ea typeface="华文中宋" panose="02010600040101010101" pitchFamily="2" charset="-122"/>
            </a:endParaRPr>
          </a:p>
          <a:p>
            <a:pPr marR="51010"/>
            <a:r>
              <a:rPr lang="en-US" altLang="zh-CN" sz="2400" dirty="0">
                <a:solidFill>
                  <a:srgbClr val="FF0000"/>
                </a:solidFill>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postOrder</a:t>
            </a:r>
            <a:r>
              <a:rPr lang="en-US" altLang="zh-CN" sz="2400" dirty="0">
                <a:solidFill>
                  <a:srgbClr val="FF0000"/>
                </a:solidFill>
                <a:latin typeface="华文中宋" panose="02010600040101010101" pitchFamily="2" charset="-122"/>
                <a:ea typeface="华文中宋" panose="02010600040101010101" pitchFamily="2" charset="-122"/>
              </a:rPr>
              <a:t>( </a:t>
            </a:r>
            <a:r>
              <a:rPr lang="en-US" altLang="zh-CN" sz="2400" dirty="0" err="1">
                <a:solidFill>
                  <a:srgbClr val="FF0000"/>
                </a:solidFill>
                <a:latin typeface="华文中宋" panose="02010600040101010101" pitchFamily="2" charset="-122"/>
                <a:ea typeface="华文中宋" panose="02010600040101010101" pitchFamily="2" charset="-122"/>
              </a:rPr>
              <a:t>rightChild</a:t>
            </a:r>
            <a:r>
              <a:rPr lang="en-US" altLang="zh-CN" sz="2400" dirty="0">
                <a:solidFill>
                  <a:srgbClr val="FF0000"/>
                </a:solidFill>
                <a:latin typeface="华文中宋" panose="02010600040101010101" pitchFamily="2" charset="-122"/>
                <a:ea typeface="华文中宋" panose="02010600040101010101" pitchFamily="2" charset="-122"/>
              </a:rPr>
              <a:t>(t) );</a:t>
            </a:r>
          </a:p>
          <a:p>
            <a:pPr marR="51010"/>
            <a:endParaRPr lang="en-US" altLang="zh-CN" sz="2400" dirty="0">
              <a:solidFill>
                <a:srgbClr val="FF0000"/>
              </a:solidFill>
              <a:latin typeface="华文中宋" panose="02010600040101010101" pitchFamily="2" charset="-122"/>
              <a:ea typeface="华文中宋" panose="02010600040101010101" pitchFamily="2" charset="-122"/>
            </a:endParaRPr>
          </a:p>
          <a:p>
            <a:pPr marR="81580"/>
            <a:r>
              <a:rPr lang="en-US" altLang="zh-CN" sz="2400" dirty="0">
                <a:solidFill>
                  <a:srgbClr val="000000"/>
                </a:solidFill>
                <a:latin typeface="华文中宋" panose="02010600040101010101" pitchFamily="2" charset="-122"/>
                <a:ea typeface="华文中宋" panose="02010600040101010101" pitchFamily="2" charset="-122"/>
              </a:rPr>
              <a:t>     visit( root(t) );</a:t>
            </a:r>
          </a:p>
          <a:p>
            <a:r>
              <a:rPr lang="en-US" altLang="zh-CN" sz="2400" dirty="0">
                <a:solidFill>
                  <a:srgbClr val="000000"/>
                </a:solidFill>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669077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二叉树的后根次序周游</a:t>
            </a:r>
          </a:p>
        </p:txBody>
      </p:sp>
      <p:sp>
        <p:nvSpPr>
          <p:cNvPr id="3" name="内容占位符 2"/>
          <p:cNvSpPr>
            <a:spLocks noGrp="1"/>
          </p:cNvSpPr>
          <p:nvPr>
            <p:ph idx="1"/>
          </p:nvPr>
        </p:nvSpPr>
        <p:spPr>
          <a:xfrm>
            <a:off x="452354" y="1341438"/>
            <a:ext cx="8153400" cy="4784725"/>
          </a:xfrm>
        </p:spPr>
        <p:txBody>
          <a:bodyPr/>
          <a:lstStyle/>
          <a:p>
            <a:r>
              <a:rPr lang="zh-CN" altLang="en-US" dirty="0"/>
              <a:t>由该二叉树找到其左子树，周游其左子树，周游完返回到这个二叉树的根</a:t>
            </a:r>
          </a:p>
          <a:p>
            <a:r>
              <a:rPr lang="zh-CN" altLang="en-US" dirty="0"/>
              <a:t>然后由该二叉树找到其右子树，周游其右子树，周游完再次返回到这个二叉树的根</a:t>
            </a:r>
          </a:p>
          <a:p>
            <a:r>
              <a:rPr lang="zh-CN" altLang="en-US" dirty="0"/>
              <a:t>最后访问该二叉树的根结点</a:t>
            </a:r>
          </a:p>
          <a:p>
            <a:r>
              <a:rPr lang="zh-CN" altLang="en-US" dirty="0"/>
              <a:t>必须在算法中增加对二叉树出栈的判断：</a:t>
            </a:r>
          </a:p>
          <a:p>
            <a:pPr lvl="1"/>
            <a:r>
              <a:rPr lang="zh-CN" altLang="en-US" dirty="0"/>
              <a:t>如果是从栈顶二叉树的左子树回来，就直接进入右子树周游</a:t>
            </a:r>
          </a:p>
          <a:p>
            <a:pPr lvl="1"/>
            <a:r>
              <a:rPr lang="zh-CN" altLang="en-US" dirty="0"/>
              <a:t>如果是从栈顶二叉树的右子树回来，就执行出栈，访问该二叉树的根结点</a:t>
            </a:r>
            <a:endParaRPr lang="en-US" altLang="zh-CN" dirty="0"/>
          </a:p>
        </p:txBody>
      </p:sp>
    </p:spTree>
    <p:extLst>
      <p:ext uri="{BB962C8B-B14F-4D97-AF65-F5344CB8AC3E}">
        <p14:creationId xmlns:p14="http://schemas.microsoft.com/office/powerpoint/2010/main" val="83229208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二叉树的后根次序周游</a:t>
            </a:r>
          </a:p>
        </p:txBody>
      </p:sp>
      <p:sp>
        <p:nvSpPr>
          <p:cNvPr id="3" name="内容占位符 2"/>
          <p:cNvSpPr>
            <a:spLocks noGrp="1"/>
          </p:cNvSpPr>
          <p:nvPr>
            <p:ph idx="1"/>
          </p:nvPr>
        </p:nvSpPr>
        <p:spPr>
          <a:xfrm>
            <a:off x="452354" y="1341439"/>
            <a:ext cx="8153400" cy="611348"/>
          </a:xfrm>
        </p:spPr>
        <p:txBody>
          <a:bodyPr/>
          <a:lstStyle/>
          <a:p>
            <a:r>
              <a:rPr lang="zh-CN" altLang="en-US" dirty="0"/>
              <a:t>后根次序周游的非递归算法</a:t>
            </a:r>
            <a:endParaRPr lang="en-US" altLang="zh-CN" dirty="0"/>
          </a:p>
        </p:txBody>
      </p:sp>
      <p:sp>
        <p:nvSpPr>
          <p:cNvPr id="4" name="矩形 3"/>
          <p:cNvSpPr/>
          <p:nvPr/>
        </p:nvSpPr>
        <p:spPr>
          <a:xfrm>
            <a:off x="841829" y="1815440"/>
            <a:ext cx="7039428" cy="4770537"/>
          </a:xfrm>
          <a:prstGeom prst="rect">
            <a:avLst/>
          </a:prstGeom>
          <a:solidFill>
            <a:schemeClr val="bg1">
              <a:lumMod val="90000"/>
            </a:schemeClr>
          </a:solidFill>
        </p:spPr>
        <p:txBody>
          <a:bodyPr wrap="square">
            <a:spAutoFit/>
          </a:bodyPr>
          <a:lstStyle/>
          <a:p>
            <a:pPr marR="75230"/>
            <a:r>
              <a:rPr lang="en-US" altLang="zh-CN" sz="1600" dirty="0">
                <a:latin typeface="华文中宋" panose="02010600040101010101" pitchFamily="2" charset="-122"/>
                <a:ea typeface="华文中宋" panose="02010600040101010101" pitchFamily="2" charset="-122"/>
              </a:rPr>
              <a:t>void </a:t>
            </a:r>
            <a:r>
              <a:rPr lang="en-US" altLang="zh-CN" sz="1600" dirty="0" err="1">
                <a:latin typeface="华文中宋" panose="02010600040101010101" pitchFamily="2" charset="-122"/>
                <a:ea typeface="华文中宋" panose="02010600040101010101" pitchFamily="2" charset="-122"/>
              </a:rPr>
              <a:t>nPostOrder</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BinTree</a:t>
            </a:r>
            <a:r>
              <a:rPr lang="en-US" altLang="zh-CN" sz="1600" dirty="0">
                <a:latin typeface="华文中宋" panose="02010600040101010101" pitchFamily="2" charset="-122"/>
                <a:ea typeface="华文中宋" panose="02010600040101010101" pitchFamily="2" charset="-122"/>
              </a:rPr>
              <a:t> t ) {</a:t>
            </a:r>
          </a:p>
          <a:p>
            <a:pPr marR="24610"/>
            <a:r>
              <a:rPr lang="en-US" altLang="zh-CN" sz="1600" dirty="0">
                <a:latin typeface="华文中宋" panose="02010600040101010101" pitchFamily="2" charset="-122"/>
                <a:ea typeface="华文中宋" panose="02010600040101010101" pitchFamily="2" charset="-122"/>
              </a:rPr>
              <a:t>    Stack s = </a:t>
            </a:r>
            <a:r>
              <a:rPr lang="en-US" altLang="zh-CN" sz="1600" dirty="0" err="1">
                <a:latin typeface="华文中宋" panose="02010600040101010101" pitchFamily="2" charset="-122"/>
                <a:ea typeface="华文中宋" panose="02010600040101010101" pitchFamily="2" charset="-122"/>
              </a:rPr>
              <a:t>createEmptyStack</a:t>
            </a:r>
            <a:r>
              <a:rPr lang="en-US" altLang="zh-CN" sz="1600" dirty="0">
                <a:latin typeface="华文中宋" panose="02010600040101010101" pitchFamily="2" charset="-122"/>
                <a:ea typeface="华文中宋" panose="02010600040101010101" pitchFamily="2" charset="-122"/>
              </a:rPr>
              <a:t> ( ); /*</a:t>
            </a:r>
            <a:r>
              <a:rPr lang="zh-CN" altLang="en-US" sz="1600" dirty="0">
                <a:latin typeface="华文中宋" panose="02010600040101010101" pitchFamily="2" charset="-122"/>
                <a:ea typeface="华文中宋" panose="02010600040101010101" pitchFamily="2" charset="-122"/>
              </a:rPr>
              <a:t>栈中元素的类型是</a:t>
            </a:r>
            <a:r>
              <a:rPr lang="en-US" altLang="zh-CN" sz="1600" dirty="0" err="1">
                <a:latin typeface="华文中宋" panose="02010600040101010101" pitchFamily="2" charset="-122"/>
                <a:ea typeface="华文中宋" panose="02010600040101010101" pitchFamily="2" charset="-122"/>
              </a:rPr>
              <a:t>BinTree</a:t>
            </a:r>
            <a:r>
              <a:rPr lang="en-US" altLang="zh-CN" sz="1600" dirty="0">
                <a:latin typeface="华文中宋" panose="02010600040101010101" pitchFamily="2" charset="-122"/>
                <a:ea typeface="华文中宋" panose="02010600040101010101" pitchFamily="2" charset="-122"/>
              </a:rPr>
              <a:t>*/</a:t>
            </a:r>
          </a:p>
          <a:p>
            <a:pPr marR="99510"/>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BinTree</a:t>
            </a:r>
            <a:r>
              <a:rPr lang="en-US" altLang="zh-CN" sz="1600" dirty="0">
                <a:latin typeface="华文中宋" panose="02010600040101010101" pitchFamily="2" charset="-122"/>
                <a:ea typeface="华文中宋" panose="02010600040101010101" pitchFamily="2" charset="-122"/>
              </a:rPr>
              <a:t> p = t;</a:t>
            </a:r>
          </a:p>
          <a:p>
            <a:pPr marR="58780"/>
            <a:r>
              <a:rPr lang="en-US" altLang="zh-CN" sz="1600" dirty="0">
                <a:latin typeface="华文中宋" panose="02010600040101010101" pitchFamily="2" charset="-122"/>
                <a:ea typeface="华文中宋" panose="02010600040101010101" pitchFamily="2" charset="-122"/>
              </a:rPr>
              <a:t>    while ( p != NULL || !</a:t>
            </a:r>
            <a:r>
              <a:rPr lang="en-US" altLang="zh-CN" sz="1600" dirty="0" err="1">
                <a:latin typeface="华文中宋" panose="02010600040101010101" pitchFamily="2" charset="-122"/>
                <a:ea typeface="华文中宋" panose="02010600040101010101" pitchFamily="2" charset="-122"/>
              </a:rPr>
              <a:t>isEmptyStack</a:t>
            </a:r>
            <a:r>
              <a:rPr lang="en-US" altLang="zh-CN" sz="1600" dirty="0">
                <a:latin typeface="华文中宋" panose="02010600040101010101" pitchFamily="2" charset="-122"/>
                <a:ea typeface="华文中宋" panose="02010600040101010101" pitchFamily="2" charset="-122"/>
              </a:rPr>
              <a:t> (s) )</a:t>
            </a:r>
          </a:p>
          <a:p>
            <a:pPr marR="58780"/>
            <a:r>
              <a:rPr lang="en-US" altLang="zh-CN" sz="1600" dirty="0">
                <a:latin typeface="华文中宋" panose="02010600040101010101" pitchFamily="2" charset="-122"/>
                <a:ea typeface="华文中宋" panose="02010600040101010101" pitchFamily="2" charset="-122"/>
              </a:rPr>
              <a:t>    {</a:t>
            </a:r>
          </a:p>
          <a:p>
            <a:pPr marR="90380"/>
            <a:r>
              <a:rPr lang="en-US" altLang="zh-CN" sz="1600" dirty="0">
                <a:latin typeface="华文中宋" panose="02010600040101010101" pitchFamily="2" charset="-122"/>
                <a:ea typeface="华文中宋" panose="02010600040101010101" pitchFamily="2" charset="-122"/>
              </a:rPr>
              <a:t>       while (p != NULL)</a:t>
            </a:r>
          </a:p>
          <a:p>
            <a:pPr marR="90380"/>
            <a:r>
              <a:rPr lang="en-US" altLang="zh-CN" sz="1600" dirty="0">
                <a:latin typeface="华文中宋" panose="02010600040101010101" pitchFamily="2" charset="-122"/>
                <a:ea typeface="华文中宋" panose="02010600040101010101" pitchFamily="2" charset="-122"/>
              </a:rPr>
              <a:t>       {</a:t>
            </a:r>
          </a:p>
          <a:p>
            <a:pPr marR="100560"/>
            <a:r>
              <a:rPr lang="en-US" altLang="zh-CN" sz="1600" dirty="0">
                <a:solidFill>
                  <a:srgbClr val="00AB7C"/>
                </a:solidFill>
                <a:latin typeface="华文中宋" panose="02010600040101010101" pitchFamily="2" charset="-122"/>
                <a:ea typeface="华文中宋" panose="02010600040101010101" pitchFamily="2" charset="-122"/>
              </a:rPr>
              <a:t>          </a:t>
            </a:r>
            <a:r>
              <a:rPr lang="en-US" altLang="zh-CN" sz="1600" dirty="0">
                <a:solidFill>
                  <a:srgbClr val="FF0000"/>
                </a:solidFill>
                <a:latin typeface="华文中宋" panose="02010600040101010101" pitchFamily="2" charset="-122"/>
                <a:ea typeface="华文中宋" panose="02010600040101010101" pitchFamily="2" charset="-122"/>
              </a:rPr>
              <a:t>push ( s, p ); </a:t>
            </a:r>
          </a:p>
          <a:p>
            <a:pPr marR="44060"/>
            <a:r>
              <a:rPr lang="en-US" altLang="zh-CN" sz="1600" dirty="0">
                <a:solidFill>
                  <a:srgbClr val="FF0000"/>
                </a:solidFill>
                <a:latin typeface="华文中宋" panose="02010600040101010101" pitchFamily="2" charset="-122"/>
                <a:ea typeface="华文中宋" panose="02010600040101010101" pitchFamily="2" charset="-122"/>
              </a:rPr>
              <a:t>          p = </a:t>
            </a:r>
            <a:r>
              <a:rPr lang="en-US" altLang="zh-CN" sz="1600" dirty="0" err="1">
                <a:solidFill>
                  <a:srgbClr val="FF0000"/>
                </a:solidFill>
                <a:latin typeface="华文中宋" panose="02010600040101010101" pitchFamily="2" charset="-122"/>
                <a:ea typeface="华文中宋" panose="02010600040101010101" pitchFamily="2" charset="-122"/>
              </a:rPr>
              <a:t>leftChild</a:t>
            </a:r>
            <a:r>
              <a:rPr lang="en-US" altLang="zh-CN" sz="1600" dirty="0">
                <a:solidFill>
                  <a:srgbClr val="FF0000"/>
                </a:solidFill>
                <a:latin typeface="华文中宋" panose="02010600040101010101" pitchFamily="2" charset="-122"/>
                <a:ea typeface="华文中宋" panose="02010600040101010101" pitchFamily="2" charset="-122"/>
              </a:rPr>
              <a:t> (p)</a:t>
            </a:r>
            <a:r>
              <a:rPr lang="zh-CN" altLang="en-US" sz="1600" dirty="0">
                <a:solidFill>
                  <a:srgbClr val="FF0000"/>
                </a:solidFill>
                <a:latin typeface="华文中宋" panose="02010600040101010101" pitchFamily="2" charset="-122"/>
                <a:ea typeface="华文中宋" panose="02010600040101010101" pitchFamily="2" charset="-122"/>
              </a:rPr>
              <a:t>？</a:t>
            </a:r>
            <a:r>
              <a:rPr lang="en-US" altLang="zh-CN" sz="1600" dirty="0" err="1">
                <a:solidFill>
                  <a:srgbClr val="FF0000"/>
                </a:solidFill>
                <a:latin typeface="华文中宋" panose="02010600040101010101" pitchFamily="2" charset="-122"/>
                <a:ea typeface="华文中宋" panose="02010600040101010101" pitchFamily="2" charset="-122"/>
              </a:rPr>
              <a:t>leftChild</a:t>
            </a:r>
            <a:r>
              <a:rPr lang="en-US" altLang="zh-CN" sz="1600" dirty="0">
                <a:solidFill>
                  <a:srgbClr val="FF0000"/>
                </a:solidFill>
                <a:latin typeface="华文中宋" panose="02010600040101010101" pitchFamily="2" charset="-122"/>
                <a:ea typeface="华文中宋" panose="02010600040101010101" pitchFamily="2" charset="-122"/>
              </a:rPr>
              <a:t> (p)</a:t>
            </a:r>
            <a:r>
              <a:rPr lang="zh-CN" altLang="en-US" sz="1600" dirty="0">
                <a:solidFill>
                  <a:srgbClr val="FF0000"/>
                </a:solidFill>
                <a:latin typeface="华文中宋" panose="02010600040101010101" pitchFamily="2" charset="-122"/>
                <a:ea typeface="华文中宋" panose="02010600040101010101" pitchFamily="2" charset="-122"/>
              </a:rPr>
              <a:t>：</a:t>
            </a:r>
            <a:r>
              <a:rPr lang="en-US" altLang="zh-CN" sz="1600" dirty="0" err="1">
                <a:solidFill>
                  <a:srgbClr val="FF0000"/>
                </a:solidFill>
                <a:latin typeface="华文中宋" panose="02010600040101010101" pitchFamily="2" charset="-122"/>
                <a:ea typeface="华文中宋" panose="02010600040101010101" pitchFamily="2" charset="-122"/>
              </a:rPr>
              <a:t>rightChild</a:t>
            </a:r>
            <a:r>
              <a:rPr lang="en-US" altLang="zh-CN" sz="1600" dirty="0">
                <a:solidFill>
                  <a:srgbClr val="FF0000"/>
                </a:solidFill>
                <a:latin typeface="华文中宋" panose="02010600040101010101" pitchFamily="2" charset="-122"/>
                <a:ea typeface="华文中宋" panose="02010600040101010101" pitchFamily="2" charset="-122"/>
              </a:rPr>
              <a:t>(p);</a:t>
            </a:r>
            <a:r>
              <a:rPr lang="en-US" altLang="zh-CN" sz="1600" dirty="0">
                <a:solidFill>
                  <a:srgbClr val="00AB7C"/>
                </a:solidFill>
                <a:latin typeface="华文中宋" panose="02010600040101010101" pitchFamily="2" charset="-122"/>
                <a:ea typeface="华文中宋" panose="02010600040101010101" pitchFamily="2" charset="-122"/>
              </a:rPr>
              <a:t> </a:t>
            </a:r>
          </a:p>
          <a:p>
            <a:pPr marR="42830"/>
            <a:r>
              <a:rPr lang="en-US" altLang="zh-CN" sz="1600" dirty="0">
                <a:solidFill>
                  <a:srgbClr val="000000"/>
                </a:solidFill>
                <a:latin typeface="华文中宋" panose="02010600040101010101" pitchFamily="2" charset="-122"/>
                <a:ea typeface="华文中宋" panose="02010600040101010101" pitchFamily="2" charset="-122"/>
              </a:rPr>
              <a:t>       } </a:t>
            </a:r>
          </a:p>
          <a:p>
            <a:pPr marR="42830"/>
            <a:endParaRPr lang="en-US" altLang="zh-CN" sz="1600" dirty="0">
              <a:solidFill>
                <a:srgbClr val="000000"/>
              </a:solidFill>
              <a:latin typeface="华文中宋" panose="02010600040101010101" pitchFamily="2" charset="-122"/>
              <a:ea typeface="华文中宋" panose="02010600040101010101" pitchFamily="2" charset="-122"/>
            </a:endParaRPr>
          </a:p>
          <a:p>
            <a:pPr marR="42830"/>
            <a:r>
              <a:rPr lang="en-US" altLang="zh-CN" sz="1600" dirty="0">
                <a:solidFill>
                  <a:srgbClr val="000000"/>
                </a:solidFill>
                <a:latin typeface="华文中宋" panose="02010600040101010101" pitchFamily="2" charset="-122"/>
                <a:ea typeface="华文中宋" panose="02010600040101010101" pitchFamily="2" charset="-122"/>
              </a:rPr>
              <a:t>     p = top (s);   pop (s);    visit( root(p) );</a:t>
            </a:r>
          </a:p>
          <a:p>
            <a:pPr marR="44230"/>
            <a:r>
              <a:rPr lang="en-US" altLang="zh-CN" sz="1600" dirty="0">
                <a:solidFill>
                  <a:srgbClr val="C00000"/>
                </a:solidFill>
                <a:latin typeface="华文中宋" panose="02010600040101010101" pitchFamily="2" charset="-122"/>
                <a:ea typeface="华文中宋" panose="02010600040101010101" pitchFamily="2" charset="-122"/>
              </a:rPr>
              <a:t>    </a:t>
            </a:r>
          </a:p>
          <a:p>
            <a:pPr marR="44230"/>
            <a:r>
              <a:rPr lang="en-US" altLang="zh-CN" sz="1600" dirty="0">
                <a:solidFill>
                  <a:srgbClr val="3333CC"/>
                </a:solidFill>
                <a:latin typeface="华文中宋" panose="02010600040101010101" pitchFamily="2" charset="-122"/>
                <a:ea typeface="华文中宋" panose="02010600040101010101" pitchFamily="2" charset="-122"/>
              </a:rPr>
              <a:t>     if ( !</a:t>
            </a:r>
            <a:r>
              <a:rPr lang="en-US" altLang="zh-CN" sz="1600" dirty="0" err="1">
                <a:solidFill>
                  <a:srgbClr val="3333CC"/>
                </a:solidFill>
                <a:latin typeface="华文中宋" panose="02010600040101010101" pitchFamily="2" charset="-122"/>
                <a:ea typeface="华文中宋" panose="02010600040101010101" pitchFamily="2" charset="-122"/>
              </a:rPr>
              <a:t>isEmptyStack</a:t>
            </a:r>
            <a:r>
              <a:rPr lang="en-US" altLang="zh-CN" sz="1600" dirty="0">
                <a:solidFill>
                  <a:srgbClr val="3333CC"/>
                </a:solidFill>
                <a:latin typeface="华文中宋" panose="02010600040101010101" pitchFamily="2" charset="-122"/>
                <a:ea typeface="华文中宋" panose="02010600040101010101" pitchFamily="2" charset="-122"/>
              </a:rPr>
              <a:t> (s) &amp;&amp; </a:t>
            </a:r>
            <a:r>
              <a:rPr lang="en-US" altLang="zh-CN" sz="1600" dirty="0" err="1">
                <a:solidFill>
                  <a:srgbClr val="3333CC"/>
                </a:solidFill>
                <a:latin typeface="华文中宋" panose="02010600040101010101" pitchFamily="2" charset="-122"/>
                <a:ea typeface="华文中宋" panose="02010600040101010101" pitchFamily="2" charset="-122"/>
              </a:rPr>
              <a:t>leftChild</a:t>
            </a:r>
            <a:r>
              <a:rPr lang="en-US" altLang="zh-CN" sz="1600" dirty="0">
                <a:solidFill>
                  <a:srgbClr val="3333CC"/>
                </a:solidFill>
                <a:latin typeface="华文中宋" panose="02010600040101010101" pitchFamily="2" charset="-122"/>
                <a:ea typeface="华文中宋" panose="02010600040101010101" pitchFamily="2" charset="-122"/>
              </a:rPr>
              <a:t>  ( top (s) ) == p )</a:t>
            </a:r>
          </a:p>
          <a:p>
            <a:pPr marR="30510"/>
            <a:r>
              <a:rPr lang="en-US" altLang="zh-CN" sz="1600" dirty="0">
                <a:solidFill>
                  <a:srgbClr val="3333CC"/>
                </a:solidFill>
                <a:latin typeface="华文中宋" panose="02010600040101010101" pitchFamily="2" charset="-122"/>
                <a:ea typeface="华文中宋" panose="02010600040101010101" pitchFamily="2" charset="-122"/>
              </a:rPr>
              <a:t>        p = </a:t>
            </a:r>
            <a:r>
              <a:rPr lang="en-US" altLang="zh-CN" sz="1600" dirty="0" err="1">
                <a:solidFill>
                  <a:srgbClr val="3333CC"/>
                </a:solidFill>
                <a:latin typeface="华文中宋" panose="02010600040101010101" pitchFamily="2" charset="-122"/>
                <a:ea typeface="华文中宋" panose="02010600040101010101" pitchFamily="2" charset="-122"/>
              </a:rPr>
              <a:t>rightChild</a:t>
            </a:r>
            <a:r>
              <a:rPr lang="en-US" altLang="zh-CN" sz="1600" dirty="0">
                <a:solidFill>
                  <a:srgbClr val="3333CC"/>
                </a:solidFill>
                <a:latin typeface="华文中宋" panose="02010600040101010101" pitchFamily="2" charset="-122"/>
                <a:ea typeface="华文中宋" panose="02010600040101010101" pitchFamily="2" charset="-122"/>
              </a:rPr>
              <a:t>( top (s) ) ; /* </a:t>
            </a:r>
            <a:r>
              <a:rPr lang="zh-CN" altLang="en-US" sz="1600" dirty="0">
                <a:solidFill>
                  <a:srgbClr val="3333CC"/>
                </a:solidFill>
                <a:latin typeface="华文中宋" panose="02010600040101010101" pitchFamily="2" charset="-122"/>
                <a:ea typeface="华文中宋" panose="02010600040101010101" pitchFamily="2" charset="-122"/>
              </a:rPr>
              <a:t>栈不空，且为从左子树退回*</a:t>
            </a:r>
            <a:r>
              <a:rPr lang="en-US" altLang="zh-CN" sz="1600" dirty="0">
                <a:solidFill>
                  <a:srgbClr val="3333CC"/>
                </a:solidFill>
                <a:latin typeface="华文中宋" panose="02010600040101010101" pitchFamily="2" charset="-122"/>
                <a:ea typeface="华文中宋" panose="02010600040101010101" pitchFamily="2" charset="-122"/>
              </a:rPr>
              <a:t>/</a:t>
            </a:r>
            <a:endParaRPr lang="zh-CN" altLang="en-US" sz="1600" dirty="0">
              <a:solidFill>
                <a:srgbClr val="3333CC"/>
              </a:solidFill>
              <a:latin typeface="华文中宋" panose="02010600040101010101" pitchFamily="2" charset="-122"/>
              <a:ea typeface="华文中宋" panose="02010600040101010101" pitchFamily="2" charset="-122"/>
            </a:endParaRPr>
          </a:p>
          <a:p>
            <a:pPr marR="24260"/>
            <a:r>
              <a:rPr lang="en-US" altLang="zh-CN" sz="1600" dirty="0">
                <a:solidFill>
                  <a:srgbClr val="3333CC"/>
                </a:solidFill>
                <a:latin typeface="华文中宋" panose="02010600040101010101" pitchFamily="2" charset="-122"/>
                <a:ea typeface="华文中宋" panose="02010600040101010101" pitchFamily="2" charset="-122"/>
              </a:rPr>
              <a:t>    else </a:t>
            </a:r>
          </a:p>
          <a:p>
            <a:pPr marR="24260"/>
            <a:r>
              <a:rPr lang="en-US" altLang="zh-CN" sz="1600" dirty="0">
                <a:solidFill>
                  <a:srgbClr val="3333CC"/>
                </a:solidFill>
                <a:latin typeface="华文中宋" panose="02010600040101010101" pitchFamily="2" charset="-122"/>
                <a:ea typeface="华文中宋" panose="02010600040101010101" pitchFamily="2" charset="-122"/>
              </a:rPr>
              <a:t>       p = NULL; /*</a:t>
            </a:r>
            <a:r>
              <a:rPr lang="zh-CN" altLang="en-US" sz="1600" dirty="0">
                <a:solidFill>
                  <a:srgbClr val="3333CC"/>
                </a:solidFill>
                <a:latin typeface="华文中宋" panose="02010600040101010101" pitchFamily="2" charset="-122"/>
                <a:ea typeface="华文中宋" panose="02010600040101010101" pitchFamily="2" charset="-122"/>
              </a:rPr>
              <a:t>从右子树回来，退到上一层处理*</a:t>
            </a:r>
            <a:r>
              <a:rPr lang="en-US" altLang="zh-CN" sz="1600" dirty="0">
                <a:solidFill>
                  <a:srgbClr val="3333CC"/>
                </a:solidFill>
                <a:latin typeface="华文中宋" panose="02010600040101010101" pitchFamily="2" charset="-122"/>
                <a:ea typeface="华文中宋" panose="02010600040101010101" pitchFamily="2" charset="-122"/>
              </a:rPr>
              <a:t>/</a:t>
            </a:r>
            <a:endParaRPr lang="zh-CN" altLang="en-US" sz="1600" dirty="0">
              <a:solidFill>
                <a:srgbClr val="3333CC"/>
              </a:solidFill>
              <a:latin typeface="华文中宋" panose="02010600040101010101" pitchFamily="2" charset="-122"/>
              <a:ea typeface="华文中宋" panose="02010600040101010101" pitchFamily="2" charset="-122"/>
            </a:endParaRPr>
          </a:p>
          <a:p>
            <a:pPr marR="120730"/>
            <a:r>
              <a:rPr lang="en-US" altLang="zh-CN" sz="1600" dirty="0">
                <a:solidFill>
                  <a:srgbClr val="000000"/>
                </a:solidFill>
                <a:latin typeface="华文中宋" panose="02010600040101010101" pitchFamily="2" charset="-122"/>
                <a:ea typeface="华文中宋" panose="02010600040101010101" pitchFamily="2" charset="-122"/>
              </a:rPr>
              <a:t>  }</a:t>
            </a:r>
            <a:endParaRPr lang="zh-CN" altLang="en-US" sz="1600" dirty="0">
              <a:solidFill>
                <a:srgbClr val="000000"/>
              </a:solidFill>
              <a:latin typeface="华文中宋" panose="02010600040101010101" pitchFamily="2" charset="-122"/>
              <a:ea typeface="华文中宋" panose="02010600040101010101" pitchFamily="2" charset="-122"/>
            </a:endParaRPr>
          </a:p>
          <a:p>
            <a:pPr marR="122530"/>
            <a:r>
              <a:rPr lang="en-US" altLang="zh-CN" sz="1600" dirty="0">
                <a:solidFill>
                  <a:srgbClr val="000000"/>
                </a:solidFill>
                <a:latin typeface="华文中宋" panose="02010600040101010101" pitchFamily="2" charset="-122"/>
                <a:ea typeface="华文中宋" panose="02010600040101010101" pitchFamily="2" charset="-122"/>
              </a:rPr>
              <a:t>}</a:t>
            </a:r>
            <a:endParaRPr lang="zh-CN" altLang="en-US" sz="1600" dirty="0">
              <a:solidFill>
                <a:srgbClr val="000000"/>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663521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二叉树的后根次序周游</a:t>
            </a:r>
          </a:p>
        </p:txBody>
      </p:sp>
      <p:sp>
        <p:nvSpPr>
          <p:cNvPr id="3" name="内容占位符 2"/>
          <p:cNvSpPr>
            <a:spLocks noGrp="1"/>
          </p:cNvSpPr>
          <p:nvPr>
            <p:ph idx="1"/>
          </p:nvPr>
        </p:nvSpPr>
        <p:spPr>
          <a:xfrm>
            <a:off x="452354" y="1341438"/>
            <a:ext cx="8153400" cy="4784725"/>
          </a:xfrm>
        </p:spPr>
        <p:txBody>
          <a:bodyPr/>
          <a:lstStyle/>
          <a:p>
            <a:r>
              <a:rPr lang="zh-CN" altLang="en-US" dirty="0"/>
              <a:t>设栈的主要操作是常量时间，算法中每个子二叉树恰好进栈、出栈各一次，所以它的时间代价还是</a:t>
            </a:r>
            <a:r>
              <a:rPr lang="en-US" altLang="zh-CN" b="1" dirty="0"/>
              <a:t>O(n)</a:t>
            </a:r>
            <a:r>
              <a:rPr lang="zh-CN" altLang="en-US" dirty="0"/>
              <a:t>，其中</a:t>
            </a:r>
            <a:r>
              <a:rPr lang="en-US" altLang="zh-CN" b="1" dirty="0"/>
              <a:t>n</a:t>
            </a:r>
            <a:r>
              <a:rPr lang="zh-CN" altLang="en-US" dirty="0"/>
              <a:t>为二叉树中子二叉树（即结点）的个数</a:t>
            </a:r>
          </a:p>
          <a:p>
            <a:r>
              <a:rPr lang="zh-CN" altLang="en-US" dirty="0"/>
              <a:t>外表看它是一个双重循环，但时间代价是线性的</a:t>
            </a:r>
          </a:p>
          <a:p>
            <a:endParaRPr lang="en-US" altLang="zh-CN" dirty="0"/>
          </a:p>
          <a:p>
            <a:r>
              <a:rPr lang="zh-CN" altLang="en-US" dirty="0"/>
              <a:t>各种深度周游算法的空间代价主要是栈；最坏情况是</a:t>
            </a:r>
            <a:r>
              <a:rPr lang="en-US" altLang="zh-CN" b="1" dirty="0"/>
              <a:t>O(n)</a:t>
            </a:r>
            <a:r>
              <a:rPr lang="zh-CN" altLang="en-US" b="1" dirty="0"/>
              <a:t>（</a:t>
            </a:r>
            <a:r>
              <a:rPr lang="zh-CN" altLang="en-US" b="1" dirty="0">
                <a:solidFill>
                  <a:srgbClr val="3333CC"/>
                </a:solidFill>
              </a:rPr>
              <a:t>什么是最坏情况？</a:t>
            </a:r>
            <a:r>
              <a:rPr lang="zh-CN" altLang="en-US" b="1" dirty="0"/>
              <a:t>）</a:t>
            </a:r>
            <a:endParaRPr lang="zh-CN" altLang="en-US" dirty="0"/>
          </a:p>
        </p:txBody>
      </p:sp>
    </p:spTree>
    <p:extLst>
      <p:ext uri="{BB962C8B-B14F-4D97-AF65-F5344CB8AC3E}">
        <p14:creationId xmlns:p14="http://schemas.microsoft.com/office/powerpoint/2010/main" val="344330470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二叉树的广度优先周游</a:t>
            </a:r>
          </a:p>
        </p:txBody>
      </p:sp>
      <p:sp>
        <p:nvSpPr>
          <p:cNvPr id="3" name="内容占位符 2"/>
          <p:cNvSpPr>
            <a:spLocks noGrp="1"/>
          </p:cNvSpPr>
          <p:nvPr>
            <p:ph idx="1"/>
          </p:nvPr>
        </p:nvSpPr>
        <p:spPr>
          <a:xfrm>
            <a:off x="464526" y="1388370"/>
            <a:ext cx="8153400" cy="2200581"/>
          </a:xfrm>
        </p:spPr>
        <p:txBody>
          <a:bodyPr/>
          <a:lstStyle/>
          <a:p>
            <a:r>
              <a:rPr lang="zh-CN" altLang="en-US" dirty="0"/>
              <a:t>广度优先周游</a:t>
            </a:r>
            <a:endParaRPr lang="en-US" altLang="zh-CN" dirty="0"/>
          </a:p>
          <a:p>
            <a:pPr lvl="1"/>
            <a:r>
              <a:rPr lang="zh-CN" altLang="en-US" dirty="0"/>
              <a:t>高度为</a:t>
            </a:r>
            <a:r>
              <a:rPr lang="en-US" altLang="zh-CN" dirty="0"/>
              <a:t>h</a:t>
            </a:r>
            <a:r>
              <a:rPr lang="zh-CN" altLang="en-US" dirty="0"/>
              <a:t>的二叉树，从</a:t>
            </a:r>
            <a:r>
              <a:rPr lang="en-US" altLang="zh-CN" dirty="0"/>
              <a:t>0</a:t>
            </a:r>
            <a:r>
              <a:rPr lang="zh-CN" altLang="en-US" dirty="0"/>
              <a:t>到</a:t>
            </a:r>
            <a:r>
              <a:rPr lang="en-US" altLang="zh-CN" dirty="0"/>
              <a:t>h</a:t>
            </a:r>
            <a:r>
              <a:rPr lang="zh-CN" altLang="en-US" dirty="0"/>
              <a:t>逐层如下处理：从左到右逐个访问存在的结点</a:t>
            </a:r>
          </a:p>
          <a:p>
            <a:pPr lvl="1"/>
            <a:r>
              <a:rPr lang="zh-CN" altLang="en-US" dirty="0"/>
              <a:t>广度优先周游一棵二叉树所得到的结点序列，叫作这棵二叉树的层次序列</a:t>
            </a:r>
          </a:p>
        </p:txBody>
      </p:sp>
      <p:sp>
        <p:nvSpPr>
          <p:cNvPr id="5" name="椭圆 4"/>
          <p:cNvSpPr/>
          <p:nvPr/>
        </p:nvSpPr>
        <p:spPr bwMode="auto">
          <a:xfrm>
            <a:off x="6034559" y="3303541"/>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4881617" y="3957699"/>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椭圆 6"/>
          <p:cNvSpPr/>
          <p:nvPr/>
        </p:nvSpPr>
        <p:spPr bwMode="auto">
          <a:xfrm>
            <a:off x="7257074" y="569639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7016349" y="3988180"/>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p:nvPr/>
        </p:nvCxnSpPr>
        <p:spPr bwMode="auto">
          <a:xfrm flipH="1">
            <a:off x="5228945" y="3550771"/>
            <a:ext cx="805614" cy="49294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endCxn id="7" idx="0"/>
          </p:cNvCxnSpPr>
          <p:nvPr/>
        </p:nvCxnSpPr>
        <p:spPr bwMode="auto">
          <a:xfrm flipH="1">
            <a:off x="7460535" y="5281756"/>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a:endCxn id="5" idx="6"/>
          </p:cNvCxnSpPr>
          <p:nvPr/>
        </p:nvCxnSpPr>
        <p:spPr bwMode="auto">
          <a:xfrm flipH="1" flipV="1">
            <a:off x="6441480" y="3531535"/>
            <a:ext cx="778330" cy="45664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6142069" y="4890086"/>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7822766" y="4847144"/>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a:t>
            </a:r>
            <a:endParaRPr lang="zh-CN" altLang="en-US" dirty="0">
              <a:latin typeface="华文中宋" panose="02010600040101010101" pitchFamily="2" charset="-122"/>
              <a:ea typeface="华文中宋" panose="02010600040101010101" pitchFamily="2" charset="-122"/>
            </a:endParaRPr>
          </a:p>
        </p:txBody>
      </p:sp>
      <p:cxnSp>
        <p:nvCxnSpPr>
          <p:cNvPr id="14" name="直接连接符 13"/>
          <p:cNvCxnSpPr>
            <a:endCxn id="8" idx="5"/>
          </p:cNvCxnSpPr>
          <p:nvPr/>
        </p:nvCxnSpPr>
        <p:spPr bwMode="auto">
          <a:xfrm flipH="1" flipV="1">
            <a:off x="7363678" y="4377390"/>
            <a:ext cx="615844" cy="46975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a:endCxn id="12" idx="0"/>
          </p:cNvCxnSpPr>
          <p:nvPr/>
        </p:nvCxnSpPr>
        <p:spPr bwMode="auto">
          <a:xfrm flipH="1">
            <a:off x="6345530" y="4377390"/>
            <a:ext cx="730411" cy="5126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4307505" y="4792026"/>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7" name="直接连接符 16"/>
          <p:cNvCxnSpPr>
            <a:endCxn id="16" idx="0"/>
          </p:cNvCxnSpPr>
          <p:nvPr/>
        </p:nvCxnSpPr>
        <p:spPr bwMode="auto">
          <a:xfrm flipH="1">
            <a:off x="4510966" y="4377390"/>
            <a:ext cx="467729" cy="4146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8458155" y="569639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9" name="直接连接符 18"/>
          <p:cNvCxnSpPr>
            <a:stCxn id="13" idx="5"/>
            <a:endCxn id="18" idx="0"/>
          </p:cNvCxnSpPr>
          <p:nvPr/>
        </p:nvCxnSpPr>
        <p:spPr bwMode="auto">
          <a:xfrm>
            <a:off x="8170095" y="5236354"/>
            <a:ext cx="491521" cy="4600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6639411" y="5696392"/>
            <a:ext cx="406921" cy="455988"/>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G</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1" name="直接连接符 20"/>
          <p:cNvCxnSpPr>
            <a:stCxn id="12" idx="5"/>
            <a:endCxn id="20" idx="0"/>
          </p:cNvCxnSpPr>
          <p:nvPr/>
        </p:nvCxnSpPr>
        <p:spPr bwMode="auto">
          <a:xfrm>
            <a:off x="6489398" y="5279296"/>
            <a:ext cx="353474" cy="41709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矩形 21"/>
          <p:cNvSpPr/>
          <p:nvPr/>
        </p:nvSpPr>
        <p:spPr>
          <a:xfrm>
            <a:off x="89306" y="5749890"/>
            <a:ext cx="4572000" cy="646331"/>
          </a:xfrm>
          <a:prstGeom prst="rect">
            <a:avLst/>
          </a:prstGeom>
        </p:spPr>
        <p:txBody>
          <a:bodyPr>
            <a:spAutoFit/>
          </a:bodyPr>
          <a:lstStyle/>
          <a:p>
            <a:r>
              <a:rPr lang="zh-CN" altLang="en-US" dirty="0">
                <a:latin typeface="华文中宋" panose="02010600040101010101" pitchFamily="2" charset="-122"/>
                <a:ea typeface="华文中宋" panose="02010600040101010101" pitchFamily="2" charset="-122"/>
              </a:rPr>
              <a:t>广度优先周游所得到的结点层次序列：</a:t>
            </a:r>
            <a:endParaRPr lang="en-US" altLang="zh-CN" dirty="0">
              <a:latin typeface="华文中宋" panose="02010600040101010101" pitchFamily="2" charset="-122"/>
              <a:ea typeface="华文中宋" panose="02010600040101010101" pitchFamily="2" charset="-122"/>
            </a:endParaRPr>
          </a:p>
          <a:p>
            <a:r>
              <a:rPr lang="en-US" altLang="zh-CN" dirty="0">
                <a:latin typeface="华文中宋" panose="02010600040101010101" pitchFamily="2" charset="-122"/>
                <a:ea typeface="华文中宋" panose="02010600040101010101" pitchFamily="2" charset="-122"/>
              </a:rPr>
              <a:t>A</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B</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C</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D</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E</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F</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G</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H</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I</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084759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a:t>
            </a:r>
          </a:p>
        </p:txBody>
      </p:sp>
      <p:sp>
        <p:nvSpPr>
          <p:cNvPr id="3" name="内容占位符 2"/>
          <p:cNvSpPr>
            <a:spLocks noGrp="1"/>
          </p:cNvSpPr>
          <p:nvPr>
            <p:ph idx="1"/>
          </p:nvPr>
        </p:nvSpPr>
        <p:spPr>
          <a:xfrm>
            <a:off x="304894" y="1341439"/>
            <a:ext cx="4128214" cy="575852"/>
          </a:xfrm>
        </p:spPr>
        <p:txBody>
          <a:bodyPr/>
          <a:lstStyle/>
          <a:p>
            <a:r>
              <a:rPr lang="zh-CN" altLang="en-US" dirty="0"/>
              <a:t>二叉树的基本形态</a:t>
            </a:r>
            <a:endParaRPr lang="en-US" altLang="zh-CN" dirty="0"/>
          </a:p>
        </p:txBody>
      </p:sp>
      <p:grpSp>
        <p:nvGrpSpPr>
          <p:cNvPr id="31" name="组合 30"/>
          <p:cNvGrpSpPr/>
          <p:nvPr/>
        </p:nvGrpSpPr>
        <p:grpSpPr>
          <a:xfrm>
            <a:off x="4686300" y="1006734"/>
            <a:ext cx="1523175" cy="1373788"/>
            <a:chOff x="4332820" y="1272818"/>
            <a:chExt cx="1523175" cy="1373788"/>
          </a:xfrm>
        </p:grpSpPr>
        <p:sp>
          <p:nvSpPr>
            <p:cNvPr id="26" name="矩形 25"/>
            <p:cNvSpPr/>
            <p:nvPr/>
          </p:nvSpPr>
          <p:spPr bwMode="auto">
            <a:xfrm>
              <a:off x="4332820" y="1272818"/>
              <a:ext cx="1523175" cy="1373788"/>
            </a:xfrm>
            <a:prstGeom prst="rect">
              <a:avLst/>
            </a:prstGeom>
            <a:solidFill>
              <a:srgbClr val="FFE697"/>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文本框 4"/>
            <p:cNvSpPr txBox="1"/>
            <p:nvPr/>
          </p:nvSpPr>
          <p:spPr>
            <a:xfrm>
              <a:off x="4791126" y="1405713"/>
              <a:ext cx="595035" cy="707886"/>
            </a:xfrm>
            <a:prstGeom prst="rect">
              <a:avLst/>
            </a:prstGeom>
            <a:solidFill>
              <a:srgbClr val="D5EEF7"/>
            </a:solidFill>
          </p:spPr>
          <p:txBody>
            <a:bodyPr wrap="square" rtlCol="0">
              <a:spAutoFit/>
            </a:bodyPr>
            <a:lstStyle/>
            <a:p>
              <a:r>
                <a:rPr lang="en-US" altLang="zh-CN" sz="4000" dirty="0">
                  <a:latin typeface="华文中宋" panose="02010600040101010101" pitchFamily="2" charset="-122"/>
                  <a:ea typeface="华文中宋" panose="02010600040101010101" pitchFamily="2" charset="-122"/>
                </a:rPr>
                <a:t>Ø</a:t>
              </a:r>
              <a:endParaRPr lang="zh-CN" altLang="en-US" sz="4000" dirty="0">
                <a:latin typeface="华文中宋" panose="02010600040101010101" pitchFamily="2" charset="-122"/>
                <a:ea typeface="华文中宋" panose="02010600040101010101" pitchFamily="2" charset="-122"/>
              </a:endParaRPr>
            </a:p>
          </p:txBody>
        </p:sp>
        <p:sp>
          <p:nvSpPr>
            <p:cNvPr id="13" name="文本框 12"/>
            <p:cNvSpPr txBox="1"/>
            <p:nvPr/>
          </p:nvSpPr>
          <p:spPr>
            <a:xfrm>
              <a:off x="4332821" y="2246495"/>
              <a:ext cx="152317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空二叉树</a:t>
              </a:r>
            </a:p>
          </p:txBody>
        </p:sp>
      </p:grpSp>
      <p:grpSp>
        <p:nvGrpSpPr>
          <p:cNvPr id="32" name="组合 31"/>
          <p:cNvGrpSpPr/>
          <p:nvPr/>
        </p:nvGrpSpPr>
        <p:grpSpPr>
          <a:xfrm>
            <a:off x="6843444" y="933832"/>
            <a:ext cx="2104412" cy="1556911"/>
            <a:chOff x="6597304" y="1038012"/>
            <a:chExt cx="2104412" cy="1556911"/>
          </a:xfrm>
        </p:grpSpPr>
        <p:sp>
          <p:nvSpPr>
            <p:cNvPr id="27" name="矩形 26"/>
            <p:cNvSpPr/>
            <p:nvPr/>
          </p:nvSpPr>
          <p:spPr bwMode="auto">
            <a:xfrm>
              <a:off x="6597304" y="1038012"/>
              <a:ext cx="2104412" cy="1519593"/>
            </a:xfrm>
            <a:prstGeom prst="rect">
              <a:avLst/>
            </a:prstGeom>
            <a:solidFill>
              <a:srgbClr val="FFE697"/>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 name="椭圆 3"/>
            <p:cNvSpPr/>
            <p:nvPr/>
          </p:nvSpPr>
          <p:spPr bwMode="auto">
            <a:xfrm>
              <a:off x="7349918" y="1175933"/>
              <a:ext cx="587559" cy="614480"/>
            </a:xfrm>
            <a:prstGeom prst="ellipse">
              <a:avLst/>
            </a:prstGeom>
            <a:solidFill>
              <a:srgbClr val="D5EEF7"/>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endParaRPr lang="zh-CN" altLang="en-US" sz="2000">
                <a:latin typeface="华文中宋" panose="02010600040101010101" pitchFamily="2" charset="-122"/>
                <a:ea typeface="华文中宋" panose="02010600040101010101" pitchFamily="2" charset="-122"/>
              </a:endParaRPr>
            </a:p>
          </p:txBody>
        </p:sp>
        <p:sp>
          <p:nvSpPr>
            <p:cNvPr id="14" name="文本框 13"/>
            <p:cNvSpPr txBox="1"/>
            <p:nvPr/>
          </p:nvSpPr>
          <p:spPr>
            <a:xfrm>
              <a:off x="6665581" y="1887037"/>
              <a:ext cx="2036135" cy="707886"/>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(2)</a:t>
              </a:r>
              <a:r>
                <a:rPr lang="zh-CN" altLang="en-US" sz="2000" dirty="0">
                  <a:latin typeface="华文中宋" panose="02010600040101010101" pitchFamily="2" charset="-122"/>
                  <a:ea typeface="华文中宋" panose="02010600040101010101" pitchFamily="2" charset="-122"/>
                </a:rPr>
                <a:t>只有一个结点</a:t>
              </a:r>
              <a:endParaRPr lang="en-US" altLang="zh-CN" sz="2000" dirty="0">
                <a:latin typeface="华文中宋" panose="02010600040101010101" pitchFamily="2" charset="-122"/>
                <a:ea typeface="华文中宋" panose="02010600040101010101" pitchFamily="2" charset="-122"/>
              </a:endParaRPr>
            </a:p>
            <a:p>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   的二叉树</a:t>
              </a:r>
            </a:p>
          </p:txBody>
        </p:sp>
      </p:grpSp>
      <p:grpSp>
        <p:nvGrpSpPr>
          <p:cNvPr id="33" name="组合 32"/>
          <p:cNvGrpSpPr/>
          <p:nvPr/>
        </p:nvGrpSpPr>
        <p:grpSpPr>
          <a:xfrm>
            <a:off x="154377" y="2735469"/>
            <a:ext cx="2675564" cy="3561466"/>
            <a:chOff x="154377" y="2735469"/>
            <a:chExt cx="2675564" cy="3561466"/>
          </a:xfrm>
        </p:grpSpPr>
        <p:sp>
          <p:nvSpPr>
            <p:cNvPr id="28" name="矩形 27"/>
            <p:cNvSpPr/>
            <p:nvPr/>
          </p:nvSpPr>
          <p:spPr bwMode="auto">
            <a:xfrm>
              <a:off x="154377" y="2735469"/>
              <a:ext cx="2675564" cy="3561466"/>
            </a:xfrm>
            <a:prstGeom prst="rect">
              <a:avLst/>
            </a:prstGeom>
            <a:solidFill>
              <a:srgbClr val="FFE697"/>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椭圆 5"/>
            <p:cNvSpPr/>
            <p:nvPr/>
          </p:nvSpPr>
          <p:spPr bwMode="auto">
            <a:xfrm>
              <a:off x="1489824" y="2851429"/>
              <a:ext cx="587559" cy="614480"/>
            </a:xfrm>
            <a:prstGeom prst="ellipse">
              <a:avLst/>
            </a:prstGeom>
            <a:solidFill>
              <a:srgbClr val="D5EEF7"/>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endParaRPr lang="zh-CN" altLang="en-US" sz="2000">
                <a:latin typeface="华文中宋" panose="02010600040101010101" pitchFamily="2" charset="-122"/>
                <a:ea typeface="华文中宋" panose="02010600040101010101" pitchFamily="2" charset="-122"/>
              </a:endParaRPr>
            </a:p>
          </p:txBody>
        </p:sp>
        <p:sp>
          <p:nvSpPr>
            <p:cNvPr id="7" name="椭圆 6"/>
            <p:cNvSpPr/>
            <p:nvPr/>
          </p:nvSpPr>
          <p:spPr bwMode="auto">
            <a:xfrm>
              <a:off x="206076" y="4220548"/>
              <a:ext cx="1391907" cy="1337151"/>
            </a:xfrm>
            <a:prstGeom prst="ellipse">
              <a:avLst/>
            </a:prstGeom>
            <a:solidFill>
              <a:srgbClr val="D5EEF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zh-CN" altLang="en-US" sz="2000" dirty="0">
                  <a:latin typeface="华文中宋" panose="02010600040101010101" pitchFamily="2" charset="-122"/>
                  <a:ea typeface="华文中宋" panose="02010600040101010101" pitchFamily="2" charset="-122"/>
                </a:rPr>
                <a:t>左子树</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6" name="直接连接符 15"/>
            <p:cNvCxnSpPr>
              <a:stCxn id="6" idx="3"/>
              <a:endCxn id="7" idx="0"/>
            </p:cNvCxnSpPr>
            <p:nvPr/>
          </p:nvCxnSpPr>
          <p:spPr bwMode="auto">
            <a:xfrm flipH="1">
              <a:off x="902030" y="3375920"/>
              <a:ext cx="673840" cy="844628"/>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文本框 22"/>
            <p:cNvSpPr txBox="1"/>
            <p:nvPr/>
          </p:nvSpPr>
          <p:spPr>
            <a:xfrm>
              <a:off x="234900" y="5542265"/>
              <a:ext cx="2492990" cy="707886"/>
            </a:xfrm>
            <a:prstGeom prst="rect">
              <a:avLst/>
            </a:prstGeom>
            <a:noFill/>
          </p:spPr>
          <p:txBody>
            <a:bodyPr wrap="none" rtlCol="0">
              <a:spAutoFit/>
            </a:bodyPr>
            <a:lstStyle/>
            <a:p>
              <a:pPr algn="ctr"/>
              <a:r>
                <a:rPr lang="en-US" altLang="zh-CN" sz="2000" dirty="0">
                  <a:latin typeface="华文中宋" panose="02010600040101010101" pitchFamily="2" charset="-122"/>
                  <a:ea typeface="华文中宋" panose="02010600040101010101" pitchFamily="2" charset="-122"/>
                </a:rPr>
                <a:t>(3)</a:t>
              </a:r>
              <a:r>
                <a:rPr lang="zh-CN" altLang="en-US" sz="2000" dirty="0">
                  <a:latin typeface="华文中宋" panose="02010600040101010101" pitchFamily="2" charset="-122"/>
                  <a:ea typeface="华文中宋" panose="02010600040101010101" pitchFamily="2" charset="-122"/>
                </a:rPr>
                <a:t>有根结点和</a:t>
              </a:r>
              <a:endParaRPr lang="en-US" altLang="zh-CN" sz="2000" dirty="0">
                <a:latin typeface="华文中宋" panose="02010600040101010101" pitchFamily="2" charset="-122"/>
                <a:ea typeface="华文中宋" panose="02010600040101010101" pitchFamily="2" charset="-122"/>
              </a:endParaRPr>
            </a:p>
            <a:p>
              <a:pPr algn="ctr"/>
              <a:r>
                <a:rPr lang="zh-CN" altLang="en-US" sz="2000" dirty="0">
                  <a:latin typeface="华文中宋" panose="02010600040101010101" pitchFamily="2" charset="-122"/>
                  <a:ea typeface="华文中宋" panose="02010600040101010101" pitchFamily="2" charset="-122"/>
                </a:rPr>
                <a:t>非空左子树的二叉树</a:t>
              </a:r>
            </a:p>
          </p:txBody>
        </p:sp>
      </p:grpSp>
      <p:grpSp>
        <p:nvGrpSpPr>
          <p:cNvPr id="34" name="组合 33"/>
          <p:cNvGrpSpPr/>
          <p:nvPr/>
        </p:nvGrpSpPr>
        <p:grpSpPr>
          <a:xfrm>
            <a:off x="2891375" y="2735469"/>
            <a:ext cx="2675564" cy="3561467"/>
            <a:chOff x="2970363" y="2735469"/>
            <a:chExt cx="2675564" cy="3561467"/>
          </a:xfrm>
        </p:grpSpPr>
        <p:sp>
          <p:nvSpPr>
            <p:cNvPr id="29" name="矩形 28"/>
            <p:cNvSpPr/>
            <p:nvPr/>
          </p:nvSpPr>
          <p:spPr bwMode="auto">
            <a:xfrm>
              <a:off x="2970363" y="2735469"/>
              <a:ext cx="2675564" cy="3561467"/>
            </a:xfrm>
            <a:prstGeom prst="rect">
              <a:avLst/>
            </a:prstGeom>
            <a:solidFill>
              <a:srgbClr val="FFE697"/>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椭圆 8"/>
            <p:cNvSpPr/>
            <p:nvPr/>
          </p:nvSpPr>
          <p:spPr bwMode="auto">
            <a:xfrm>
              <a:off x="3272345" y="2851429"/>
              <a:ext cx="587559" cy="614480"/>
            </a:xfrm>
            <a:prstGeom prst="ellipse">
              <a:avLst/>
            </a:prstGeom>
            <a:solidFill>
              <a:srgbClr val="D5EEF7"/>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endParaRPr lang="zh-CN" altLang="en-US" sz="2000">
                <a:latin typeface="华文中宋" panose="02010600040101010101" pitchFamily="2" charset="-122"/>
                <a:ea typeface="华文中宋" panose="02010600040101010101" pitchFamily="2" charset="-122"/>
              </a:endParaRPr>
            </a:p>
          </p:txBody>
        </p:sp>
        <p:sp>
          <p:nvSpPr>
            <p:cNvPr id="10" name="椭圆 9"/>
            <p:cNvSpPr/>
            <p:nvPr/>
          </p:nvSpPr>
          <p:spPr bwMode="auto">
            <a:xfrm>
              <a:off x="3702501" y="4220547"/>
              <a:ext cx="1391907" cy="1337151"/>
            </a:xfrm>
            <a:prstGeom prst="ellipse">
              <a:avLst/>
            </a:prstGeom>
            <a:solidFill>
              <a:srgbClr val="D5EEF7"/>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zh-CN" altLang="en-US" sz="2000" dirty="0">
                  <a:latin typeface="华文中宋" panose="02010600040101010101" pitchFamily="2" charset="-122"/>
                  <a:ea typeface="华文中宋" panose="02010600040101010101" pitchFamily="2" charset="-122"/>
                </a:rPr>
                <a:t>右子树</a:t>
              </a:r>
            </a:p>
          </p:txBody>
        </p:sp>
        <p:cxnSp>
          <p:nvCxnSpPr>
            <p:cNvPr id="17" name="直接连接符 16"/>
            <p:cNvCxnSpPr>
              <a:stCxn id="9" idx="5"/>
              <a:endCxn id="10" idx="0"/>
            </p:cNvCxnSpPr>
            <p:nvPr/>
          </p:nvCxnSpPr>
          <p:spPr bwMode="auto">
            <a:xfrm>
              <a:off x="3773858" y="3375920"/>
              <a:ext cx="624597" cy="844627"/>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4" name="文本框 23"/>
            <p:cNvSpPr txBox="1"/>
            <p:nvPr/>
          </p:nvSpPr>
          <p:spPr>
            <a:xfrm>
              <a:off x="3043821" y="5544738"/>
              <a:ext cx="2492991" cy="707886"/>
            </a:xfrm>
            <a:prstGeom prst="rect">
              <a:avLst/>
            </a:prstGeom>
            <a:noFill/>
          </p:spPr>
          <p:txBody>
            <a:bodyPr wrap="none" rtlCol="0">
              <a:spAutoFit/>
            </a:bodyPr>
            <a:lstStyle/>
            <a:p>
              <a:pPr algn="ctr"/>
              <a:r>
                <a:rPr lang="en-US" altLang="zh-CN" sz="2000" dirty="0">
                  <a:latin typeface="华文中宋" panose="02010600040101010101" pitchFamily="2" charset="-122"/>
                  <a:ea typeface="华文中宋" panose="02010600040101010101" pitchFamily="2" charset="-122"/>
                </a:rPr>
                <a:t>(4)</a:t>
              </a:r>
              <a:r>
                <a:rPr lang="zh-CN" altLang="en-US" sz="2000" dirty="0">
                  <a:latin typeface="华文中宋" panose="02010600040101010101" pitchFamily="2" charset="-122"/>
                  <a:ea typeface="华文中宋" panose="02010600040101010101" pitchFamily="2" charset="-122"/>
                </a:rPr>
                <a:t>有根结点和</a:t>
              </a:r>
              <a:endParaRPr lang="en-US" altLang="zh-CN" sz="2000" dirty="0">
                <a:latin typeface="华文中宋" panose="02010600040101010101" pitchFamily="2" charset="-122"/>
                <a:ea typeface="华文中宋" panose="02010600040101010101" pitchFamily="2" charset="-122"/>
              </a:endParaRPr>
            </a:p>
            <a:p>
              <a:pPr algn="ctr"/>
              <a:r>
                <a:rPr lang="zh-CN" altLang="en-US" sz="2000" dirty="0">
                  <a:latin typeface="华文中宋" panose="02010600040101010101" pitchFamily="2" charset="-122"/>
                  <a:ea typeface="华文中宋" panose="02010600040101010101" pitchFamily="2" charset="-122"/>
                </a:rPr>
                <a:t>非空右子树的二叉树</a:t>
              </a:r>
            </a:p>
          </p:txBody>
        </p:sp>
      </p:grpSp>
      <p:grpSp>
        <p:nvGrpSpPr>
          <p:cNvPr id="35" name="组合 34"/>
          <p:cNvGrpSpPr/>
          <p:nvPr/>
        </p:nvGrpSpPr>
        <p:grpSpPr>
          <a:xfrm>
            <a:off x="5626674" y="2735469"/>
            <a:ext cx="3428837" cy="3561467"/>
            <a:chOff x="5685666" y="2735469"/>
            <a:chExt cx="3428837" cy="3561467"/>
          </a:xfrm>
        </p:grpSpPr>
        <p:sp>
          <p:nvSpPr>
            <p:cNvPr id="30" name="矩形 29"/>
            <p:cNvSpPr/>
            <p:nvPr/>
          </p:nvSpPr>
          <p:spPr bwMode="auto">
            <a:xfrm>
              <a:off x="5685666" y="2735469"/>
              <a:ext cx="3428837" cy="3561467"/>
            </a:xfrm>
            <a:prstGeom prst="rect">
              <a:avLst/>
            </a:prstGeom>
            <a:solidFill>
              <a:srgbClr val="FFE697"/>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椭圆 7"/>
            <p:cNvSpPr/>
            <p:nvPr/>
          </p:nvSpPr>
          <p:spPr bwMode="auto">
            <a:xfrm>
              <a:off x="7148050" y="2851429"/>
              <a:ext cx="587559" cy="614480"/>
            </a:xfrm>
            <a:prstGeom prst="ellipse">
              <a:avLst/>
            </a:prstGeom>
            <a:solidFill>
              <a:srgbClr val="D5EEF7"/>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endParaRPr lang="zh-CN" altLang="en-US" sz="2000">
                <a:latin typeface="华文中宋" panose="02010600040101010101" pitchFamily="2" charset="-122"/>
                <a:ea typeface="华文中宋" panose="02010600040101010101" pitchFamily="2" charset="-122"/>
              </a:endParaRPr>
            </a:p>
          </p:txBody>
        </p:sp>
        <p:sp>
          <p:nvSpPr>
            <p:cNvPr id="11" name="椭圆 10"/>
            <p:cNvSpPr/>
            <p:nvPr/>
          </p:nvSpPr>
          <p:spPr bwMode="auto">
            <a:xfrm>
              <a:off x="5723088" y="4220548"/>
              <a:ext cx="1391907" cy="1337151"/>
            </a:xfrm>
            <a:prstGeom prst="ellipse">
              <a:avLst/>
            </a:prstGeom>
            <a:solidFill>
              <a:srgbClr val="D5EEF7"/>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zh-CN" altLang="en-US" sz="2000" dirty="0">
                  <a:latin typeface="华文中宋" panose="02010600040101010101" pitchFamily="2" charset="-122"/>
                  <a:ea typeface="华文中宋" panose="02010600040101010101" pitchFamily="2" charset="-122"/>
                </a:rPr>
                <a:t>左子树</a:t>
              </a:r>
            </a:p>
          </p:txBody>
        </p:sp>
        <p:sp>
          <p:nvSpPr>
            <p:cNvPr id="12" name="椭圆 11"/>
            <p:cNvSpPr/>
            <p:nvPr/>
          </p:nvSpPr>
          <p:spPr bwMode="auto">
            <a:xfrm>
              <a:off x="7643698" y="4220548"/>
              <a:ext cx="1391907" cy="1337151"/>
            </a:xfrm>
            <a:prstGeom prst="ellipse">
              <a:avLst/>
            </a:prstGeom>
            <a:solidFill>
              <a:srgbClr val="D5EEF7"/>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zh-CN" altLang="en-US" sz="2000" dirty="0">
                  <a:latin typeface="华文中宋" panose="02010600040101010101" pitchFamily="2" charset="-122"/>
                  <a:ea typeface="华文中宋" panose="02010600040101010101" pitchFamily="2" charset="-122"/>
                </a:rPr>
                <a:t>右子树</a:t>
              </a:r>
            </a:p>
          </p:txBody>
        </p:sp>
        <p:cxnSp>
          <p:nvCxnSpPr>
            <p:cNvPr id="20" name="直接连接符 19"/>
            <p:cNvCxnSpPr/>
            <p:nvPr/>
          </p:nvCxnSpPr>
          <p:spPr bwMode="auto">
            <a:xfrm flipH="1">
              <a:off x="6597304" y="3384566"/>
              <a:ext cx="673840" cy="844628"/>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直接连接符 20"/>
            <p:cNvCxnSpPr/>
            <p:nvPr/>
          </p:nvCxnSpPr>
          <p:spPr bwMode="auto">
            <a:xfrm>
              <a:off x="7686601" y="3375919"/>
              <a:ext cx="624597" cy="844627"/>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文本框 24"/>
            <p:cNvSpPr txBox="1"/>
            <p:nvPr/>
          </p:nvSpPr>
          <p:spPr>
            <a:xfrm>
              <a:off x="5768169" y="5589048"/>
              <a:ext cx="3005951" cy="707886"/>
            </a:xfrm>
            <a:prstGeom prst="rect">
              <a:avLst/>
            </a:prstGeom>
            <a:noFill/>
          </p:spPr>
          <p:txBody>
            <a:bodyPr wrap="none" rtlCol="0">
              <a:spAutoFit/>
            </a:bodyPr>
            <a:lstStyle/>
            <a:p>
              <a:pPr algn="ctr"/>
              <a:r>
                <a:rPr lang="en-US" altLang="zh-CN" sz="2000" dirty="0">
                  <a:latin typeface="华文中宋" panose="02010600040101010101" pitchFamily="2" charset="-122"/>
                  <a:ea typeface="华文中宋" panose="02010600040101010101" pitchFamily="2" charset="-122"/>
                </a:rPr>
                <a:t>(5)</a:t>
              </a:r>
              <a:r>
                <a:rPr lang="zh-CN" altLang="en-US" sz="2000" dirty="0">
                  <a:latin typeface="华文中宋" panose="02010600040101010101" pitchFamily="2" charset="-122"/>
                  <a:ea typeface="华文中宋" panose="02010600040101010101" pitchFamily="2" charset="-122"/>
                </a:rPr>
                <a:t>有根结点和</a:t>
              </a:r>
              <a:endParaRPr lang="en-US" altLang="zh-CN" sz="2000" dirty="0">
                <a:latin typeface="华文中宋" panose="02010600040101010101" pitchFamily="2" charset="-122"/>
                <a:ea typeface="华文中宋" panose="02010600040101010101" pitchFamily="2" charset="-122"/>
              </a:endParaRPr>
            </a:p>
            <a:p>
              <a:pPr algn="ctr"/>
              <a:r>
                <a:rPr lang="zh-CN" altLang="en-US" sz="2000" dirty="0">
                  <a:latin typeface="华文中宋" panose="02010600040101010101" pitchFamily="2" charset="-122"/>
                  <a:ea typeface="华文中宋" panose="02010600040101010101" pitchFamily="2" charset="-122"/>
                </a:rPr>
                <a:t>非空左、右子树的二叉树</a:t>
              </a:r>
            </a:p>
          </p:txBody>
        </p:sp>
      </p:grpSp>
    </p:spTree>
    <p:extLst>
      <p:ext uri="{BB962C8B-B14F-4D97-AF65-F5344CB8AC3E}">
        <p14:creationId xmlns:p14="http://schemas.microsoft.com/office/powerpoint/2010/main" val="2611266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二叉树的广度优先周游</a:t>
            </a:r>
          </a:p>
        </p:txBody>
      </p:sp>
      <p:sp>
        <p:nvSpPr>
          <p:cNvPr id="3" name="内容占位符 2"/>
          <p:cNvSpPr>
            <a:spLocks noGrp="1"/>
          </p:cNvSpPr>
          <p:nvPr>
            <p:ph idx="1"/>
          </p:nvPr>
        </p:nvSpPr>
        <p:spPr>
          <a:xfrm>
            <a:off x="604754" y="2555987"/>
            <a:ext cx="8153400" cy="2389499"/>
          </a:xfrm>
        </p:spPr>
        <p:txBody>
          <a:bodyPr/>
          <a:lstStyle/>
          <a:p>
            <a:r>
              <a:rPr lang="zh-CN" altLang="en-US" dirty="0"/>
              <a:t>利用队列实现</a:t>
            </a:r>
            <a:endParaRPr lang="en-US" altLang="zh-CN" dirty="0"/>
          </a:p>
          <a:p>
            <a:pPr lvl="1"/>
            <a:r>
              <a:rPr lang="zh-CN" altLang="en-US" dirty="0"/>
              <a:t>首先把二叉树送入队列；其后，每当从队首取出一个二叉树访问根之后，马上把它的子二叉树按从左到右的次序送入队列尾端；重复此过程直到队列为空。（</a:t>
            </a:r>
            <a:r>
              <a:rPr lang="zh-CN" altLang="en-US" dirty="0">
                <a:solidFill>
                  <a:srgbClr val="3333CC"/>
                </a:solidFill>
              </a:rPr>
              <a:t>每次把刚访问结点的孩子结点按序入队列</a:t>
            </a:r>
            <a:r>
              <a:rPr lang="zh-CN" altLang="en-US" dirty="0"/>
              <a:t>）</a:t>
            </a:r>
          </a:p>
          <a:p>
            <a:endParaRPr lang="en-US" altLang="zh-CN" dirty="0"/>
          </a:p>
        </p:txBody>
      </p:sp>
      <p:sp>
        <p:nvSpPr>
          <p:cNvPr id="4" name="内容占位符 2"/>
          <p:cNvSpPr txBox="1">
            <a:spLocks/>
          </p:cNvSpPr>
          <p:nvPr/>
        </p:nvSpPr>
        <p:spPr bwMode="auto">
          <a:xfrm>
            <a:off x="604754" y="1421833"/>
            <a:ext cx="8153400" cy="610167"/>
          </a:xfrm>
          <a:prstGeom prst="rect">
            <a:avLst/>
          </a:prstGeom>
          <a:solidFill>
            <a:schemeClr val="bg1">
              <a:lumMod val="90000"/>
            </a:schemeClr>
          </a:solid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思考：如何实现广度优先周游？</a:t>
            </a:r>
            <a:endParaRPr lang="en-US" altLang="zh-CN" dirty="0"/>
          </a:p>
        </p:txBody>
      </p:sp>
    </p:spTree>
    <p:extLst>
      <p:ext uri="{BB962C8B-B14F-4D97-AF65-F5344CB8AC3E}">
        <p14:creationId xmlns:p14="http://schemas.microsoft.com/office/powerpoint/2010/main" val="1790846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二叉树的广度优先周游</a:t>
            </a:r>
          </a:p>
        </p:txBody>
      </p:sp>
      <p:sp>
        <p:nvSpPr>
          <p:cNvPr id="3" name="内容占位符 2"/>
          <p:cNvSpPr>
            <a:spLocks noGrp="1"/>
          </p:cNvSpPr>
          <p:nvPr>
            <p:ph idx="1"/>
          </p:nvPr>
        </p:nvSpPr>
        <p:spPr>
          <a:xfrm>
            <a:off x="452354" y="1341439"/>
            <a:ext cx="8153400" cy="595850"/>
          </a:xfrm>
        </p:spPr>
        <p:txBody>
          <a:bodyPr/>
          <a:lstStyle/>
          <a:p>
            <a:r>
              <a:rPr lang="zh-CN" altLang="en-US" dirty="0"/>
              <a:t>广度优先周游二叉树</a:t>
            </a:r>
            <a:endParaRPr lang="en-US" altLang="zh-CN" dirty="0"/>
          </a:p>
        </p:txBody>
      </p:sp>
      <p:sp>
        <p:nvSpPr>
          <p:cNvPr id="4" name="矩形 3"/>
          <p:cNvSpPr/>
          <p:nvPr/>
        </p:nvSpPr>
        <p:spPr>
          <a:xfrm>
            <a:off x="1483476" y="1937289"/>
            <a:ext cx="7122277" cy="4524315"/>
          </a:xfrm>
          <a:prstGeom prst="rect">
            <a:avLst/>
          </a:prstGeom>
          <a:solidFill>
            <a:schemeClr val="bg1">
              <a:lumMod val="90000"/>
            </a:schemeClr>
          </a:solidFill>
        </p:spPr>
        <p:txBody>
          <a:bodyPr wrap="square">
            <a:spAutoFit/>
          </a:bodyPr>
          <a:lstStyle/>
          <a:p>
            <a:pPr marR="70680"/>
            <a:r>
              <a:rPr lang="en-US" altLang="zh-CN" dirty="0">
                <a:latin typeface="华文中宋" panose="02010600040101010101" pitchFamily="2" charset="-122"/>
                <a:ea typeface="华文中宋" panose="02010600040101010101" pitchFamily="2" charset="-122"/>
              </a:rPr>
              <a:t>void </a:t>
            </a:r>
            <a:r>
              <a:rPr lang="en-US" altLang="zh-CN" dirty="0" err="1">
                <a:latin typeface="华文中宋" panose="02010600040101010101" pitchFamily="2" charset="-122"/>
                <a:ea typeface="华文中宋" panose="02010600040101010101" pitchFamily="2" charset="-122"/>
              </a:rPr>
              <a:t>levelOrder</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BinTree</a:t>
            </a:r>
            <a:r>
              <a:rPr lang="en-US" altLang="zh-CN" dirty="0">
                <a:latin typeface="华文中宋" panose="02010600040101010101" pitchFamily="2" charset="-122"/>
                <a:ea typeface="华文中宋" panose="02010600040101010101" pitchFamily="2" charset="-122"/>
              </a:rPr>
              <a:t> t ) {</a:t>
            </a:r>
          </a:p>
          <a:p>
            <a:pPr marR="70680"/>
            <a:endParaRPr lang="en-US" altLang="zh-CN" dirty="0">
              <a:latin typeface="华文中宋" panose="02010600040101010101" pitchFamily="2" charset="-122"/>
              <a:ea typeface="华文中宋" panose="02010600040101010101" pitchFamily="2" charset="-122"/>
            </a:endParaRPr>
          </a:p>
          <a:p>
            <a:pPr marR="95310"/>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BinTree</a:t>
            </a:r>
            <a:r>
              <a:rPr lang="en-US" altLang="zh-CN" dirty="0">
                <a:latin typeface="华文中宋" panose="02010600040101010101" pitchFamily="2" charset="-122"/>
                <a:ea typeface="华文中宋" panose="02010600040101010101" pitchFamily="2" charset="-122"/>
              </a:rPr>
              <a:t> r, child;</a:t>
            </a:r>
          </a:p>
          <a:p>
            <a:pPr marR="63310"/>
            <a:r>
              <a:rPr lang="en-US" altLang="zh-CN" dirty="0">
                <a:latin typeface="华文中宋" panose="02010600040101010101" pitchFamily="2" charset="-122"/>
                <a:ea typeface="华文中宋" panose="02010600040101010101" pitchFamily="2" charset="-122"/>
              </a:rPr>
              <a:t>  Queue q= </a:t>
            </a:r>
            <a:r>
              <a:rPr lang="en-US" altLang="zh-CN" dirty="0" err="1">
                <a:latin typeface="华文中宋" panose="02010600040101010101" pitchFamily="2" charset="-122"/>
                <a:ea typeface="华文中宋" panose="02010600040101010101" pitchFamily="2" charset="-122"/>
              </a:rPr>
              <a:t>createEmptyQueue</a:t>
            </a:r>
            <a:r>
              <a:rPr lang="en-US" altLang="zh-CN" dirty="0">
                <a:latin typeface="华文中宋" panose="02010600040101010101" pitchFamily="2" charset="-122"/>
                <a:ea typeface="华文中宋" panose="02010600040101010101" pitchFamily="2" charset="-122"/>
              </a:rPr>
              <a:t>( ); </a:t>
            </a:r>
          </a:p>
          <a:p>
            <a:pPr marR="33080"/>
            <a:r>
              <a:rPr lang="en-US" altLang="zh-CN" dirty="0">
                <a:latin typeface="华文中宋" panose="02010600040101010101" pitchFamily="2" charset="-122"/>
                <a:ea typeface="华文中宋" panose="02010600040101010101" pitchFamily="2" charset="-122"/>
              </a:rPr>
              <a:t>   </a:t>
            </a:r>
          </a:p>
          <a:p>
            <a:pPr marR="33080"/>
            <a:r>
              <a:rPr lang="en-US" altLang="zh-CN" dirty="0">
                <a:latin typeface="华文中宋" panose="02010600040101010101" pitchFamily="2" charset="-122"/>
                <a:ea typeface="华文中宋" panose="02010600040101010101" pitchFamily="2" charset="-122"/>
              </a:rPr>
              <a:t>  if (t==NULL) return; </a:t>
            </a:r>
          </a:p>
          <a:p>
            <a:pPr marR="33080"/>
            <a:endParaRPr lang="en-US" altLang="zh-CN" dirty="0">
              <a:latin typeface="华文中宋" panose="02010600040101010101" pitchFamily="2" charset="-122"/>
              <a:ea typeface="华文中宋" panose="02010600040101010101" pitchFamily="2" charset="-122"/>
            </a:endParaRPr>
          </a:p>
          <a:p>
            <a:pPr marR="25780"/>
            <a:r>
              <a:rPr lang="en-US" altLang="zh-CN" dirty="0">
                <a:latin typeface="华文中宋" panose="02010600040101010101" pitchFamily="2" charset="-122"/>
                <a:ea typeface="华文中宋" panose="02010600040101010101" pitchFamily="2" charset="-122"/>
              </a:rPr>
              <a:t>  r = t;    </a:t>
            </a:r>
            <a:r>
              <a:rPr lang="en-US" altLang="zh-CN" dirty="0" err="1">
                <a:latin typeface="华文中宋" panose="02010600040101010101" pitchFamily="2" charset="-122"/>
                <a:ea typeface="华文中宋" panose="02010600040101010101" pitchFamily="2" charset="-122"/>
              </a:rPr>
              <a:t>enQueue</a:t>
            </a:r>
            <a:r>
              <a:rPr lang="en-US" altLang="zh-CN" dirty="0">
                <a:latin typeface="华文中宋" panose="02010600040101010101" pitchFamily="2" charset="-122"/>
                <a:ea typeface="华文中宋" panose="02010600040101010101" pitchFamily="2" charset="-122"/>
              </a:rPr>
              <a:t>( q, r ); </a:t>
            </a:r>
          </a:p>
          <a:p>
            <a:pPr marR="25780"/>
            <a:r>
              <a:rPr lang="en-US" altLang="zh-CN" dirty="0">
                <a:latin typeface="华文中宋" panose="02010600040101010101" pitchFamily="2" charset="-122"/>
                <a:ea typeface="华文中宋" panose="02010600040101010101" pitchFamily="2" charset="-122"/>
              </a:rPr>
              <a:t>  while ( !</a:t>
            </a:r>
            <a:r>
              <a:rPr lang="en-US" altLang="zh-CN" dirty="0" err="1">
                <a:latin typeface="华文中宋" panose="02010600040101010101" pitchFamily="2" charset="-122"/>
                <a:ea typeface="华文中宋" panose="02010600040101010101" pitchFamily="2" charset="-122"/>
              </a:rPr>
              <a:t>isEmptyQueue</a:t>
            </a:r>
            <a:r>
              <a:rPr lang="en-US" altLang="zh-CN" dirty="0">
                <a:latin typeface="华文中宋" panose="02010600040101010101" pitchFamily="2" charset="-122"/>
                <a:ea typeface="华文中宋" panose="02010600040101010101" pitchFamily="2" charset="-122"/>
              </a:rPr>
              <a:t>(q) ) </a:t>
            </a:r>
          </a:p>
          <a:p>
            <a:pPr marR="25780"/>
            <a:r>
              <a:rPr lang="en-US" altLang="zh-CN" dirty="0">
                <a:latin typeface="华文中宋" panose="02010600040101010101" pitchFamily="2" charset="-122"/>
                <a:ea typeface="华文中宋" panose="02010600040101010101" pitchFamily="2" charset="-122"/>
              </a:rPr>
              <a:t>  {</a:t>
            </a:r>
          </a:p>
          <a:p>
            <a:pPr marR="36080"/>
            <a:r>
              <a:rPr lang="en-US" altLang="zh-CN" dirty="0">
                <a:latin typeface="华文中宋" panose="02010600040101010101" pitchFamily="2" charset="-122"/>
                <a:ea typeface="华文中宋" panose="02010600040101010101" pitchFamily="2" charset="-122"/>
              </a:rPr>
              <a:t>      r = </a:t>
            </a:r>
            <a:r>
              <a:rPr lang="en-US" altLang="zh-CN" dirty="0" err="1">
                <a:latin typeface="华文中宋" panose="02010600040101010101" pitchFamily="2" charset="-122"/>
                <a:ea typeface="华文中宋" panose="02010600040101010101" pitchFamily="2" charset="-122"/>
              </a:rPr>
              <a:t>frontQueue</a:t>
            </a:r>
            <a:r>
              <a:rPr lang="en-US" altLang="zh-CN" dirty="0">
                <a:latin typeface="华文中宋" panose="02010600040101010101" pitchFamily="2" charset="-122"/>
                <a:ea typeface="华文中宋" panose="02010600040101010101" pitchFamily="2" charset="-122"/>
              </a:rPr>
              <a:t>(q); </a:t>
            </a:r>
            <a:r>
              <a:rPr lang="en-US" altLang="zh-CN" dirty="0" err="1">
                <a:latin typeface="华文中宋" panose="02010600040101010101" pitchFamily="2" charset="-122"/>
                <a:ea typeface="华文中宋" panose="02010600040101010101" pitchFamily="2" charset="-122"/>
              </a:rPr>
              <a:t>deQueue</a:t>
            </a:r>
            <a:r>
              <a:rPr lang="en-US" altLang="zh-CN" dirty="0">
                <a:latin typeface="华文中宋" panose="02010600040101010101" pitchFamily="2" charset="-122"/>
                <a:ea typeface="华文中宋" panose="02010600040101010101" pitchFamily="2" charset="-122"/>
              </a:rPr>
              <a:t>(q);  visit( root( r )); </a:t>
            </a:r>
          </a:p>
          <a:p>
            <a:pPr marR="36080"/>
            <a:endParaRPr lang="en-US" altLang="zh-CN" dirty="0">
              <a:latin typeface="华文中宋" panose="02010600040101010101" pitchFamily="2" charset="-122"/>
              <a:ea typeface="华文中宋" panose="02010600040101010101" pitchFamily="2" charset="-122"/>
            </a:endParaRPr>
          </a:p>
          <a:p>
            <a:pPr marR="36080"/>
            <a:r>
              <a:rPr lang="en-US" altLang="zh-CN" dirty="0">
                <a:latin typeface="华文中宋" panose="02010600040101010101" pitchFamily="2" charset="-122"/>
                <a:ea typeface="华文中宋" panose="02010600040101010101" pitchFamily="2" charset="-122"/>
              </a:rPr>
              <a:t>      child = </a:t>
            </a:r>
            <a:r>
              <a:rPr lang="en-US" altLang="zh-CN" dirty="0" err="1">
                <a:latin typeface="华文中宋" panose="02010600040101010101" pitchFamily="2" charset="-122"/>
                <a:ea typeface="华文中宋" panose="02010600040101010101" pitchFamily="2" charset="-122"/>
              </a:rPr>
              <a:t>leftChild</a:t>
            </a:r>
            <a:r>
              <a:rPr lang="en-US" altLang="zh-CN" dirty="0">
                <a:latin typeface="华文中宋" panose="02010600040101010101" pitchFamily="2" charset="-122"/>
                <a:ea typeface="华文中宋" panose="02010600040101010101" pitchFamily="2" charset="-122"/>
              </a:rPr>
              <a:t>( r ); if(child!=NULL) </a:t>
            </a:r>
            <a:r>
              <a:rPr lang="en-US" altLang="zh-CN" dirty="0" err="1">
                <a:latin typeface="华文中宋" panose="02010600040101010101" pitchFamily="2" charset="-122"/>
                <a:ea typeface="华文中宋" panose="02010600040101010101" pitchFamily="2" charset="-122"/>
              </a:rPr>
              <a:t>enQueue</a:t>
            </a:r>
            <a:r>
              <a:rPr lang="en-US" altLang="zh-CN" dirty="0">
                <a:latin typeface="华文中宋" panose="02010600040101010101" pitchFamily="2" charset="-122"/>
                <a:ea typeface="华文中宋" panose="02010600040101010101" pitchFamily="2" charset="-122"/>
              </a:rPr>
              <a:t>(</a:t>
            </a:r>
            <a:r>
              <a:rPr lang="en-US" altLang="zh-CN" dirty="0" err="1">
                <a:latin typeface="华文中宋" panose="02010600040101010101" pitchFamily="2" charset="-122"/>
                <a:ea typeface="华文中宋" panose="02010600040101010101" pitchFamily="2" charset="-122"/>
              </a:rPr>
              <a:t>q,child</a:t>
            </a:r>
            <a:r>
              <a:rPr lang="en-US" altLang="zh-CN" dirty="0">
                <a:latin typeface="华文中宋" panose="02010600040101010101" pitchFamily="2" charset="-122"/>
                <a:ea typeface="华文中宋" panose="02010600040101010101" pitchFamily="2" charset="-122"/>
              </a:rPr>
              <a:t>);</a:t>
            </a:r>
          </a:p>
          <a:p>
            <a:pPr marR="34180"/>
            <a:r>
              <a:rPr lang="en-US" altLang="zh-CN" dirty="0">
                <a:latin typeface="华文中宋" panose="02010600040101010101" pitchFamily="2" charset="-122"/>
                <a:ea typeface="华文中宋" panose="02010600040101010101" pitchFamily="2" charset="-122"/>
              </a:rPr>
              <a:t>      child = </a:t>
            </a:r>
            <a:r>
              <a:rPr lang="en-US" altLang="zh-CN" dirty="0" err="1">
                <a:latin typeface="华文中宋" panose="02010600040101010101" pitchFamily="2" charset="-122"/>
                <a:ea typeface="华文中宋" panose="02010600040101010101" pitchFamily="2" charset="-122"/>
              </a:rPr>
              <a:t>rightChild</a:t>
            </a:r>
            <a:r>
              <a:rPr lang="en-US" altLang="zh-CN" dirty="0">
                <a:latin typeface="华文中宋" panose="02010600040101010101" pitchFamily="2" charset="-122"/>
                <a:ea typeface="华文中宋" panose="02010600040101010101" pitchFamily="2" charset="-122"/>
              </a:rPr>
              <a:t>( r ); if(child!=NULL) </a:t>
            </a:r>
            <a:r>
              <a:rPr lang="en-US" altLang="zh-CN" dirty="0" err="1">
                <a:latin typeface="华文中宋" panose="02010600040101010101" pitchFamily="2" charset="-122"/>
                <a:ea typeface="华文中宋" panose="02010600040101010101" pitchFamily="2" charset="-122"/>
              </a:rPr>
              <a:t>enQueue</a:t>
            </a:r>
            <a:r>
              <a:rPr lang="en-US" altLang="zh-CN" dirty="0">
                <a:latin typeface="华文中宋" panose="02010600040101010101" pitchFamily="2" charset="-122"/>
                <a:ea typeface="华文中宋" panose="02010600040101010101" pitchFamily="2" charset="-122"/>
              </a:rPr>
              <a:t>(</a:t>
            </a:r>
            <a:r>
              <a:rPr lang="en-US" altLang="zh-CN" dirty="0" err="1">
                <a:latin typeface="华文中宋" panose="02010600040101010101" pitchFamily="2" charset="-122"/>
                <a:ea typeface="华文中宋" panose="02010600040101010101" pitchFamily="2" charset="-122"/>
              </a:rPr>
              <a:t>q,child</a:t>
            </a:r>
            <a:r>
              <a:rPr lang="en-US" altLang="zh-CN" dirty="0">
                <a:latin typeface="华文中宋" panose="02010600040101010101" pitchFamily="2" charset="-122"/>
                <a:ea typeface="华文中宋" panose="02010600040101010101" pitchFamily="2" charset="-122"/>
              </a:rPr>
              <a:t>);</a:t>
            </a:r>
          </a:p>
          <a:p>
            <a:pPr marR="118380"/>
            <a:r>
              <a:rPr lang="en-US" altLang="zh-CN" dirty="0">
                <a:latin typeface="华文中宋" panose="02010600040101010101" pitchFamily="2" charset="-122"/>
                <a:ea typeface="华文中宋" panose="02010600040101010101" pitchFamily="2" charset="-122"/>
              </a:rPr>
              <a:t> }</a:t>
            </a:r>
            <a:endParaRPr lang="zh-CN" altLang="en-US" dirty="0">
              <a:latin typeface="华文中宋" panose="02010600040101010101" pitchFamily="2" charset="-122"/>
              <a:ea typeface="华文中宋" panose="02010600040101010101" pitchFamily="2" charset="-122"/>
            </a:endParaRPr>
          </a:p>
          <a:p>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24632884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二叉树的广度优先周游</a:t>
            </a:r>
          </a:p>
        </p:txBody>
      </p:sp>
      <p:sp>
        <p:nvSpPr>
          <p:cNvPr id="3" name="内容占位符 2"/>
          <p:cNvSpPr>
            <a:spLocks noGrp="1"/>
          </p:cNvSpPr>
          <p:nvPr>
            <p:ph idx="1"/>
          </p:nvPr>
        </p:nvSpPr>
        <p:spPr>
          <a:xfrm>
            <a:off x="452353" y="1341438"/>
            <a:ext cx="8480631" cy="1938791"/>
          </a:xfrm>
        </p:spPr>
        <p:txBody>
          <a:bodyPr/>
          <a:lstStyle/>
          <a:p>
            <a:r>
              <a:rPr lang="zh-CN" altLang="en-US" sz="2400" dirty="0"/>
              <a:t>每个二叉树进队列一次出队列一次，所以时间代价为</a:t>
            </a:r>
            <a:r>
              <a:rPr lang="en-US" altLang="zh-CN" sz="2400" dirty="0"/>
              <a:t>O(n)</a:t>
            </a:r>
            <a:r>
              <a:rPr lang="zh-CN" altLang="en-US" sz="2400" dirty="0"/>
              <a:t>。主要空间代价是需要队列的附加空间。若二叉树结点个数为</a:t>
            </a:r>
            <a:r>
              <a:rPr lang="en-US" altLang="zh-CN" sz="2400" dirty="0"/>
              <a:t>n</a:t>
            </a:r>
            <a:r>
              <a:rPr lang="zh-CN" altLang="en-US" sz="2400" dirty="0"/>
              <a:t>，最坏的情况出现在完全二叉树时，需要大约</a:t>
            </a:r>
            <a:r>
              <a:rPr lang="en-US" altLang="zh-CN" sz="2400" dirty="0"/>
              <a:t>n/2</a:t>
            </a:r>
            <a:r>
              <a:rPr lang="zh-CN" altLang="en-US" sz="2400" dirty="0"/>
              <a:t>个队列元素的空间</a:t>
            </a:r>
          </a:p>
          <a:p>
            <a:endParaRPr lang="en-US" altLang="zh-CN" sz="2400" dirty="0"/>
          </a:p>
        </p:txBody>
      </p:sp>
    </p:spTree>
    <p:extLst>
      <p:ext uri="{BB962C8B-B14F-4D97-AF65-F5344CB8AC3E}">
        <p14:creationId xmlns:p14="http://schemas.microsoft.com/office/powerpoint/2010/main" val="243291072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课堂测试</a:t>
            </a:r>
            <a:r>
              <a:rPr lang="en-US" altLang="zh-CN" dirty="0"/>
              <a:t>1</a:t>
            </a:r>
            <a:endParaRPr lang="zh-CN" altLang="en-US" dirty="0"/>
          </a:p>
        </p:txBody>
      </p:sp>
      <p:sp>
        <p:nvSpPr>
          <p:cNvPr id="3" name="内容占位符 2"/>
          <p:cNvSpPr>
            <a:spLocks noGrp="1"/>
          </p:cNvSpPr>
          <p:nvPr>
            <p:ph idx="1"/>
          </p:nvPr>
        </p:nvSpPr>
        <p:spPr>
          <a:xfrm>
            <a:off x="168812" y="1341438"/>
            <a:ext cx="8764173" cy="529565"/>
          </a:xfrm>
        </p:spPr>
        <p:txBody>
          <a:bodyPr/>
          <a:lstStyle/>
          <a:p>
            <a:r>
              <a:rPr lang="zh-CN" altLang="en-US" dirty="0"/>
              <a:t>请根据给定的二叉树和算法，给出算法输出。</a:t>
            </a:r>
          </a:p>
        </p:txBody>
      </p:sp>
      <p:sp>
        <p:nvSpPr>
          <p:cNvPr id="22" name="矩形 21"/>
          <p:cNvSpPr/>
          <p:nvPr/>
        </p:nvSpPr>
        <p:spPr>
          <a:xfrm>
            <a:off x="4759864" y="2328031"/>
            <a:ext cx="4057810" cy="3477875"/>
          </a:xfrm>
          <a:prstGeom prst="rect">
            <a:avLst/>
          </a:prstGeom>
          <a:solidFill>
            <a:schemeClr val="bg1">
              <a:lumMod val="90000"/>
            </a:schemeClr>
          </a:solidFill>
        </p:spPr>
        <p:txBody>
          <a:bodyPr wrap="square">
            <a:spAutoFit/>
          </a:bodyPr>
          <a:lstStyle/>
          <a:p>
            <a:r>
              <a:rPr lang="en-US" altLang="zh-CN" sz="2000" dirty="0">
                <a:latin typeface="华文中宋" panose="02010600040101010101" pitchFamily="2" charset="-122"/>
                <a:ea typeface="华文中宋" panose="02010600040101010101" pitchFamily="2" charset="-122"/>
              </a:rPr>
              <a:t>void traverse( </a:t>
            </a:r>
            <a:r>
              <a:rPr lang="en-US" altLang="zh-CN" sz="2000" dirty="0" err="1">
                <a:latin typeface="华文中宋" panose="02010600040101010101" pitchFamily="2" charset="-122"/>
                <a:ea typeface="华文中宋" panose="02010600040101010101" pitchFamily="2" charset="-122"/>
              </a:rPr>
              <a:t>BinTree</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bt</a:t>
            </a:r>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a:t>
            </a:r>
          </a:p>
          <a:p>
            <a:pPr marR="60530"/>
            <a:r>
              <a:rPr lang="en-US" altLang="zh-CN" sz="2000" dirty="0">
                <a:latin typeface="华文中宋" panose="02010600040101010101" pitchFamily="2" charset="-122"/>
                <a:ea typeface="华文中宋" panose="02010600040101010101" pitchFamily="2" charset="-122"/>
              </a:rPr>
              <a:t>   if (t==NULL) </a:t>
            </a:r>
          </a:p>
          <a:p>
            <a:pPr marR="60530"/>
            <a:r>
              <a:rPr lang="en-US" altLang="zh-CN" sz="2000" dirty="0">
                <a:latin typeface="华文中宋" panose="02010600040101010101" pitchFamily="2" charset="-122"/>
                <a:ea typeface="华文中宋" panose="02010600040101010101" pitchFamily="2" charset="-122"/>
              </a:rPr>
              <a:t>       return;</a:t>
            </a:r>
          </a:p>
          <a:p>
            <a:pPr marR="81580"/>
            <a:r>
              <a:rPr lang="en-US" altLang="zh-CN" sz="2000" dirty="0">
                <a:latin typeface="华文中宋" panose="02010600040101010101" pitchFamily="2" charset="-122"/>
                <a:ea typeface="华文中宋" panose="02010600040101010101" pitchFamily="2" charset="-122"/>
              </a:rPr>
              <a:t>      </a:t>
            </a:r>
          </a:p>
          <a:p>
            <a:pPr marR="81580"/>
            <a:r>
              <a:rPr lang="en-US" altLang="zh-CN" sz="2000" dirty="0">
                <a:latin typeface="华文中宋" panose="02010600040101010101" pitchFamily="2" charset="-122"/>
                <a:ea typeface="华文中宋" panose="02010600040101010101" pitchFamily="2" charset="-122"/>
              </a:rPr>
              <a:t>   visit( root(</a:t>
            </a:r>
            <a:r>
              <a:rPr lang="en-US" altLang="zh-CN" sz="2000" dirty="0" err="1">
                <a:latin typeface="华文中宋" panose="02010600040101010101" pitchFamily="2" charset="-122"/>
                <a:ea typeface="华文中宋" panose="02010600040101010101" pitchFamily="2" charset="-122"/>
              </a:rPr>
              <a:t>bt</a:t>
            </a:r>
            <a:r>
              <a:rPr lang="en-US" altLang="zh-CN" sz="2000" dirty="0">
                <a:latin typeface="华文中宋" panose="02010600040101010101" pitchFamily="2" charset="-122"/>
                <a:ea typeface="华文中宋" panose="02010600040101010101" pitchFamily="2" charset="-122"/>
              </a:rPr>
              <a:t>) );</a:t>
            </a:r>
          </a:p>
          <a:p>
            <a:pPr marR="81580"/>
            <a:endParaRPr lang="en-US" altLang="zh-CN" sz="2000" dirty="0">
              <a:latin typeface="华文中宋" panose="02010600040101010101" pitchFamily="2" charset="-122"/>
              <a:ea typeface="华文中宋" panose="02010600040101010101" pitchFamily="2" charset="-122"/>
            </a:endParaRPr>
          </a:p>
          <a:p>
            <a:pPr marR="57060"/>
            <a:r>
              <a:rPr lang="en-US" altLang="zh-CN" sz="2000" dirty="0">
                <a:solidFill>
                  <a:srgbClr val="FF0000"/>
                </a:solidFill>
                <a:latin typeface="华文中宋" panose="02010600040101010101" pitchFamily="2" charset="-122"/>
                <a:ea typeface="华文中宋" panose="02010600040101010101" pitchFamily="2" charset="-122"/>
              </a:rPr>
              <a:t>   </a:t>
            </a:r>
            <a:r>
              <a:rPr lang="en-US" altLang="zh-CN" sz="2000" dirty="0">
                <a:latin typeface="华文中宋" panose="02010600040101010101" pitchFamily="2" charset="-122"/>
                <a:ea typeface="华文中宋" panose="02010600040101010101" pitchFamily="2" charset="-122"/>
              </a:rPr>
              <a:t>traverse( </a:t>
            </a:r>
            <a:r>
              <a:rPr lang="en-US" altLang="zh-CN" sz="2000" dirty="0" err="1">
                <a:latin typeface="华文中宋" panose="02010600040101010101" pitchFamily="2" charset="-122"/>
                <a:ea typeface="华文中宋" panose="02010600040101010101" pitchFamily="2" charset="-122"/>
              </a:rPr>
              <a:t>rightChild</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bt</a:t>
            </a:r>
            <a:r>
              <a:rPr lang="en-US" altLang="zh-CN" sz="2000" dirty="0">
                <a:latin typeface="华文中宋" panose="02010600040101010101" pitchFamily="2" charset="-122"/>
                <a:ea typeface="华文中宋" panose="02010600040101010101" pitchFamily="2" charset="-122"/>
              </a:rPr>
              <a:t> ) );</a:t>
            </a:r>
          </a:p>
          <a:p>
            <a:pPr marR="53510"/>
            <a:r>
              <a:rPr lang="en-US" altLang="zh-CN" sz="2000" dirty="0">
                <a:latin typeface="华文中宋" panose="02010600040101010101" pitchFamily="2" charset="-122"/>
                <a:ea typeface="华文中宋" panose="02010600040101010101" pitchFamily="2" charset="-122"/>
              </a:rPr>
              <a:t>   traverse( </a:t>
            </a:r>
            <a:r>
              <a:rPr lang="en-US" altLang="zh-CN" sz="2000" dirty="0" err="1">
                <a:latin typeface="华文中宋" panose="02010600040101010101" pitchFamily="2" charset="-122"/>
                <a:ea typeface="华文中宋" panose="02010600040101010101" pitchFamily="2" charset="-122"/>
              </a:rPr>
              <a:t>leftChild</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bt</a:t>
            </a:r>
            <a:r>
              <a:rPr lang="en-US" altLang="zh-CN" sz="2000" dirty="0">
                <a:latin typeface="华文中宋" panose="02010600040101010101" pitchFamily="2" charset="-122"/>
                <a:ea typeface="华文中宋" panose="02010600040101010101" pitchFamily="2" charset="-122"/>
              </a:rPr>
              <a:t> ) );</a:t>
            </a:r>
          </a:p>
          <a:p>
            <a:pPr marR="53510"/>
            <a:endParaRPr lang="en-US" altLang="zh-CN" sz="2000" dirty="0">
              <a:solidFill>
                <a:srgbClr val="FF0000"/>
              </a:solidFill>
              <a:latin typeface="华文中宋" panose="02010600040101010101" pitchFamily="2" charset="-122"/>
              <a:ea typeface="华文中宋" panose="02010600040101010101" pitchFamily="2" charset="-122"/>
            </a:endParaRPr>
          </a:p>
          <a:p>
            <a:r>
              <a:rPr lang="en-US" altLang="zh-CN" sz="2000" dirty="0">
                <a:solidFill>
                  <a:srgbClr val="000000"/>
                </a:solidFill>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grpSp>
        <p:nvGrpSpPr>
          <p:cNvPr id="62" name="组合 61"/>
          <p:cNvGrpSpPr/>
          <p:nvPr/>
        </p:nvGrpSpPr>
        <p:grpSpPr>
          <a:xfrm>
            <a:off x="297506" y="2328031"/>
            <a:ext cx="3796192" cy="2848880"/>
            <a:chOff x="297506" y="2328031"/>
            <a:chExt cx="3796192" cy="2848880"/>
          </a:xfrm>
        </p:grpSpPr>
        <p:sp>
          <p:nvSpPr>
            <p:cNvPr id="5" name="椭圆 4"/>
            <p:cNvSpPr/>
            <p:nvPr/>
          </p:nvSpPr>
          <p:spPr bwMode="auto">
            <a:xfrm>
              <a:off x="2018141" y="2328031"/>
              <a:ext cx="416533" cy="453871"/>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solidFill>
                    <a:srgbClr val="C00000"/>
                  </a:solidFill>
                  <a:latin typeface="华文中宋" panose="02010600040101010101" pitchFamily="2" charset="-122"/>
                  <a:ea typeface="华文中宋" panose="02010600040101010101" pitchFamily="2" charset="-122"/>
                </a:rPr>
                <a:t>A</a:t>
              </a:r>
              <a:endParaRPr lang="zh-CN" altLang="en-US" dirty="0">
                <a:solidFill>
                  <a:srgbClr val="C00000"/>
                </a:solidFill>
                <a:latin typeface="华文中宋" panose="02010600040101010101" pitchFamily="2" charset="-122"/>
                <a:ea typeface="华文中宋" panose="02010600040101010101" pitchFamily="2" charset="-122"/>
              </a:endParaRPr>
            </a:p>
          </p:txBody>
        </p:sp>
        <p:sp>
          <p:nvSpPr>
            <p:cNvPr id="6" name="椭圆 5"/>
            <p:cNvSpPr/>
            <p:nvPr/>
          </p:nvSpPr>
          <p:spPr bwMode="auto">
            <a:xfrm>
              <a:off x="885180" y="3010317"/>
              <a:ext cx="416533" cy="453871"/>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3070337" y="3040656"/>
              <a:ext cx="416533" cy="453871"/>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solidFill>
                    <a:srgbClr val="C00000"/>
                  </a:solidFill>
                  <a:latin typeface="华文中宋" panose="02010600040101010101" pitchFamily="2" charset="-122"/>
                  <a:ea typeface="华文中宋" panose="02010600040101010101" pitchFamily="2" charset="-122"/>
                </a:rPr>
                <a:t>C</a:t>
              </a:r>
              <a:endParaRPr lang="zh-CN" altLang="en-US" dirty="0">
                <a:solidFill>
                  <a:srgbClr val="C00000"/>
                </a:solidFill>
                <a:latin typeface="华文中宋" panose="02010600040101010101" pitchFamily="2" charset="-122"/>
                <a:ea typeface="华文中宋" panose="02010600040101010101" pitchFamily="2" charset="-122"/>
              </a:endParaRPr>
            </a:p>
          </p:txBody>
        </p:sp>
        <p:cxnSp>
          <p:nvCxnSpPr>
            <p:cNvPr id="9" name="直接连接符 8"/>
            <p:cNvCxnSpPr>
              <a:stCxn id="5" idx="2"/>
              <a:endCxn id="6" idx="0"/>
            </p:cNvCxnSpPr>
            <p:nvPr/>
          </p:nvCxnSpPr>
          <p:spPr bwMode="auto">
            <a:xfrm flipH="1">
              <a:off x="1093447" y="2554967"/>
              <a:ext cx="924694" cy="45535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a:endCxn id="5" idx="6"/>
            </p:cNvCxnSpPr>
            <p:nvPr/>
          </p:nvCxnSpPr>
          <p:spPr bwMode="auto">
            <a:xfrm flipH="1" flipV="1">
              <a:off x="2434674" y="2554966"/>
              <a:ext cx="843930" cy="48569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椭圆 11"/>
            <p:cNvSpPr/>
            <p:nvPr/>
          </p:nvSpPr>
          <p:spPr bwMode="auto">
            <a:xfrm>
              <a:off x="2473894" y="3796064"/>
              <a:ext cx="416533" cy="453871"/>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solidFill>
                    <a:srgbClr val="C00000"/>
                  </a:solidFill>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endParaRPr>
            </a:p>
          </p:txBody>
        </p:sp>
        <p:sp>
          <p:nvSpPr>
            <p:cNvPr id="13" name="椭圆 12"/>
            <p:cNvSpPr/>
            <p:nvPr/>
          </p:nvSpPr>
          <p:spPr bwMode="auto">
            <a:xfrm>
              <a:off x="3677165" y="3796064"/>
              <a:ext cx="416533" cy="453871"/>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solidFill>
                    <a:srgbClr val="C00000"/>
                  </a:solidFill>
                  <a:latin typeface="华文中宋" panose="02010600040101010101" pitchFamily="2" charset="-122"/>
                  <a:ea typeface="华文中宋" panose="02010600040101010101" pitchFamily="2" charset="-122"/>
                </a:rPr>
                <a:t>G</a:t>
              </a:r>
              <a:endParaRPr lang="zh-CN" altLang="en-US" dirty="0">
                <a:solidFill>
                  <a:srgbClr val="C00000"/>
                </a:solidFill>
                <a:latin typeface="华文中宋" panose="02010600040101010101" pitchFamily="2" charset="-122"/>
                <a:ea typeface="华文中宋" panose="02010600040101010101" pitchFamily="2" charset="-122"/>
              </a:endParaRPr>
            </a:p>
          </p:txBody>
        </p:sp>
        <p:cxnSp>
          <p:nvCxnSpPr>
            <p:cNvPr id="14" name="直接连接符 13"/>
            <p:cNvCxnSpPr>
              <a:stCxn id="13" idx="0"/>
              <a:endCxn id="8" idx="6"/>
            </p:cNvCxnSpPr>
            <p:nvPr/>
          </p:nvCxnSpPr>
          <p:spPr bwMode="auto">
            <a:xfrm flipH="1" flipV="1">
              <a:off x="3486869" y="3267592"/>
              <a:ext cx="398563" cy="52847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2"/>
              <a:endCxn id="12" idx="0"/>
            </p:cNvCxnSpPr>
            <p:nvPr/>
          </p:nvCxnSpPr>
          <p:spPr bwMode="auto">
            <a:xfrm flipH="1">
              <a:off x="2682161" y="3267592"/>
              <a:ext cx="388176" cy="52847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椭圆 15"/>
            <p:cNvSpPr/>
            <p:nvPr/>
          </p:nvSpPr>
          <p:spPr bwMode="auto">
            <a:xfrm>
              <a:off x="297506" y="3840773"/>
              <a:ext cx="416533" cy="453871"/>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endParaRPr>
            </a:p>
          </p:txBody>
        </p:sp>
        <p:cxnSp>
          <p:nvCxnSpPr>
            <p:cNvPr id="17" name="直接连接符 16"/>
            <p:cNvCxnSpPr>
              <a:stCxn id="6" idx="2"/>
              <a:endCxn id="16" idx="0"/>
            </p:cNvCxnSpPr>
            <p:nvPr/>
          </p:nvCxnSpPr>
          <p:spPr bwMode="auto">
            <a:xfrm flipH="1">
              <a:off x="505773" y="3237252"/>
              <a:ext cx="379407" cy="60352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3160557" y="4723040"/>
              <a:ext cx="416533" cy="453871"/>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rPr>
                <a:t>I</a:t>
              </a:r>
              <a:endParaRPr kumimoji="0" lang="zh-CN" altLang="en-US" sz="1800" b="0"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endParaRPr>
            </a:p>
          </p:txBody>
        </p:sp>
        <p:cxnSp>
          <p:nvCxnSpPr>
            <p:cNvPr id="19" name="直接连接符 18"/>
            <p:cNvCxnSpPr>
              <a:stCxn id="13" idx="2"/>
              <a:endCxn id="18" idx="0"/>
            </p:cNvCxnSpPr>
            <p:nvPr/>
          </p:nvCxnSpPr>
          <p:spPr bwMode="auto">
            <a:xfrm flipH="1">
              <a:off x="3368824" y="4022999"/>
              <a:ext cx="308341" cy="70004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椭圆 24"/>
            <p:cNvSpPr/>
            <p:nvPr/>
          </p:nvSpPr>
          <p:spPr bwMode="auto">
            <a:xfrm>
              <a:off x="1387376" y="3840773"/>
              <a:ext cx="416533" cy="453871"/>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endParaRPr>
            </a:p>
          </p:txBody>
        </p:sp>
        <p:cxnSp>
          <p:nvCxnSpPr>
            <p:cNvPr id="26" name="直接连接符 25"/>
            <p:cNvCxnSpPr>
              <a:stCxn id="6" idx="6"/>
              <a:endCxn id="25" idx="0"/>
            </p:cNvCxnSpPr>
            <p:nvPr/>
          </p:nvCxnSpPr>
          <p:spPr bwMode="auto">
            <a:xfrm>
              <a:off x="1301713" y="3237252"/>
              <a:ext cx="293931" cy="60352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椭圆 26"/>
            <p:cNvSpPr/>
            <p:nvPr/>
          </p:nvSpPr>
          <p:spPr bwMode="auto">
            <a:xfrm>
              <a:off x="1887563" y="4723040"/>
              <a:ext cx="416533" cy="453871"/>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rPr>
                <a:t>H</a:t>
              </a:r>
              <a:endParaRPr kumimoji="0" lang="zh-CN" altLang="en-US" sz="1800" b="0"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endParaRPr>
            </a:p>
          </p:txBody>
        </p:sp>
        <p:cxnSp>
          <p:nvCxnSpPr>
            <p:cNvPr id="28" name="直接连接符 27"/>
            <p:cNvCxnSpPr>
              <a:stCxn id="25" idx="6"/>
              <a:endCxn id="27" idx="0"/>
            </p:cNvCxnSpPr>
            <p:nvPr/>
          </p:nvCxnSpPr>
          <p:spPr bwMode="auto">
            <a:xfrm>
              <a:off x="1803909" y="4067708"/>
              <a:ext cx="291921" cy="65533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Tree>
    <p:extLst>
      <p:ext uri="{BB962C8B-B14F-4D97-AF65-F5344CB8AC3E}">
        <p14:creationId xmlns:p14="http://schemas.microsoft.com/office/powerpoint/2010/main" val="259122466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课堂测试</a:t>
            </a:r>
            <a:r>
              <a:rPr lang="en-US" altLang="zh-CN" dirty="0"/>
              <a:t>2</a:t>
            </a:r>
            <a:endParaRPr lang="zh-CN" altLang="en-US" dirty="0"/>
          </a:p>
        </p:txBody>
      </p:sp>
      <p:sp>
        <p:nvSpPr>
          <p:cNvPr id="3" name="内容占位符 2"/>
          <p:cNvSpPr>
            <a:spLocks noGrp="1"/>
          </p:cNvSpPr>
          <p:nvPr>
            <p:ph idx="1"/>
          </p:nvPr>
        </p:nvSpPr>
        <p:spPr>
          <a:xfrm>
            <a:off x="612775" y="1341439"/>
            <a:ext cx="8320210" cy="2105146"/>
          </a:xfrm>
        </p:spPr>
        <p:txBody>
          <a:bodyPr/>
          <a:lstStyle/>
          <a:p>
            <a:r>
              <a:rPr lang="zh-CN" altLang="en-US" dirty="0"/>
              <a:t>请根据给定的二叉树的周游序列，确定二叉树的具体结构。</a:t>
            </a:r>
            <a:endParaRPr lang="en-US" altLang="zh-CN" dirty="0"/>
          </a:p>
          <a:p>
            <a:pPr marL="0" indent="0">
              <a:buNone/>
            </a:pPr>
            <a:r>
              <a:rPr lang="en-US" altLang="zh-CN" dirty="0"/>
              <a:t>1) </a:t>
            </a:r>
            <a:r>
              <a:rPr lang="zh-CN" altLang="en-US" dirty="0"/>
              <a:t>后序序列：</a:t>
            </a:r>
            <a:r>
              <a:rPr lang="en-US" altLang="zh-CN" dirty="0"/>
              <a:t>DHEBFIGCA</a:t>
            </a:r>
          </a:p>
          <a:p>
            <a:pPr marL="0" indent="0">
              <a:buNone/>
            </a:pPr>
            <a:r>
              <a:rPr lang="en-US" altLang="zh-CN" dirty="0"/>
              <a:t>2) </a:t>
            </a:r>
            <a:r>
              <a:rPr lang="zh-CN" altLang="en-US" dirty="0"/>
              <a:t>中序序列：</a:t>
            </a:r>
            <a:r>
              <a:rPr lang="en-US" altLang="zh-CN" dirty="0"/>
              <a:t>DBEHAFCIG</a:t>
            </a:r>
            <a:endParaRPr lang="zh-CN" altLang="en-US" dirty="0"/>
          </a:p>
        </p:txBody>
      </p:sp>
    </p:spTree>
    <p:extLst>
      <p:ext uri="{BB962C8B-B14F-4D97-AF65-F5344CB8AC3E}">
        <p14:creationId xmlns:p14="http://schemas.microsoft.com/office/powerpoint/2010/main" val="177866237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二叉树的实现</a:t>
            </a:r>
          </a:p>
        </p:txBody>
      </p:sp>
      <p:sp>
        <p:nvSpPr>
          <p:cNvPr id="3" name="内容占位符 2"/>
          <p:cNvSpPr>
            <a:spLocks noGrp="1"/>
          </p:cNvSpPr>
          <p:nvPr>
            <p:ph idx="1"/>
          </p:nvPr>
        </p:nvSpPr>
        <p:spPr>
          <a:xfrm>
            <a:off x="452354" y="1341438"/>
            <a:ext cx="8153400" cy="4784725"/>
          </a:xfrm>
        </p:spPr>
        <p:txBody>
          <a:bodyPr/>
          <a:lstStyle/>
          <a:p>
            <a:r>
              <a:rPr lang="zh-CN" altLang="en-US" dirty="0"/>
              <a:t>顺序表示</a:t>
            </a:r>
          </a:p>
          <a:p>
            <a:r>
              <a:rPr lang="zh-CN" altLang="en-US" dirty="0"/>
              <a:t>链接表示</a:t>
            </a:r>
          </a:p>
          <a:p>
            <a:r>
              <a:rPr lang="zh-CN" altLang="en-US" dirty="0"/>
              <a:t>线索二叉树</a:t>
            </a:r>
          </a:p>
          <a:p>
            <a:endParaRPr lang="en-US" altLang="zh-CN" dirty="0"/>
          </a:p>
        </p:txBody>
      </p:sp>
    </p:spTree>
    <p:extLst>
      <p:ext uri="{BB962C8B-B14F-4D97-AF65-F5344CB8AC3E}">
        <p14:creationId xmlns:p14="http://schemas.microsoft.com/office/powerpoint/2010/main" val="325894289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线索二叉树</a:t>
            </a:r>
          </a:p>
        </p:txBody>
      </p:sp>
      <p:sp>
        <p:nvSpPr>
          <p:cNvPr id="3" name="内容占位符 2"/>
          <p:cNvSpPr>
            <a:spLocks noGrp="1"/>
          </p:cNvSpPr>
          <p:nvPr>
            <p:ph idx="1"/>
          </p:nvPr>
        </p:nvSpPr>
        <p:spPr>
          <a:xfrm>
            <a:off x="333829" y="1341438"/>
            <a:ext cx="8621485" cy="2780619"/>
          </a:xfrm>
        </p:spPr>
        <p:txBody>
          <a:bodyPr/>
          <a:lstStyle/>
          <a:p>
            <a:r>
              <a:rPr lang="zh-CN" altLang="en-US" sz="2400" dirty="0"/>
              <a:t>为区分左右指针和线索，需要在每个结点里增加两个标志位</a:t>
            </a:r>
            <a:r>
              <a:rPr lang="en-US" altLang="zh-CN" sz="2400" dirty="0" err="1"/>
              <a:t>ltag</a:t>
            </a:r>
            <a:r>
              <a:rPr lang="zh-CN" altLang="en-US" sz="2400" dirty="0"/>
              <a:t>和</a:t>
            </a:r>
            <a:r>
              <a:rPr lang="en-US" altLang="zh-CN" sz="2400" dirty="0" err="1"/>
              <a:t>rtag</a:t>
            </a:r>
            <a:endParaRPr lang="zh-CN" altLang="en-US" sz="2400" dirty="0"/>
          </a:p>
          <a:p>
            <a:pPr lvl="1"/>
            <a:r>
              <a:rPr lang="en-US" altLang="zh-CN" sz="2000" dirty="0" err="1"/>
              <a:t>ltag</a:t>
            </a:r>
            <a:r>
              <a:rPr lang="en-US" altLang="zh-CN" sz="2000" dirty="0"/>
              <a:t>=0</a:t>
            </a:r>
            <a:r>
              <a:rPr lang="zh-CN" altLang="en-US" sz="2000" dirty="0"/>
              <a:t>，</a:t>
            </a:r>
            <a:r>
              <a:rPr lang="en-US" altLang="zh-CN" sz="2000" dirty="0" err="1"/>
              <a:t>llink</a:t>
            </a:r>
            <a:r>
              <a:rPr lang="zh-CN" altLang="en-US" sz="2000" dirty="0"/>
              <a:t>是指针，指向结点的左孩子结点</a:t>
            </a:r>
          </a:p>
          <a:p>
            <a:pPr lvl="1"/>
            <a:r>
              <a:rPr lang="en-US" altLang="zh-CN" sz="2000" dirty="0" err="1"/>
              <a:t>ltag</a:t>
            </a:r>
            <a:r>
              <a:rPr lang="en-US" altLang="zh-CN" sz="2000" dirty="0"/>
              <a:t>=1</a:t>
            </a:r>
            <a:r>
              <a:rPr lang="zh-CN" altLang="en-US" sz="2000" dirty="0"/>
              <a:t>，</a:t>
            </a:r>
            <a:r>
              <a:rPr lang="en-US" altLang="zh-CN" sz="2000" dirty="0" err="1"/>
              <a:t>llink</a:t>
            </a:r>
            <a:r>
              <a:rPr lang="zh-CN" altLang="en-US" sz="2000" dirty="0"/>
              <a:t>是线索，指向结点的对称（先根、后根）序的前驱结点</a:t>
            </a:r>
          </a:p>
          <a:p>
            <a:pPr lvl="1"/>
            <a:r>
              <a:rPr lang="en-US" altLang="zh-CN" sz="2000" dirty="0" err="1"/>
              <a:t>rtag</a:t>
            </a:r>
            <a:r>
              <a:rPr lang="en-US" altLang="zh-CN" sz="2000" dirty="0"/>
              <a:t>=0</a:t>
            </a:r>
            <a:r>
              <a:rPr lang="zh-CN" altLang="en-US" sz="2000" dirty="0"/>
              <a:t>，</a:t>
            </a:r>
            <a:r>
              <a:rPr lang="en-US" altLang="zh-CN" sz="2000" dirty="0" err="1"/>
              <a:t>rlink</a:t>
            </a:r>
            <a:r>
              <a:rPr lang="zh-CN" altLang="en-US" sz="2000" dirty="0"/>
              <a:t>是指针，指向结点的右孩子结点</a:t>
            </a:r>
          </a:p>
          <a:p>
            <a:pPr lvl="1"/>
            <a:r>
              <a:rPr lang="en-US" altLang="zh-CN" sz="2000" dirty="0" err="1"/>
              <a:t>rtag</a:t>
            </a:r>
            <a:r>
              <a:rPr lang="en-US" altLang="zh-CN" sz="2000" dirty="0"/>
              <a:t>=1</a:t>
            </a:r>
            <a:r>
              <a:rPr lang="zh-CN" altLang="en-US" sz="2000" dirty="0"/>
              <a:t>，</a:t>
            </a:r>
            <a:r>
              <a:rPr lang="en-US" altLang="zh-CN" sz="2000" dirty="0" err="1"/>
              <a:t>rlink</a:t>
            </a:r>
            <a:r>
              <a:rPr lang="zh-CN" altLang="en-US" sz="2000" dirty="0"/>
              <a:t>是线索，指向结点的对称（先根、后根）序的后继结点</a:t>
            </a:r>
          </a:p>
        </p:txBody>
      </p:sp>
      <p:sp>
        <p:nvSpPr>
          <p:cNvPr id="4" name="矩形 3"/>
          <p:cNvSpPr/>
          <p:nvPr/>
        </p:nvSpPr>
        <p:spPr bwMode="auto">
          <a:xfrm>
            <a:off x="3595607" y="4522107"/>
            <a:ext cx="1286359" cy="72842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info</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 name="矩形 4"/>
          <p:cNvSpPr/>
          <p:nvPr/>
        </p:nvSpPr>
        <p:spPr bwMode="auto">
          <a:xfrm>
            <a:off x="4881966" y="4522107"/>
            <a:ext cx="1286359" cy="728420"/>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err="1">
                <a:ln>
                  <a:noFill/>
                </a:ln>
                <a:solidFill>
                  <a:schemeClr val="tx1"/>
                </a:solidFill>
                <a:effectLst/>
                <a:latin typeface="华文中宋" panose="02010600040101010101" pitchFamily="2" charset="-122"/>
                <a:ea typeface="华文中宋" panose="02010600040101010101" pitchFamily="2" charset="-122"/>
              </a:rPr>
              <a:t>rtag</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2309248" y="4522107"/>
            <a:ext cx="1286359" cy="728420"/>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err="1">
                <a:ln>
                  <a:noFill/>
                </a:ln>
                <a:solidFill>
                  <a:schemeClr val="tx1"/>
                </a:solidFill>
                <a:effectLst/>
                <a:latin typeface="华文中宋" panose="02010600040101010101" pitchFamily="2" charset="-122"/>
                <a:ea typeface="华文中宋" panose="02010600040101010101" pitchFamily="2" charset="-122"/>
              </a:rPr>
              <a:t>ltag</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 name="矩形 8"/>
          <p:cNvSpPr/>
          <p:nvPr/>
        </p:nvSpPr>
        <p:spPr bwMode="auto">
          <a:xfrm>
            <a:off x="2309247" y="5250527"/>
            <a:ext cx="1952787" cy="728420"/>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err="1">
                <a:ln>
                  <a:noFill/>
                </a:ln>
                <a:solidFill>
                  <a:schemeClr val="tx1"/>
                </a:solidFill>
                <a:effectLst/>
                <a:latin typeface="华文中宋" panose="02010600040101010101" pitchFamily="2" charset="-122"/>
                <a:ea typeface="华文中宋" panose="02010600040101010101" pitchFamily="2" charset="-122"/>
              </a:rPr>
              <a:t>llink</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 name="矩形 9"/>
          <p:cNvSpPr/>
          <p:nvPr/>
        </p:nvSpPr>
        <p:spPr bwMode="auto">
          <a:xfrm>
            <a:off x="4262034" y="5250527"/>
            <a:ext cx="1906291" cy="728420"/>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err="1">
                <a:ln>
                  <a:noFill/>
                </a:ln>
                <a:solidFill>
                  <a:schemeClr val="tx1"/>
                </a:solidFill>
                <a:effectLst/>
                <a:latin typeface="华文中宋" panose="02010600040101010101" pitchFamily="2" charset="-122"/>
                <a:ea typeface="华文中宋" panose="02010600040101010101" pitchFamily="2" charset="-122"/>
              </a:rPr>
              <a:t>rlink</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30320840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线索二叉树示例</a:t>
            </a:r>
          </a:p>
        </p:txBody>
      </p:sp>
      <p:sp>
        <p:nvSpPr>
          <p:cNvPr id="9" name="矩形 8"/>
          <p:cNvSpPr/>
          <p:nvPr/>
        </p:nvSpPr>
        <p:spPr bwMode="auto">
          <a:xfrm>
            <a:off x="4327576" y="1291022"/>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2000" dirty="0">
                <a:latin typeface="华文中宋" panose="02010600040101010101" pitchFamily="2" charset="-122"/>
                <a:ea typeface="华文中宋" panose="02010600040101010101" pitchFamily="2" charset="-122"/>
              </a:rPr>
              <a:t>A</a:t>
            </a:r>
            <a:endParaRPr lang="zh-CN" altLang="en-US" sz="2000" dirty="0">
              <a:latin typeface="华文中宋" panose="02010600040101010101" pitchFamily="2" charset="-122"/>
              <a:ea typeface="华文中宋" panose="02010600040101010101" pitchFamily="2" charset="-122"/>
            </a:endParaRPr>
          </a:p>
        </p:txBody>
      </p:sp>
      <p:sp>
        <p:nvSpPr>
          <p:cNvPr id="10" name="矩形 9"/>
          <p:cNvSpPr/>
          <p:nvPr/>
        </p:nvSpPr>
        <p:spPr bwMode="auto">
          <a:xfrm>
            <a:off x="4766997" y="1291022"/>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3888156" y="1291022"/>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8" name="矩形 107"/>
          <p:cNvSpPr/>
          <p:nvPr/>
        </p:nvSpPr>
        <p:spPr bwMode="auto">
          <a:xfrm>
            <a:off x="3888156" y="1761119"/>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9" name="矩形 108"/>
          <p:cNvSpPr/>
          <p:nvPr/>
        </p:nvSpPr>
        <p:spPr bwMode="auto">
          <a:xfrm>
            <a:off x="4548688" y="1761118"/>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5" name="矩形 114"/>
          <p:cNvSpPr/>
          <p:nvPr/>
        </p:nvSpPr>
        <p:spPr bwMode="auto">
          <a:xfrm>
            <a:off x="2056060" y="2119661"/>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2000" dirty="0">
                <a:latin typeface="华文中宋" panose="02010600040101010101" pitchFamily="2" charset="-122"/>
                <a:ea typeface="华文中宋" panose="02010600040101010101" pitchFamily="2" charset="-122"/>
              </a:rPr>
              <a:t>B</a:t>
            </a:r>
            <a:endParaRPr lang="zh-CN" altLang="en-US" sz="2000" dirty="0">
              <a:latin typeface="华文中宋" panose="02010600040101010101" pitchFamily="2" charset="-122"/>
              <a:ea typeface="华文中宋" panose="02010600040101010101" pitchFamily="2" charset="-122"/>
            </a:endParaRPr>
          </a:p>
        </p:txBody>
      </p:sp>
      <p:sp>
        <p:nvSpPr>
          <p:cNvPr id="116" name="矩形 115"/>
          <p:cNvSpPr/>
          <p:nvPr/>
        </p:nvSpPr>
        <p:spPr bwMode="auto">
          <a:xfrm>
            <a:off x="2495481" y="2119661"/>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7" name="矩形 116"/>
          <p:cNvSpPr/>
          <p:nvPr/>
        </p:nvSpPr>
        <p:spPr bwMode="auto">
          <a:xfrm>
            <a:off x="1616640" y="2119661"/>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8" name="矩形 117"/>
          <p:cNvSpPr/>
          <p:nvPr/>
        </p:nvSpPr>
        <p:spPr bwMode="auto">
          <a:xfrm>
            <a:off x="1616640" y="2589758"/>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9" name="矩形 118"/>
          <p:cNvSpPr/>
          <p:nvPr/>
        </p:nvSpPr>
        <p:spPr bwMode="auto">
          <a:xfrm>
            <a:off x="2277172" y="2589757"/>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0" name="矩形 119"/>
          <p:cNvSpPr/>
          <p:nvPr/>
        </p:nvSpPr>
        <p:spPr bwMode="auto">
          <a:xfrm>
            <a:off x="6917829" y="2119660"/>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2000" dirty="0">
                <a:latin typeface="华文中宋" panose="02010600040101010101" pitchFamily="2" charset="-122"/>
                <a:ea typeface="华文中宋" panose="02010600040101010101" pitchFamily="2" charset="-122"/>
              </a:rPr>
              <a:t>C</a:t>
            </a:r>
            <a:endParaRPr lang="zh-CN" altLang="en-US" sz="2000" dirty="0">
              <a:latin typeface="华文中宋" panose="02010600040101010101" pitchFamily="2" charset="-122"/>
              <a:ea typeface="华文中宋" panose="02010600040101010101" pitchFamily="2" charset="-122"/>
            </a:endParaRPr>
          </a:p>
        </p:txBody>
      </p:sp>
      <p:sp>
        <p:nvSpPr>
          <p:cNvPr id="121" name="矩形 120"/>
          <p:cNvSpPr/>
          <p:nvPr/>
        </p:nvSpPr>
        <p:spPr bwMode="auto">
          <a:xfrm>
            <a:off x="7357250" y="2119660"/>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2" name="矩形 121"/>
          <p:cNvSpPr/>
          <p:nvPr/>
        </p:nvSpPr>
        <p:spPr bwMode="auto">
          <a:xfrm>
            <a:off x="6478409" y="2119660"/>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3" name="矩形 122"/>
          <p:cNvSpPr/>
          <p:nvPr/>
        </p:nvSpPr>
        <p:spPr bwMode="auto">
          <a:xfrm>
            <a:off x="6478409" y="2589757"/>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4" name="矩形 123"/>
          <p:cNvSpPr/>
          <p:nvPr/>
        </p:nvSpPr>
        <p:spPr bwMode="auto">
          <a:xfrm>
            <a:off x="7138941" y="2589756"/>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5" name="矩形 124"/>
          <p:cNvSpPr/>
          <p:nvPr/>
        </p:nvSpPr>
        <p:spPr bwMode="auto">
          <a:xfrm>
            <a:off x="829102" y="3347264"/>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2000" dirty="0">
                <a:latin typeface="华文中宋" panose="02010600040101010101" pitchFamily="2" charset="-122"/>
                <a:ea typeface="华文中宋" panose="02010600040101010101" pitchFamily="2" charset="-122"/>
              </a:rPr>
              <a:t>D</a:t>
            </a:r>
            <a:endParaRPr lang="zh-CN" altLang="en-US" sz="2000" dirty="0">
              <a:latin typeface="华文中宋" panose="02010600040101010101" pitchFamily="2" charset="-122"/>
              <a:ea typeface="华文中宋" panose="02010600040101010101" pitchFamily="2" charset="-122"/>
            </a:endParaRPr>
          </a:p>
        </p:txBody>
      </p:sp>
      <p:sp>
        <p:nvSpPr>
          <p:cNvPr id="126" name="矩形 125"/>
          <p:cNvSpPr/>
          <p:nvPr/>
        </p:nvSpPr>
        <p:spPr bwMode="auto">
          <a:xfrm>
            <a:off x="1268523" y="3347264"/>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7" name="矩形 126"/>
          <p:cNvSpPr/>
          <p:nvPr/>
        </p:nvSpPr>
        <p:spPr bwMode="auto">
          <a:xfrm>
            <a:off x="389682" y="3347264"/>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8" name="矩形 127"/>
          <p:cNvSpPr/>
          <p:nvPr/>
        </p:nvSpPr>
        <p:spPr bwMode="auto">
          <a:xfrm>
            <a:off x="389682" y="3817361"/>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9" name="矩形 128"/>
          <p:cNvSpPr/>
          <p:nvPr/>
        </p:nvSpPr>
        <p:spPr bwMode="auto">
          <a:xfrm>
            <a:off x="1050214" y="3817360"/>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0" name="矩形 129"/>
          <p:cNvSpPr/>
          <p:nvPr/>
        </p:nvSpPr>
        <p:spPr bwMode="auto">
          <a:xfrm>
            <a:off x="3156012" y="3347263"/>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2000" dirty="0">
                <a:latin typeface="华文中宋" panose="02010600040101010101" pitchFamily="2" charset="-122"/>
                <a:ea typeface="华文中宋" panose="02010600040101010101" pitchFamily="2" charset="-122"/>
              </a:rPr>
              <a:t>E</a:t>
            </a:r>
            <a:endParaRPr lang="zh-CN" altLang="en-US" sz="2000" dirty="0">
              <a:latin typeface="华文中宋" panose="02010600040101010101" pitchFamily="2" charset="-122"/>
              <a:ea typeface="华文中宋" panose="02010600040101010101" pitchFamily="2" charset="-122"/>
            </a:endParaRPr>
          </a:p>
        </p:txBody>
      </p:sp>
      <p:sp>
        <p:nvSpPr>
          <p:cNvPr id="131" name="矩形 130"/>
          <p:cNvSpPr/>
          <p:nvPr/>
        </p:nvSpPr>
        <p:spPr bwMode="auto">
          <a:xfrm>
            <a:off x="3595433" y="3347263"/>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2" name="矩形 131"/>
          <p:cNvSpPr/>
          <p:nvPr/>
        </p:nvSpPr>
        <p:spPr bwMode="auto">
          <a:xfrm>
            <a:off x="2716592" y="3347263"/>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3" name="矩形 132"/>
          <p:cNvSpPr/>
          <p:nvPr/>
        </p:nvSpPr>
        <p:spPr bwMode="auto">
          <a:xfrm>
            <a:off x="2716592" y="3817360"/>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4" name="矩形 133"/>
          <p:cNvSpPr/>
          <p:nvPr/>
        </p:nvSpPr>
        <p:spPr bwMode="auto">
          <a:xfrm>
            <a:off x="3377124" y="3817359"/>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5" name="矩形 134"/>
          <p:cNvSpPr/>
          <p:nvPr/>
        </p:nvSpPr>
        <p:spPr bwMode="auto">
          <a:xfrm>
            <a:off x="5852387" y="3347262"/>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2000" dirty="0">
                <a:latin typeface="华文中宋" panose="02010600040101010101" pitchFamily="2" charset="-122"/>
                <a:ea typeface="华文中宋" panose="02010600040101010101" pitchFamily="2" charset="-122"/>
              </a:rPr>
              <a:t>F</a:t>
            </a:r>
            <a:endParaRPr lang="zh-CN" altLang="en-US" sz="2000" dirty="0">
              <a:latin typeface="华文中宋" panose="02010600040101010101" pitchFamily="2" charset="-122"/>
              <a:ea typeface="华文中宋" panose="02010600040101010101" pitchFamily="2" charset="-122"/>
            </a:endParaRPr>
          </a:p>
        </p:txBody>
      </p:sp>
      <p:sp>
        <p:nvSpPr>
          <p:cNvPr id="136" name="矩形 135"/>
          <p:cNvSpPr/>
          <p:nvPr/>
        </p:nvSpPr>
        <p:spPr bwMode="auto">
          <a:xfrm>
            <a:off x="6291808" y="3347262"/>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7" name="矩形 136"/>
          <p:cNvSpPr/>
          <p:nvPr/>
        </p:nvSpPr>
        <p:spPr bwMode="auto">
          <a:xfrm>
            <a:off x="5412967" y="3347262"/>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8" name="矩形 137"/>
          <p:cNvSpPr/>
          <p:nvPr/>
        </p:nvSpPr>
        <p:spPr bwMode="auto">
          <a:xfrm>
            <a:off x="5412967" y="3817359"/>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9" name="矩形 138"/>
          <p:cNvSpPr/>
          <p:nvPr/>
        </p:nvSpPr>
        <p:spPr bwMode="auto">
          <a:xfrm>
            <a:off x="6073499" y="3817358"/>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0" name="矩形 139"/>
          <p:cNvSpPr/>
          <p:nvPr/>
        </p:nvSpPr>
        <p:spPr bwMode="auto">
          <a:xfrm>
            <a:off x="6731228" y="4489257"/>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2000" dirty="0">
                <a:latin typeface="华文中宋" panose="02010600040101010101" pitchFamily="2" charset="-122"/>
                <a:ea typeface="华文中宋" panose="02010600040101010101" pitchFamily="2" charset="-122"/>
              </a:rPr>
              <a:t>G</a:t>
            </a:r>
            <a:endParaRPr lang="zh-CN" altLang="en-US" sz="2000" dirty="0">
              <a:latin typeface="华文中宋" panose="02010600040101010101" pitchFamily="2" charset="-122"/>
              <a:ea typeface="华文中宋" panose="02010600040101010101" pitchFamily="2" charset="-122"/>
            </a:endParaRPr>
          </a:p>
        </p:txBody>
      </p:sp>
      <p:sp>
        <p:nvSpPr>
          <p:cNvPr id="141" name="矩形 140"/>
          <p:cNvSpPr/>
          <p:nvPr/>
        </p:nvSpPr>
        <p:spPr bwMode="auto">
          <a:xfrm>
            <a:off x="7170649" y="4489257"/>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2" name="矩形 141"/>
          <p:cNvSpPr/>
          <p:nvPr/>
        </p:nvSpPr>
        <p:spPr bwMode="auto">
          <a:xfrm>
            <a:off x="6291808" y="4489257"/>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0</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3" name="矩形 142"/>
          <p:cNvSpPr/>
          <p:nvPr/>
        </p:nvSpPr>
        <p:spPr bwMode="auto">
          <a:xfrm>
            <a:off x="6291808" y="4959354"/>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4" name="矩形 143"/>
          <p:cNvSpPr/>
          <p:nvPr/>
        </p:nvSpPr>
        <p:spPr bwMode="auto">
          <a:xfrm>
            <a:off x="6952340" y="4959353"/>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5" name="矩形 144"/>
          <p:cNvSpPr/>
          <p:nvPr/>
        </p:nvSpPr>
        <p:spPr bwMode="auto">
          <a:xfrm>
            <a:off x="5378041" y="5529159"/>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2000" dirty="0">
                <a:latin typeface="华文中宋" panose="02010600040101010101" pitchFamily="2" charset="-122"/>
                <a:ea typeface="华文中宋" panose="02010600040101010101" pitchFamily="2" charset="-122"/>
              </a:rPr>
              <a:t>H</a:t>
            </a:r>
            <a:endParaRPr lang="zh-CN" altLang="en-US" sz="2000" dirty="0">
              <a:latin typeface="华文中宋" panose="02010600040101010101" pitchFamily="2" charset="-122"/>
              <a:ea typeface="华文中宋" panose="02010600040101010101" pitchFamily="2" charset="-122"/>
            </a:endParaRPr>
          </a:p>
        </p:txBody>
      </p:sp>
      <p:sp>
        <p:nvSpPr>
          <p:cNvPr id="146" name="矩形 145"/>
          <p:cNvSpPr/>
          <p:nvPr/>
        </p:nvSpPr>
        <p:spPr bwMode="auto">
          <a:xfrm>
            <a:off x="5817462" y="5529159"/>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7" name="矩形 146"/>
          <p:cNvSpPr/>
          <p:nvPr/>
        </p:nvSpPr>
        <p:spPr bwMode="auto">
          <a:xfrm>
            <a:off x="4938621" y="5529159"/>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8" name="矩形 147"/>
          <p:cNvSpPr/>
          <p:nvPr/>
        </p:nvSpPr>
        <p:spPr bwMode="auto">
          <a:xfrm>
            <a:off x="4938621" y="5999256"/>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49" name="矩形 148"/>
          <p:cNvSpPr/>
          <p:nvPr/>
        </p:nvSpPr>
        <p:spPr bwMode="auto">
          <a:xfrm>
            <a:off x="5599153" y="5999255"/>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0" name="矩形 149"/>
          <p:cNvSpPr/>
          <p:nvPr/>
        </p:nvSpPr>
        <p:spPr bwMode="auto">
          <a:xfrm>
            <a:off x="8016587" y="5529159"/>
            <a:ext cx="439835" cy="470097"/>
          </a:xfrm>
          <a:prstGeom prst="rect">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2000" dirty="0">
                <a:latin typeface="华文中宋" panose="02010600040101010101" pitchFamily="2" charset="-122"/>
                <a:ea typeface="华文中宋" panose="02010600040101010101" pitchFamily="2" charset="-122"/>
              </a:rPr>
              <a:t>I</a:t>
            </a:r>
            <a:endParaRPr lang="zh-CN" altLang="en-US" sz="2000" dirty="0">
              <a:latin typeface="华文中宋" panose="02010600040101010101" pitchFamily="2" charset="-122"/>
              <a:ea typeface="华文中宋" panose="02010600040101010101" pitchFamily="2" charset="-122"/>
            </a:endParaRPr>
          </a:p>
        </p:txBody>
      </p:sp>
      <p:sp>
        <p:nvSpPr>
          <p:cNvPr id="151" name="矩形 150"/>
          <p:cNvSpPr/>
          <p:nvPr/>
        </p:nvSpPr>
        <p:spPr bwMode="auto">
          <a:xfrm>
            <a:off x="8456008" y="5529159"/>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2" name="矩形 151"/>
          <p:cNvSpPr/>
          <p:nvPr/>
        </p:nvSpPr>
        <p:spPr bwMode="auto">
          <a:xfrm>
            <a:off x="7577167" y="5529159"/>
            <a:ext cx="439835" cy="47009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3" name="矩形 152"/>
          <p:cNvSpPr/>
          <p:nvPr/>
        </p:nvSpPr>
        <p:spPr bwMode="auto">
          <a:xfrm>
            <a:off x="7577167" y="5999256"/>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4" name="矩形 153"/>
          <p:cNvSpPr/>
          <p:nvPr/>
        </p:nvSpPr>
        <p:spPr bwMode="auto">
          <a:xfrm>
            <a:off x="8237699" y="5999255"/>
            <a:ext cx="659338" cy="334757"/>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3" name="直接箭头连接符 32"/>
          <p:cNvCxnSpPr>
            <a:endCxn id="115" idx="0"/>
          </p:cNvCxnSpPr>
          <p:nvPr/>
        </p:nvCxnSpPr>
        <p:spPr bwMode="auto">
          <a:xfrm flipH="1">
            <a:off x="2275978" y="1909046"/>
            <a:ext cx="1806205" cy="210615"/>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直接箭头连接符 33"/>
          <p:cNvCxnSpPr>
            <a:endCxn id="120" idx="0"/>
          </p:cNvCxnSpPr>
          <p:nvPr/>
        </p:nvCxnSpPr>
        <p:spPr bwMode="auto">
          <a:xfrm>
            <a:off x="5033096" y="1909046"/>
            <a:ext cx="2104651" cy="210614"/>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8" name="直接箭头连接符 157"/>
          <p:cNvCxnSpPr>
            <a:endCxn id="135" idx="0"/>
          </p:cNvCxnSpPr>
          <p:nvPr/>
        </p:nvCxnSpPr>
        <p:spPr bwMode="auto">
          <a:xfrm flipH="1">
            <a:off x="6072305" y="2819672"/>
            <a:ext cx="815833" cy="527590"/>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0" name="直接箭头连接符 159"/>
          <p:cNvCxnSpPr/>
          <p:nvPr/>
        </p:nvCxnSpPr>
        <p:spPr bwMode="auto">
          <a:xfrm flipH="1">
            <a:off x="1052826" y="2828098"/>
            <a:ext cx="815833" cy="527590"/>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1" name="直接箭头连接符 160"/>
          <p:cNvCxnSpPr/>
          <p:nvPr/>
        </p:nvCxnSpPr>
        <p:spPr bwMode="auto">
          <a:xfrm flipH="1">
            <a:off x="5599154" y="5126731"/>
            <a:ext cx="944673" cy="413437"/>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3" name="直接箭头连接符 162"/>
          <p:cNvCxnSpPr>
            <a:endCxn id="130" idx="0"/>
          </p:cNvCxnSpPr>
          <p:nvPr/>
        </p:nvCxnSpPr>
        <p:spPr bwMode="auto">
          <a:xfrm>
            <a:off x="2598854" y="2828672"/>
            <a:ext cx="777076" cy="518591"/>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5" name="直接箭头连接符 164"/>
          <p:cNvCxnSpPr/>
          <p:nvPr/>
        </p:nvCxnSpPr>
        <p:spPr bwMode="auto">
          <a:xfrm>
            <a:off x="6246109" y="3970665"/>
            <a:ext cx="777076" cy="518591"/>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6" name="直接箭头连接符 165"/>
          <p:cNvCxnSpPr>
            <a:endCxn id="150" idx="0"/>
          </p:cNvCxnSpPr>
          <p:nvPr/>
        </p:nvCxnSpPr>
        <p:spPr bwMode="auto">
          <a:xfrm>
            <a:off x="7282009" y="5126731"/>
            <a:ext cx="954496" cy="402428"/>
          </a:xfrm>
          <a:prstGeom prst="straightConnector1">
            <a:avLst/>
          </a:prstGeom>
          <a:solidFill>
            <a:schemeClr val="accent1"/>
          </a:solidFill>
          <a:ln w="28575"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3" name="文本框 172"/>
          <p:cNvSpPr txBox="1"/>
          <p:nvPr/>
        </p:nvSpPr>
        <p:spPr>
          <a:xfrm>
            <a:off x="224807" y="5375206"/>
            <a:ext cx="3877985" cy="461665"/>
          </a:xfrm>
          <a:prstGeom prst="rect">
            <a:avLst/>
          </a:prstGeom>
          <a:noFill/>
        </p:spPr>
        <p:txBody>
          <a:bodyPr wrap="none" rtlCol="0">
            <a:spAutoFit/>
          </a:bodyPr>
          <a:lstStyle/>
          <a:p>
            <a:r>
              <a:rPr lang="zh-CN" altLang="en-US" sz="2400" dirty="0">
                <a:latin typeface="华文中宋" panose="02010600040101010101" pitchFamily="2" charset="-122"/>
                <a:ea typeface="华文中宋" panose="02010600040101010101" pitchFamily="2" charset="-122"/>
              </a:rPr>
              <a:t>按照对称序构建线索二叉树</a:t>
            </a:r>
          </a:p>
        </p:txBody>
      </p:sp>
      <p:cxnSp>
        <p:nvCxnSpPr>
          <p:cNvPr id="176" name="直接连接符 175"/>
          <p:cNvCxnSpPr/>
          <p:nvPr/>
        </p:nvCxnSpPr>
        <p:spPr bwMode="auto">
          <a:xfrm flipH="1">
            <a:off x="0" y="4034971"/>
            <a:ext cx="609601" cy="0"/>
          </a:xfrm>
          <a:prstGeom prst="line">
            <a:avLst/>
          </a:prstGeom>
          <a:noFill/>
          <a:ln w="38100" cap="flat" cmpd="sng" algn="ctr">
            <a:solidFill>
              <a:srgbClr val="FF0000"/>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9" name="任意多边形 178"/>
          <p:cNvSpPr/>
          <p:nvPr/>
        </p:nvSpPr>
        <p:spPr bwMode="auto">
          <a:xfrm>
            <a:off x="2348937" y="2931886"/>
            <a:ext cx="510377" cy="1115029"/>
          </a:xfrm>
          <a:custGeom>
            <a:avLst/>
            <a:gdLst>
              <a:gd name="connsiteX0" fmla="*/ 510377 w 510377"/>
              <a:gd name="connsiteY0" fmla="*/ 1103085 h 1115029"/>
              <a:gd name="connsiteX1" fmla="*/ 60434 w 510377"/>
              <a:gd name="connsiteY1" fmla="*/ 957943 h 1115029"/>
              <a:gd name="connsiteX2" fmla="*/ 16892 w 510377"/>
              <a:gd name="connsiteY2" fmla="*/ 0 h 1115029"/>
            </a:gdLst>
            <a:ahLst/>
            <a:cxnLst>
              <a:cxn ang="0">
                <a:pos x="connsiteX0" y="connsiteY0"/>
              </a:cxn>
              <a:cxn ang="0">
                <a:pos x="connsiteX1" y="connsiteY1"/>
              </a:cxn>
              <a:cxn ang="0">
                <a:pos x="connsiteX2" y="connsiteY2"/>
              </a:cxn>
            </a:cxnLst>
            <a:rect l="l" t="t" r="r" b="b"/>
            <a:pathLst>
              <a:path w="510377" h="1115029">
                <a:moveTo>
                  <a:pt x="510377" y="1103085"/>
                </a:moveTo>
                <a:cubicBezTo>
                  <a:pt x="326529" y="1122437"/>
                  <a:pt x="142681" y="1141790"/>
                  <a:pt x="60434" y="957943"/>
                </a:cubicBezTo>
                <a:cubicBezTo>
                  <a:pt x="-21813" y="774096"/>
                  <a:pt x="-2461" y="387048"/>
                  <a:pt x="16892" y="0"/>
                </a:cubicBezTo>
              </a:path>
            </a:pathLst>
          </a:custGeom>
          <a:noFill/>
          <a:ln w="38100" cap="flat" cmpd="sng" algn="ctr">
            <a:solidFill>
              <a:srgbClr val="FF0000"/>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80" name="任意多边形 179"/>
          <p:cNvSpPr/>
          <p:nvPr/>
        </p:nvSpPr>
        <p:spPr bwMode="auto">
          <a:xfrm>
            <a:off x="1596571" y="2946400"/>
            <a:ext cx="464458" cy="1122470"/>
          </a:xfrm>
          <a:custGeom>
            <a:avLst/>
            <a:gdLst>
              <a:gd name="connsiteX0" fmla="*/ 0 w 464458"/>
              <a:gd name="connsiteY0" fmla="*/ 1088571 h 1122470"/>
              <a:gd name="connsiteX1" fmla="*/ 246743 w 464458"/>
              <a:gd name="connsiteY1" fmla="*/ 986971 h 1122470"/>
              <a:gd name="connsiteX2" fmla="*/ 464458 w 464458"/>
              <a:gd name="connsiteY2" fmla="*/ 0 h 1122470"/>
            </a:gdLst>
            <a:ahLst/>
            <a:cxnLst>
              <a:cxn ang="0">
                <a:pos x="connsiteX0" y="connsiteY0"/>
              </a:cxn>
              <a:cxn ang="0">
                <a:pos x="connsiteX1" y="connsiteY1"/>
              </a:cxn>
              <a:cxn ang="0">
                <a:pos x="connsiteX2" y="connsiteY2"/>
              </a:cxn>
            </a:cxnLst>
            <a:rect l="l" t="t" r="r" b="b"/>
            <a:pathLst>
              <a:path w="464458" h="1122470">
                <a:moveTo>
                  <a:pt x="0" y="1088571"/>
                </a:moveTo>
                <a:cubicBezTo>
                  <a:pt x="84666" y="1128485"/>
                  <a:pt x="169333" y="1168400"/>
                  <a:pt x="246743" y="986971"/>
                </a:cubicBezTo>
                <a:cubicBezTo>
                  <a:pt x="324153" y="805542"/>
                  <a:pt x="394305" y="402771"/>
                  <a:pt x="464458" y="0"/>
                </a:cubicBezTo>
              </a:path>
            </a:pathLst>
          </a:custGeom>
          <a:noFill/>
          <a:ln w="38100" cap="flat" cmpd="sng" algn="ctr">
            <a:solidFill>
              <a:srgbClr val="FF0000"/>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81" name="任意多边形 180"/>
          <p:cNvSpPr/>
          <p:nvPr/>
        </p:nvSpPr>
        <p:spPr bwMode="auto">
          <a:xfrm>
            <a:off x="3817257" y="2090057"/>
            <a:ext cx="638629" cy="2041511"/>
          </a:xfrm>
          <a:custGeom>
            <a:avLst/>
            <a:gdLst>
              <a:gd name="connsiteX0" fmla="*/ 0 w 638629"/>
              <a:gd name="connsiteY0" fmla="*/ 1973943 h 2041511"/>
              <a:gd name="connsiteX1" fmla="*/ 493486 w 638629"/>
              <a:gd name="connsiteY1" fmla="*/ 1799772 h 2041511"/>
              <a:gd name="connsiteX2" fmla="*/ 638629 w 638629"/>
              <a:gd name="connsiteY2" fmla="*/ 0 h 2041511"/>
            </a:gdLst>
            <a:ahLst/>
            <a:cxnLst>
              <a:cxn ang="0">
                <a:pos x="connsiteX0" y="connsiteY0"/>
              </a:cxn>
              <a:cxn ang="0">
                <a:pos x="connsiteX1" y="connsiteY1"/>
              </a:cxn>
              <a:cxn ang="0">
                <a:pos x="connsiteX2" y="connsiteY2"/>
              </a:cxn>
            </a:cxnLst>
            <a:rect l="l" t="t" r="r" b="b"/>
            <a:pathLst>
              <a:path w="638629" h="2041511">
                <a:moveTo>
                  <a:pt x="0" y="1973943"/>
                </a:moveTo>
                <a:cubicBezTo>
                  <a:pt x="193524" y="2051352"/>
                  <a:pt x="387048" y="2128762"/>
                  <a:pt x="493486" y="1799772"/>
                </a:cubicBezTo>
                <a:cubicBezTo>
                  <a:pt x="599924" y="1470782"/>
                  <a:pt x="619276" y="735391"/>
                  <a:pt x="638629" y="0"/>
                </a:cubicBezTo>
              </a:path>
            </a:pathLst>
          </a:custGeom>
          <a:noFill/>
          <a:ln w="38100" cap="flat" cmpd="sng" algn="ctr">
            <a:solidFill>
              <a:srgbClr val="FF0000"/>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82" name="任意多边形 181"/>
          <p:cNvSpPr/>
          <p:nvPr/>
        </p:nvSpPr>
        <p:spPr bwMode="auto">
          <a:xfrm>
            <a:off x="4862286" y="2119086"/>
            <a:ext cx="740228" cy="2008949"/>
          </a:xfrm>
          <a:custGeom>
            <a:avLst/>
            <a:gdLst>
              <a:gd name="connsiteX0" fmla="*/ 740228 w 740228"/>
              <a:gd name="connsiteY0" fmla="*/ 1872343 h 2008949"/>
              <a:gd name="connsiteX1" fmla="*/ 145143 w 740228"/>
              <a:gd name="connsiteY1" fmla="*/ 1814285 h 2008949"/>
              <a:gd name="connsiteX2" fmla="*/ 0 w 740228"/>
              <a:gd name="connsiteY2" fmla="*/ 0 h 2008949"/>
            </a:gdLst>
            <a:ahLst/>
            <a:cxnLst>
              <a:cxn ang="0">
                <a:pos x="connsiteX0" y="connsiteY0"/>
              </a:cxn>
              <a:cxn ang="0">
                <a:pos x="connsiteX1" y="connsiteY1"/>
              </a:cxn>
              <a:cxn ang="0">
                <a:pos x="connsiteX2" y="connsiteY2"/>
              </a:cxn>
            </a:cxnLst>
            <a:rect l="l" t="t" r="r" b="b"/>
            <a:pathLst>
              <a:path w="740228" h="2008949">
                <a:moveTo>
                  <a:pt x="740228" y="1872343"/>
                </a:moveTo>
                <a:cubicBezTo>
                  <a:pt x="504371" y="1999342"/>
                  <a:pt x="268514" y="2126342"/>
                  <a:pt x="145143" y="1814285"/>
                </a:cubicBezTo>
                <a:cubicBezTo>
                  <a:pt x="21772" y="1502228"/>
                  <a:pt x="10886" y="751114"/>
                  <a:pt x="0" y="0"/>
                </a:cubicBezTo>
              </a:path>
            </a:pathLst>
          </a:custGeom>
          <a:noFill/>
          <a:ln w="38100" cap="flat" cmpd="sng" algn="ctr">
            <a:solidFill>
              <a:srgbClr val="FF0000"/>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83" name="任意多边形 182"/>
          <p:cNvSpPr/>
          <p:nvPr/>
        </p:nvSpPr>
        <p:spPr bwMode="auto">
          <a:xfrm>
            <a:off x="4466143" y="4180114"/>
            <a:ext cx="1179914" cy="2095062"/>
          </a:xfrm>
          <a:custGeom>
            <a:avLst/>
            <a:gdLst>
              <a:gd name="connsiteX0" fmla="*/ 860600 w 1179914"/>
              <a:gd name="connsiteY0" fmla="*/ 1988457 h 2095062"/>
              <a:gd name="connsiteX1" fmla="*/ 4257 w 1179914"/>
              <a:gd name="connsiteY1" fmla="*/ 1872343 h 2095062"/>
              <a:gd name="connsiteX2" fmla="*/ 1179914 w 1179914"/>
              <a:gd name="connsiteY2" fmla="*/ 0 h 2095062"/>
            </a:gdLst>
            <a:ahLst/>
            <a:cxnLst>
              <a:cxn ang="0">
                <a:pos x="connsiteX0" y="connsiteY0"/>
              </a:cxn>
              <a:cxn ang="0">
                <a:pos x="connsiteX1" y="connsiteY1"/>
              </a:cxn>
              <a:cxn ang="0">
                <a:pos x="connsiteX2" y="connsiteY2"/>
              </a:cxn>
            </a:cxnLst>
            <a:rect l="l" t="t" r="r" b="b"/>
            <a:pathLst>
              <a:path w="1179914" h="2095062">
                <a:moveTo>
                  <a:pt x="860600" y="1988457"/>
                </a:moveTo>
                <a:cubicBezTo>
                  <a:pt x="405819" y="2096105"/>
                  <a:pt x="-48962" y="2203753"/>
                  <a:pt x="4257" y="1872343"/>
                </a:cubicBezTo>
                <a:cubicBezTo>
                  <a:pt x="57476" y="1540933"/>
                  <a:pt x="618695" y="770466"/>
                  <a:pt x="1179914" y="0"/>
                </a:cubicBezTo>
              </a:path>
            </a:pathLst>
          </a:custGeom>
          <a:noFill/>
          <a:ln w="38100" cap="flat" cmpd="sng" algn="ctr">
            <a:solidFill>
              <a:srgbClr val="FF0000"/>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84" name="任意多边形 183"/>
          <p:cNvSpPr/>
          <p:nvPr/>
        </p:nvSpPr>
        <p:spPr bwMode="auto">
          <a:xfrm>
            <a:off x="6052457" y="5297714"/>
            <a:ext cx="537029" cy="914400"/>
          </a:xfrm>
          <a:custGeom>
            <a:avLst/>
            <a:gdLst>
              <a:gd name="connsiteX0" fmla="*/ 0 w 537029"/>
              <a:gd name="connsiteY0" fmla="*/ 914400 h 914400"/>
              <a:gd name="connsiteX1" fmla="*/ 406400 w 537029"/>
              <a:gd name="connsiteY1" fmla="*/ 754743 h 914400"/>
              <a:gd name="connsiteX2" fmla="*/ 537029 w 537029"/>
              <a:gd name="connsiteY2" fmla="*/ 0 h 914400"/>
            </a:gdLst>
            <a:ahLst/>
            <a:cxnLst>
              <a:cxn ang="0">
                <a:pos x="connsiteX0" y="connsiteY0"/>
              </a:cxn>
              <a:cxn ang="0">
                <a:pos x="connsiteX1" y="connsiteY1"/>
              </a:cxn>
              <a:cxn ang="0">
                <a:pos x="connsiteX2" y="connsiteY2"/>
              </a:cxn>
            </a:cxnLst>
            <a:rect l="l" t="t" r="r" b="b"/>
            <a:pathLst>
              <a:path w="537029" h="914400">
                <a:moveTo>
                  <a:pt x="0" y="914400"/>
                </a:moveTo>
                <a:cubicBezTo>
                  <a:pt x="158447" y="910771"/>
                  <a:pt x="316895" y="907143"/>
                  <a:pt x="406400" y="754743"/>
                </a:cubicBezTo>
                <a:cubicBezTo>
                  <a:pt x="495905" y="602343"/>
                  <a:pt x="516467" y="301171"/>
                  <a:pt x="537029" y="0"/>
                </a:cubicBezTo>
              </a:path>
            </a:pathLst>
          </a:custGeom>
          <a:noFill/>
          <a:ln w="38100" cap="flat" cmpd="sng" algn="ctr">
            <a:solidFill>
              <a:srgbClr val="FF0000"/>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85" name="任意多边形 184"/>
          <p:cNvSpPr/>
          <p:nvPr/>
        </p:nvSpPr>
        <p:spPr bwMode="auto">
          <a:xfrm>
            <a:off x="7141029" y="5312229"/>
            <a:ext cx="624114" cy="906706"/>
          </a:xfrm>
          <a:custGeom>
            <a:avLst/>
            <a:gdLst>
              <a:gd name="connsiteX0" fmla="*/ 624114 w 624114"/>
              <a:gd name="connsiteY0" fmla="*/ 856342 h 906706"/>
              <a:gd name="connsiteX1" fmla="*/ 159657 w 624114"/>
              <a:gd name="connsiteY1" fmla="*/ 812800 h 906706"/>
              <a:gd name="connsiteX2" fmla="*/ 0 w 624114"/>
              <a:gd name="connsiteY2" fmla="*/ 0 h 906706"/>
            </a:gdLst>
            <a:ahLst/>
            <a:cxnLst>
              <a:cxn ang="0">
                <a:pos x="connsiteX0" y="connsiteY0"/>
              </a:cxn>
              <a:cxn ang="0">
                <a:pos x="connsiteX1" y="connsiteY1"/>
              </a:cxn>
              <a:cxn ang="0">
                <a:pos x="connsiteX2" y="connsiteY2"/>
              </a:cxn>
            </a:cxnLst>
            <a:rect l="l" t="t" r="r" b="b"/>
            <a:pathLst>
              <a:path w="624114" h="906706">
                <a:moveTo>
                  <a:pt x="624114" y="856342"/>
                </a:moveTo>
                <a:cubicBezTo>
                  <a:pt x="443895" y="905933"/>
                  <a:pt x="263676" y="955524"/>
                  <a:pt x="159657" y="812800"/>
                </a:cubicBezTo>
                <a:cubicBezTo>
                  <a:pt x="55638" y="670076"/>
                  <a:pt x="27819" y="335038"/>
                  <a:pt x="0" y="0"/>
                </a:cubicBezTo>
              </a:path>
            </a:pathLst>
          </a:custGeom>
          <a:noFill/>
          <a:ln w="38100" cap="flat" cmpd="sng" algn="ctr">
            <a:solidFill>
              <a:srgbClr val="FF0000"/>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86" name="任意多边形 185"/>
          <p:cNvSpPr/>
          <p:nvPr/>
        </p:nvSpPr>
        <p:spPr bwMode="auto">
          <a:xfrm>
            <a:off x="7532914" y="2946400"/>
            <a:ext cx="1550838" cy="3236686"/>
          </a:xfrm>
          <a:custGeom>
            <a:avLst/>
            <a:gdLst>
              <a:gd name="connsiteX0" fmla="*/ 1204686 w 1550838"/>
              <a:gd name="connsiteY0" fmla="*/ 3236686 h 3236686"/>
              <a:gd name="connsiteX1" fmla="*/ 1480457 w 1550838"/>
              <a:gd name="connsiteY1" fmla="*/ 2960914 h 3236686"/>
              <a:gd name="connsiteX2" fmla="*/ 1407886 w 1550838"/>
              <a:gd name="connsiteY2" fmla="*/ 2075543 h 3236686"/>
              <a:gd name="connsiteX3" fmla="*/ 0 w 1550838"/>
              <a:gd name="connsiteY3" fmla="*/ 0 h 3236686"/>
            </a:gdLst>
            <a:ahLst/>
            <a:cxnLst>
              <a:cxn ang="0">
                <a:pos x="connsiteX0" y="connsiteY0"/>
              </a:cxn>
              <a:cxn ang="0">
                <a:pos x="connsiteX1" y="connsiteY1"/>
              </a:cxn>
              <a:cxn ang="0">
                <a:pos x="connsiteX2" y="connsiteY2"/>
              </a:cxn>
              <a:cxn ang="0">
                <a:pos x="connsiteX3" y="connsiteY3"/>
              </a:cxn>
            </a:cxnLst>
            <a:rect l="l" t="t" r="r" b="b"/>
            <a:pathLst>
              <a:path w="1550838" h="3236686">
                <a:moveTo>
                  <a:pt x="1204686" y="3236686"/>
                </a:moveTo>
                <a:cubicBezTo>
                  <a:pt x="1325638" y="3195562"/>
                  <a:pt x="1446590" y="3154438"/>
                  <a:pt x="1480457" y="2960914"/>
                </a:cubicBezTo>
                <a:cubicBezTo>
                  <a:pt x="1514324" y="2767390"/>
                  <a:pt x="1654629" y="2569029"/>
                  <a:pt x="1407886" y="2075543"/>
                </a:cubicBezTo>
                <a:cubicBezTo>
                  <a:pt x="1161143" y="1582057"/>
                  <a:pt x="580571" y="791028"/>
                  <a:pt x="0" y="0"/>
                </a:cubicBezTo>
              </a:path>
            </a:pathLst>
          </a:custGeom>
          <a:noFill/>
          <a:ln w="38100" cap="flat" cmpd="sng" algn="ctr">
            <a:solidFill>
              <a:srgbClr val="FF0000"/>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cxnSp>
        <p:nvCxnSpPr>
          <p:cNvPr id="192" name="直接连接符 191"/>
          <p:cNvCxnSpPr/>
          <p:nvPr/>
        </p:nvCxnSpPr>
        <p:spPr bwMode="auto">
          <a:xfrm>
            <a:off x="7532914" y="2757134"/>
            <a:ext cx="703590" cy="0"/>
          </a:xfrm>
          <a:prstGeom prst="line">
            <a:avLst/>
          </a:prstGeom>
          <a:noFill/>
          <a:ln w="38100" cap="flat" cmpd="sng" algn="ctr">
            <a:solidFill>
              <a:srgbClr val="FF0000"/>
            </a:solidFill>
            <a:prstDash val="dash"/>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90316858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线索二叉树定义</a:t>
            </a:r>
          </a:p>
        </p:txBody>
      </p:sp>
      <p:sp>
        <p:nvSpPr>
          <p:cNvPr id="3" name="内容占位符 2"/>
          <p:cNvSpPr>
            <a:spLocks noGrp="1"/>
          </p:cNvSpPr>
          <p:nvPr>
            <p:ph idx="1"/>
          </p:nvPr>
        </p:nvSpPr>
        <p:spPr>
          <a:xfrm>
            <a:off x="452354" y="1573666"/>
            <a:ext cx="8153400" cy="4493305"/>
          </a:xfrm>
          <a:solidFill>
            <a:schemeClr val="bg1">
              <a:lumMod val="90000"/>
            </a:schemeClr>
          </a:solidFill>
        </p:spPr>
        <p:txBody>
          <a:bodyPr/>
          <a:lstStyle/>
          <a:p>
            <a:pPr marL="0" indent="0">
              <a:buNone/>
            </a:pPr>
            <a:r>
              <a:rPr lang="en-US" altLang="zh-CN" sz="2000" dirty="0" err="1"/>
              <a:t>struct</a:t>
            </a:r>
            <a:r>
              <a:rPr lang="en-US" altLang="zh-CN" sz="2000" dirty="0"/>
              <a:t> </a:t>
            </a:r>
            <a:r>
              <a:rPr lang="en-US" altLang="zh-CN" sz="2000" dirty="0" err="1"/>
              <a:t>ThrTreeNode</a:t>
            </a:r>
            <a:r>
              <a:rPr lang="en-US" altLang="zh-CN" sz="2000" dirty="0"/>
              <a:t>;</a:t>
            </a:r>
          </a:p>
          <a:p>
            <a:pPr marL="0" indent="0">
              <a:buNone/>
            </a:pPr>
            <a:r>
              <a:rPr lang="en-US" altLang="zh-CN" sz="2000" dirty="0" err="1"/>
              <a:t>typedef</a:t>
            </a:r>
            <a:r>
              <a:rPr lang="en-US" altLang="zh-CN" sz="2000" dirty="0"/>
              <a:t> </a:t>
            </a:r>
            <a:r>
              <a:rPr lang="en-US" altLang="zh-CN" sz="2000" dirty="0" err="1"/>
              <a:t>struct</a:t>
            </a:r>
            <a:r>
              <a:rPr lang="en-US" altLang="zh-CN" sz="2000" dirty="0"/>
              <a:t> </a:t>
            </a:r>
            <a:r>
              <a:rPr lang="en-US" altLang="zh-CN" sz="2000" dirty="0" err="1"/>
              <a:t>ThrTreeNode</a:t>
            </a:r>
            <a:r>
              <a:rPr lang="en-US" altLang="zh-CN" sz="2000" dirty="0"/>
              <a:t> * </a:t>
            </a:r>
            <a:r>
              <a:rPr lang="en-US" altLang="zh-CN" sz="2000" dirty="0" err="1"/>
              <a:t>PThrTreeNode</a:t>
            </a:r>
            <a:r>
              <a:rPr lang="en-US" altLang="zh-CN" sz="2000" dirty="0"/>
              <a:t>;</a:t>
            </a:r>
          </a:p>
          <a:p>
            <a:pPr marL="0" indent="0">
              <a:buNone/>
            </a:pPr>
            <a:r>
              <a:rPr lang="en-US" altLang="zh-CN" sz="2000" dirty="0" err="1"/>
              <a:t>struct</a:t>
            </a:r>
            <a:r>
              <a:rPr lang="en-US" altLang="zh-CN" sz="2000" dirty="0"/>
              <a:t> </a:t>
            </a:r>
            <a:r>
              <a:rPr lang="en-US" altLang="zh-CN" sz="2000" dirty="0" err="1"/>
              <a:t>ThrTreeNode</a:t>
            </a:r>
            <a:r>
              <a:rPr lang="en-US" altLang="zh-CN" sz="2000" dirty="0"/>
              <a:t> { </a:t>
            </a:r>
          </a:p>
          <a:p>
            <a:pPr marL="0" indent="0">
              <a:buNone/>
            </a:pPr>
            <a:r>
              <a:rPr lang="en-US" altLang="zh-CN" sz="2000" dirty="0"/>
              <a:t>  </a:t>
            </a:r>
            <a:r>
              <a:rPr lang="en-US" altLang="zh-CN" sz="2000" dirty="0" err="1"/>
              <a:t>DataType</a:t>
            </a:r>
            <a:r>
              <a:rPr lang="en-US" altLang="zh-CN" sz="2000" dirty="0"/>
              <a:t> info;</a:t>
            </a:r>
          </a:p>
          <a:p>
            <a:pPr marL="0" indent="0">
              <a:buNone/>
            </a:pPr>
            <a:r>
              <a:rPr lang="en-US" altLang="zh-CN" sz="2000" dirty="0"/>
              <a:t>  </a:t>
            </a:r>
            <a:r>
              <a:rPr lang="en-US" altLang="zh-CN" sz="2000" dirty="0" err="1"/>
              <a:t>PThrTreeNode</a:t>
            </a:r>
            <a:r>
              <a:rPr lang="en-US" altLang="zh-CN" sz="2000" dirty="0"/>
              <a:t> </a:t>
            </a:r>
            <a:r>
              <a:rPr lang="en-US" altLang="zh-CN" sz="2000" dirty="0" err="1"/>
              <a:t>llink</a:t>
            </a:r>
            <a:r>
              <a:rPr lang="en-US" altLang="zh-CN" sz="2000" dirty="0"/>
              <a:t>, </a:t>
            </a:r>
            <a:r>
              <a:rPr lang="en-US" altLang="zh-CN" sz="2000" dirty="0" err="1"/>
              <a:t>rlink</a:t>
            </a:r>
            <a:r>
              <a:rPr lang="en-US" altLang="zh-CN" sz="2000" dirty="0"/>
              <a:t>;</a:t>
            </a:r>
          </a:p>
          <a:p>
            <a:pPr marL="0" indent="0">
              <a:buNone/>
            </a:pPr>
            <a:r>
              <a:rPr lang="en-US" altLang="zh-CN" sz="2000" dirty="0"/>
              <a:t>  </a:t>
            </a:r>
            <a:r>
              <a:rPr lang="en-US" altLang="zh-CN" sz="2000" dirty="0" err="1"/>
              <a:t>int</a:t>
            </a:r>
            <a:r>
              <a:rPr lang="en-US" altLang="zh-CN" sz="2000" dirty="0"/>
              <a:t> </a:t>
            </a:r>
            <a:r>
              <a:rPr lang="en-US" altLang="zh-CN" sz="2000" dirty="0" err="1"/>
              <a:t>ltag</a:t>
            </a:r>
            <a:r>
              <a:rPr lang="en-US" altLang="zh-CN" sz="2000" dirty="0"/>
              <a:t>, </a:t>
            </a:r>
            <a:r>
              <a:rPr lang="en-US" altLang="zh-CN" sz="2000" dirty="0" err="1"/>
              <a:t>rtag</a:t>
            </a:r>
            <a:r>
              <a:rPr lang="en-US" altLang="zh-CN" sz="2000" dirty="0"/>
              <a:t>;</a:t>
            </a:r>
          </a:p>
          <a:p>
            <a:pPr marL="0" indent="0">
              <a:buNone/>
            </a:pPr>
            <a:r>
              <a:rPr lang="en-US" altLang="zh-CN" sz="2000" dirty="0"/>
              <a:t>};</a:t>
            </a:r>
          </a:p>
          <a:p>
            <a:pPr marL="0" indent="0">
              <a:buNone/>
            </a:pPr>
            <a:r>
              <a:rPr lang="en-US" altLang="zh-CN" sz="2000" dirty="0" err="1"/>
              <a:t>typedef</a:t>
            </a:r>
            <a:r>
              <a:rPr lang="en-US" altLang="zh-CN" sz="2000" dirty="0"/>
              <a:t> </a:t>
            </a:r>
            <a:r>
              <a:rPr lang="en-US" altLang="zh-CN" sz="2000" dirty="0" err="1"/>
              <a:t>struct</a:t>
            </a:r>
            <a:r>
              <a:rPr lang="en-US" altLang="zh-CN" sz="2000" dirty="0"/>
              <a:t> </a:t>
            </a:r>
            <a:r>
              <a:rPr lang="en-US" altLang="zh-CN" sz="2000" dirty="0" err="1"/>
              <a:t>ThrTreeNode</a:t>
            </a:r>
            <a:r>
              <a:rPr lang="en-US" altLang="zh-CN" sz="2000" dirty="0"/>
              <a:t> * </a:t>
            </a:r>
            <a:r>
              <a:rPr lang="en-US" altLang="zh-CN" sz="2000" dirty="0" err="1"/>
              <a:t>ThrTree</a:t>
            </a:r>
            <a:r>
              <a:rPr lang="en-US" altLang="zh-CN" sz="2000" dirty="0"/>
              <a:t>;/* </a:t>
            </a:r>
            <a:r>
              <a:rPr lang="zh-CN" altLang="en-US" sz="2000" dirty="0"/>
              <a:t>线索二叉树类型的定义*</a:t>
            </a:r>
            <a:r>
              <a:rPr lang="en-US" altLang="zh-CN" sz="2000" dirty="0"/>
              <a:t>/</a:t>
            </a:r>
          </a:p>
          <a:p>
            <a:pPr marL="0" indent="0">
              <a:buNone/>
            </a:pPr>
            <a:r>
              <a:rPr lang="en-US" altLang="zh-CN" sz="2000" dirty="0" err="1"/>
              <a:t>typedef</a:t>
            </a:r>
            <a:r>
              <a:rPr lang="en-US" altLang="zh-CN" sz="2000" dirty="0"/>
              <a:t> </a:t>
            </a:r>
            <a:r>
              <a:rPr lang="en-US" altLang="zh-CN" sz="2000" dirty="0" err="1"/>
              <a:t>ThrTree</a:t>
            </a:r>
            <a:r>
              <a:rPr lang="en-US" altLang="zh-CN" sz="2000" dirty="0"/>
              <a:t> * </a:t>
            </a:r>
            <a:r>
              <a:rPr lang="en-US" altLang="zh-CN" sz="2000" dirty="0" err="1"/>
              <a:t>PThrTree</a:t>
            </a:r>
            <a:r>
              <a:rPr lang="en-US" altLang="zh-CN" sz="2000" dirty="0"/>
              <a:t>;/* </a:t>
            </a:r>
            <a:r>
              <a:rPr lang="zh-CN" altLang="en-US" sz="2000" dirty="0"/>
              <a:t>线索二叉树类型的指针类型*</a:t>
            </a:r>
            <a:r>
              <a:rPr lang="en-US" altLang="zh-CN" sz="2000" dirty="0"/>
              <a:t>/</a:t>
            </a:r>
          </a:p>
        </p:txBody>
      </p:sp>
    </p:spTree>
    <p:extLst>
      <p:ext uri="{BB962C8B-B14F-4D97-AF65-F5344CB8AC3E}">
        <p14:creationId xmlns:p14="http://schemas.microsoft.com/office/powerpoint/2010/main" val="364692689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线索二叉树</a:t>
            </a:r>
          </a:p>
        </p:txBody>
      </p:sp>
      <p:sp>
        <p:nvSpPr>
          <p:cNvPr id="3" name="内容占位符 2"/>
          <p:cNvSpPr>
            <a:spLocks noGrp="1"/>
          </p:cNvSpPr>
          <p:nvPr>
            <p:ph idx="1"/>
          </p:nvPr>
        </p:nvSpPr>
        <p:spPr>
          <a:xfrm>
            <a:off x="283335" y="1341438"/>
            <a:ext cx="8706119" cy="4784725"/>
          </a:xfrm>
        </p:spPr>
        <p:txBody>
          <a:bodyPr/>
          <a:lstStyle/>
          <a:p>
            <a:r>
              <a:rPr lang="zh-CN" altLang="en-US" dirty="0"/>
              <a:t>按对称序线索化二叉树</a:t>
            </a:r>
            <a:endParaRPr lang="en-US" altLang="zh-CN" dirty="0"/>
          </a:p>
          <a:p>
            <a:pPr lvl="1"/>
            <a:r>
              <a:rPr lang="zh-CN" altLang="en-US" dirty="0"/>
              <a:t>在未线索化之前，所有结点的</a:t>
            </a:r>
            <a:r>
              <a:rPr lang="en-US" altLang="zh-CN" dirty="0" err="1"/>
              <a:t>llink</a:t>
            </a:r>
            <a:r>
              <a:rPr lang="zh-CN" altLang="en-US" dirty="0"/>
              <a:t>和</a:t>
            </a:r>
            <a:r>
              <a:rPr lang="en-US" altLang="zh-CN" dirty="0" err="1"/>
              <a:t>rlink</a:t>
            </a:r>
            <a:r>
              <a:rPr lang="zh-CN" altLang="en-US" dirty="0"/>
              <a:t>都是指向子结点指针，因此所有</a:t>
            </a:r>
            <a:r>
              <a:rPr lang="en-US" altLang="zh-CN" dirty="0" err="1"/>
              <a:t>ltag</a:t>
            </a:r>
            <a:r>
              <a:rPr lang="zh-CN" altLang="en-US" dirty="0"/>
              <a:t>和</a:t>
            </a:r>
            <a:r>
              <a:rPr lang="en-US" altLang="zh-CN" dirty="0" err="1"/>
              <a:t>rtag</a:t>
            </a:r>
            <a:r>
              <a:rPr lang="zh-CN" altLang="en-US" dirty="0"/>
              <a:t>的初始状态都为</a:t>
            </a:r>
            <a:r>
              <a:rPr lang="en-US" altLang="zh-CN" dirty="0"/>
              <a:t>0</a:t>
            </a:r>
            <a:r>
              <a:rPr lang="zh-CN" altLang="en-US" dirty="0"/>
              <a:t>；</a:t>
            </a:r>
            <a:endParaRPr lang="en-US" altLang="zh-CN" dirty="0"/>
          </a:p>
          <a:p>
            <a:pPr lvl="1"/>
            <a:r>
              <a:rPr lang="zh-CN" altLang="en-US" dirty="0"/>
              <a:t>给出一棵二叉树，若要将它按对称序线索化，需要按对称序周游此二叉树，在周游的过程中用线索代替空指针。</a:t>
            </a:r>
          </a:p>
          <a:p>
            <a:endParaRPr lang="en-US" altLang="zh-CN" dirty="0"/>
          </a:p>
        </p:txBody>
      </p:sp>
    </p:spTree>
    <p:extLst>
      <p:ext uri="{BB962C8B-B14F-4D97-AF65-F5344CB8AC3E}">
        <p14:creationId xmlns:p14="http://schemas.microsoft.com/office/powerpoint/2010/main" val="41989785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几个问题</a:t>
            </a:r>
          </a:p>
        </p:txBody>
      </p:sp>
      <p:sp>
        <p:nvSpPr>
          <p:cNvPr id="3" name="内容占位符 2"/>
          <p:cNvSpPr>
            <a:spLocks noGrp="1"/>
          </p:cNvSpPr>
          <p:nvPr>
            <p:ph idx="1"/>
          </p:nvPr>
        </p:nvSpPr>
        <p:spPr>
          <a:xfrm>
            <a:off x="304894" y="1341439"/>
            <a:ext cx="7368894" cy="575852"/>
          </a:xfrm>
        </p:spPr>
        <p:txBody>
          <a:bodyPr/>
          <a:lstStyle/>
          <a:p>
            <a:r>
              <a:rPr lang="zh-CN" altLang="en-US" dirty="0"/>
              <a:t>三个结点的二叉树有几种形态？</a:t>
            </a:r>
            <a:endParaRPr lang="en-US" altLang="zh-CN" dirty="0"/>
          </a:p>
        </p:txBody>
      </p:sp>
      <p:sp>
        <p:nvSpPr>
          <p:cNvPr id="15" name="内容占位符 2">
            <a:extLst>
              <a:ext uri="{FF2B5EF4-FFF2-40B4-BE49-F238E27FC236}">
                <a16:creationId xmlns:a16="http://schemas.microsoft.com/office/drawing/2014/main" id="{98B14C95-E70B-11AC-00A2-4EAA8DFA58B9}"/>
              </a:ext>
            </a:extLst>
          </p:cNvPr>
          <p:cNvSpPr txBox="1">
            <a:spLocks/>
          </p:cNvSpPr>
          <p:nvPr/>
        </p:nvSpPr>
        <p:spPr bwMode="auto">
          <a:xfrm>
            <a:off x="304894" y="2219980"/>
            <a:ext cx="7368894" cy="57585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四个结点的二叉树有几种形态？</a:t>
            </a:r>
            <a:endParaRPr lang="en-US" altLang="zh-CN" dirty="0"/>
          </a:p>
        </p:txBody>
      </p:sp>
      <p:sp>
        <p:nvSpPr>
          <p:cNvPr id="18" name="内容占位符 2">
            <a:extLst>
              <a:ext uri="{FF2B5EF4-FFF2-40B4-BE49-F238E27FC236}">
                <a16:creationId xmlns:a16="http://schemas.microsoft.com/office/drawing/2014/main" id="{3C0936F4-D2EF-36FB-D7C7-E925D744FB20}"/>
              </a:ext>
            </a:extLst>
          </p:cNvPr>
          <p:cNvSpPr txBox="1">
            <a:spLocks/>
          </p:cNvSpPr>
          <p:nvPr/>
        </p:nvSpPr>
        <p:spPr bwMode="auto">
          <a:xfrm>
            <a:off x="304894" y="3429000"/>
            <a:ext cx="7368894" cy="57585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b="1" dirty="0">
                <a:solidFill>
                  <a:srgbClr val="3333CC"/>
                </a:solidFill>
              </a:rPr>
              <a:t>n</a:t>
            </a:r>
            <a:r>
              <a:rPr lang="zh-CN" altLang="en-US" b="1" dirty="0">
                <a:solidFill>
                  <a:srgbClr val="3333CC"/>
                </a:solidFill>
              </a:rPr>
              <a:t>个结点的二叉树有几种形态？</a:t>
            </a:r>
            <a:endParaRPr lang="en-US" altLang="zh-CN" b="1" dirty="0">
              <a:solidFill>
                <a:srgbClr val="3333CC"/>
              </a:solidFill>
            </a:endParaRPr>
          </a:p>
        </p:txBody>
      </p:sp>
    </p:spTree>
    <p:extLst>
      <p:ext uri="{BB962C8B-B14F-4D97-AF65-F5344CB8AC3E}">
        <p14:creationId xmlns:p14="http://schemas.microsoft.com/office/powerpoint/2010/main" val="319603553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线索二叉树</a:t>
            </a:r>
          </a:p>
        </p:txBody>
      </p:sp>
      <p:sp>
        <p:nvSpPr>
          <p:cNvPr id="3" name="内容占位符 2"/>
          <p:cNvSpPr>
            <a:spLocks noGrp="1"/>
          </p:cNvSpPr>
          <p:nvPr>
            <p:ph idx="1"/>
          </p:nvPr>
        </p:nvSpPr>
        <p:spPr>
          <a:xfrm>
            <a:off x="452354" y="1315681"/>
            <a:ext cx="8153400" cy="408862"/>
          </a:xfrm>
        </p:spPr>
        <p:txBody>
          <a:bodyPr/>
          <a:lstStyle/>
          <a:p>
            <a:r>
              <a:rPr lang="zh-CN" altLang="en-US" dirty="0"/>
              <a:t>按对称序线索化二叉树</a:t>
            </a:r>
            <a:endParaRPr lang="en-US" altLang="zh-CN" dirty="0"/>
          </a:p>
        </p:txBody>
      </p:sp>
      <p:sp>
        <p:nvSpPr>
          <p:cNvPr id="4" name="矩形 3"/>
          <p:cNvSpPr/>
          <p:nvPr/>
        </p:nvSpPr>
        <p:spPr>
          <a:xfrm>
            <a:off x="759854" y="1750301"/>
            <a:ext cx="8003146" cy="4770537"/>
          </a:xfrm>
          <a:prstGeom prst="rect">
            <a:avLst/>
          </a:prstGeom>
          <a:solidFill>
            <a:schemeClr val="bg1">
              <a:lumMod val="90000"/>
            </a:schemeClr>
          </a:solidFill>
        </p:spPr>
        <p:txBody>
          <a:bodyPr wrap="square">
            <a:spAutoFit/>
          </a:bodyPr>
          <a:lstStyle/>
          <a:p>
            <a:pPr marR="80530"/>
            <a:r>
              <a:rPr lang="en-US" altLang="zh-CN" sz="1600" dirty="0">
                <a:latin typeface="华文中宋" panose="02010600040101010101" pitchFamily="2" charset="-122"/>
                <a:ea typeface="华文中宋" panose="02010600040101010101" pitchFamily="2" charset="-122"/>
              </a:rPr>
              <a:t>void thread(</a:t>
            </a:r>
            <a:r>
              <a:rPr lang="en-US" altLang="zh-CN" sz="1600" dirty="0" err="1">
                <a:latin typeface="华文中宋" panose="02010600040101010101" pitchFamily="2" charset="-122"/>
                <a:ea typeface="华文中宋" panose="02010600040101010101" pitchFamily="2" charset="-122"/>
              </a:rPr>
              <a:t>ThrTree</a:t>
            </a:r>
            <a:r>
              <a:rPr lang="en-US" altLang="zh-CN" sz="1600" dirty="0">
                <a:latin typeface="华文中宋" panose="02010600040101010101" pitchFamily="2" charset="-122"/>
                <a:ea typeface="华文中宋" panose="02010600040101010101" pitchFamily="2" charset="-122"/>
              </a:rPr>
              <a:t> t) { </a:t>
            </a:r>
          </a:p>
          <a:p>
            <a:pPr marR="80530"/>
            <a:endParaRPr lang="en-US" altLang="zh-CN" sz="1600" dirty="0">
              <a:latin typeface="华文中宋" panose="02010600040101010101" pitchFamily="2" charset="-122"/>
              <a:ea typeface="华文中宋" panose="02010600040101010101" pitchFamily="2" charset="-122"/>
            </a:endParaRPr>
          </a:p>
          <a:p>
            <a:pPr marR="48060"/>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PSeqStack</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st</a:t>
            </a:r>
            <a:r>
              <a:rPr lang="en-US" altLang="zh-CN" sz="1600" dirty="0">
                <a:latin typeface="华文中宋" panose="02010600040101010101" pitchFamily="2" charset="-122"/>
                <a:ea typeface="华文中宋" panose="02010600040101010101" pitchFamily="2" charset="-122"/>
              </a:rPr>
              <a:t> = </a:t>
            </a:r>
            <a:r>
              <a:rPr lang="en-US" altLang="zh-CN" sz="1600" dirty="0" err="1">
                <a:latin typeface="华文中宋" panose="02010600040101010101" pitchFamily="2" charset="-122"/>
                <a:ea typeface="华文中宋" panose="02010600040101010101" pitchFamily="2" charset="-122"/>
              </a:rPr>
              <a:t>createEmptyStack</a:t>
            </a:r>
            <a:r>
              <a:rPr lang="en-US" altLang="zh-CN" sz="1600" dirty="0">
                <a:latin typeface="华文中宋" panose="02010600040101010101" pitchFamily="2" charset="-122"/>
                <a:ea typeface="华文中宋" panose="02010600040101010101" pitchFamily="2" charset="-122"/>
              </a:rPr>
              <a:t> (M);</a:t>
            </a:r>
          </a:p>
          <a:p>
            <a:pPr marR="62460"/>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ThrTree</a:t>
            </a:r>
            <a:r>
              <a:rPr lang="en-US" altLang="zh-CN" sz="1600" dirty="0">
                <a:latin typeface="华文中宋" panose="02010600040101010101" pitchFamily="2" charset="-122"/>
                <a:ea typeface="华文中宋" panose="02010600040101010101" pitchFamily="2" charset="-122"/>
              </a:rPr>
              <a:t> p, </a:t>
            </a:r>
            <a:r>
              <a:rPr lang="en-US" altLang="zh-CN" sz="1600" dirty="0" err="1">
                <a:latin typeface="华文中宋" panose="02010600040101010101" pitchFamily="2" charset="-122"/>
                <a:ea typeface="华文中宋" panose="02010600040101010101" pitchFamily="2" charset="-122"/>
              </a:rPr>
              <a:t>pr</a:t>
            </a:r>
            <a:r>
              <a:rPr lang="en-US" altLang="zh-CN" sz="1600" dirty="0">
                <a:latin typeface="华文中宋" panose="02010600040101010101" pitchFamily="2" charset="-122"/>
                <a:ea typeface="华文中宋" panose="02010600040101010101" pitchFamily="2" charset="-122"/>
              </a:rPr>
              <a:t>; </a:t>
            </a:r>
          </a:p>
          <a:p>
            <a:pPr marR="86260"/>
            <a:r>
              <a:rPr lang="en-US" altLang="zh-CN" sz="1600" dirty="0">
                <a:latin typeface="华文中宋" panose="02010600040101010101" pitchFamily="2" charset="-122"/>
                <a:ea typeface="华文中宋" panose="02010600040101010101" pitchFamily="2" charset="-122"/>
              </a:rPr>
              <a:t>   if (t==NULL) return ;</a:t>
            </a:r>
          </a:p>
          <a:p>
            <a:pPr marR="91360"/>
            <a:r>
              <a:rPr lang="en-US" altLang="zh-CN" sz="1600" dirty="0">
                <a:latin typeface="华文中宋" panose="02010600040101010101" pitchFamily="2" charset="-122"/>
                <a:ea typeface="华文中宋" panose="02010600040101010101" pitchFamily="2" charset="-122"/>
              </a:rPr>
              <a:t>   p = t; </a:t>
            </a:r>
            <a:r>
              <a:rPr lang="en-US" altLang="zh-CN" sz="1600" dirty="0" err="1">
                <a:latin typeface="华文中宋" panose="02010600040101010101" pitchFamily="2" charset="-122"/>
                <a:ea typeface="华文中宋" panose="02010600040101010101" pitchFamily="2" charset="-122"/>
              </a:rPr>
              <a:t>pr</a:t>
            </a:r>
            <a:r>
              <a:rPr lang="en-US" altLang="zh-CN" sz="1600" dirty="0">
                <a:latin typeface="华文中宋" panose="02010600040101010101" pitchFamily="2" charset="-122"/>
                <a:ea typeface="华文中宋" panose="02010600040101010101" pitchFamily="2" charset="-122"/>
              </a:rPr>
              <a:t> = NULL;</a:t>
            </a:r>
          </a:p>
          <a:p>
            <a:pPr marR="91360"/>
            <a:endParaRPr lang="en-US" altLang="zh-CN" sz="1600" dirty="0">
              <a:latin typeface="华文中宋" panose="02010600040101010101" pitchFamily="2" charset="-122"/>
              <a:ea typeface="华文中宋" panose="02010600040101010101" pitchFamily="2" charset="-122"/>
            </a:endParaRPr>
          </a:p>
          <a:p>
            <a:pPr marR="113930"/>
            <a:r>
              <a:rPr lang="en-US" altLang="zh-CN" sz="1600" dirty="0">
                <a:latin typeface="华文中宋" panose="02010600040101010101" pitchFamily="2" charset="-122"/>
                <a:ea typeface="华文中宋" panose="02010600040101010101" pitchFamily="2" charset="-122"/>
              </a:rPr>
              <a:t>   do {</a:t>
            </a:r>
          </a:p>
          <a:p>
            <a:pPr marR="46060"/>
            <a:r>
              <a:rPr lang="en-US" altLang="zh-CN" sz="1600" dirty="0">
                <a:latin typeface="华文中宋" panose="02010600040101010101" pitchFamily="2" charset="-122"/>
                <a:ea typeface="华文中宋" panose="02010600040101010101" pitchFamily="2" charset="-122"/>
              </a:rPr>
              <a:t>      while (p!=NULL) { </a:t>
            </a:r>
            <a:r>
              <a:rPr lang="en-US" altLang="zh-CN" sz="1600" dirty="0" err="1">
                <a:latin typeface="华文中宋" panose="02010600040101010101" pitchFamily="2" charset="-122"/>
                <a:ea typeface="华文中宋" panose="02010600040101010101" pitchFamily="2" charset="-122"/>
              </a:rPr>
              <a:t>push_seq</a:t>
            </a:r>
            <a:r>
              <a:rPr lang="en-US" altLang="zh-CN" sz="1600" dirty="0">
                <a:latin typeface="华文中宋" panose="02010600040101010101" pitchFamily="2" charset="-122"/>
                <a:ea typeface="华文中宋" panose="02010600040101010101" pitchFamily="2" charset="-122"/>
              </a:rPr>
              <a:t>(</a:t>
            </a:r>
            <a:r>
              <a:rPr lang="en-US" altLang="zh-CN" sz="1600" dirty="0" err="1">
                <a:latin typeface="华文中宋" panose="02010600040101010101" pitchFamily="2" charset="-122"/>
                <a:ea typeface="华文中宋" panose="02010600040101010101" pitchFamily="2" charset="-122"/>
              </a:rPr>
              <a:t>st,p</a:t>
            </a:r>
            <a:r>
              <a:rPr lang="en-US" altLang="zh-CN" sz="1600" dirty="0">
                <a:latin typeface="华文中宋" panose="02010600040101010101" pitchFamily="2" charset="-122"/>
                <a:ea typeface="华文中宋" panose="02010600040101010101" pitchFamily="2" charset="-122"/>
              </a:rPr>
              <a:t>); p= p-&gt;</a:t>
            </a:r>
            <a:r>
              <a:rPr lang="en-US" altLang="zh-CN" sz="1600" dirty="0" err="1">
                <a:latin typeface="华文中宋" panose="02010600040101010101" pitchFamily="2" charset="-122"/>
                <a:ea typeface="华文中宋" panose="02010600040101010101" pitchFamily="2" charset="-122"/>
              </a:rPr>
              <a:t>llink</a:t>
            </a:r>
            <a:r>
              <a:rPr lang="en-US" altLang="zh-CN" sz="1600" dirty="0">
                <a:latin typeface="华文中宋" panose="02010600040101010101" pitchFamily="2" charset="-122"/>
                <a:ea typeface="华文中宋" panose="02010600040101010101" pitchFamily="2" charset="-122"/>
              </a:rPr>
              <a:t>; }</a:t>
            </a:r>
          </a:p>
          <a:p>
            <a:pPr marR="73810"/>
            <a:r>
              <a:rPr lang="en-US" altLang="zh-CN" sz="1600" dirty="0">
                <a:latin typeface="华文中宋" panose="02010600040101010101" pitchFamily="2" charset="-122"/>
                <a:ea typeface="华文中宋" panose="02010600040101010101" pitchFamily="2" charset="-122"/>
              </a:rPr>
              <a:t>      p = </a:t>
            </a:r>
            <a:r>
              <a:rPr lang="en-US" altLang="zh-CN" sz="1600" dirty="0" err="1">
                <a:latin typeface="华文中宋" panose="02010600040101010101" pitchFamily="2" charset="-122"/>
                <a:ea typeface="华文中宋" panose="02010600040101010101" pitchFamily="2" charset="-122"/>
              </a:rPr>
              <a:t>top_seq</a:t>
            </a:r>
            <a:r>
              <a:rPr lang="en-US" altLang="zh-CN" sz="1600" dirty="0">
                <a:latin typeface="华文中宋" panose="02010600040101010101" pitchFamily="2" charset="-122"/>
                <a:ea typeface="华文中宋" panose="02010600040101010101" pitchFamily="2" charset="-122"/>
              </a:rPr>
              <a:t>(</a:t>
            </a:r>
            <a:r>
              <a:rPr lang="en-US" altLang="zh-CN" sz="1600" dirty="0" err="1">
                <a:latin typeface="华文中宋" panose="02010600040101010101" pitchFamily="2" charset="-122"/>
                <a:ea typeface="华文中宋" panose="02010600040101010101" pitchFamily="2" charset="-122"/>
              </a:rPr>
              <a:t>st</a:t>
            </a:r>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pop_seq</a:t>
            </a:r>
            <a:r>
              <a:rPr lang="en-US" altLang="zh-CN" sz="1600" dirty="0">
                <a:latin typeface="华文中宋" panose="02010600040101010101" pitchFamily="2" charset="-122"/>
                <a:ea typeface="华文中宋" panose="02010600040101010101" pitchFamily="2" charset="-122"/>
              </a:rPr>
              <a:t>(</a:t>
            </a:r>
            <a:r>
              <a:rPr lang="en-US" altLang="zh-CN" sz="1600" dirty="0" err="1">
                <a:latin typeface="华文中宋" panose="02010600040101010101" pitchFamily="2" charset="-122"/>
                <a:ea typeface="华文中宋" panose="02010600040101010101" pitchFamily="2" charset="-122"/>
              </a:rPr>
              <a:t>st</a:t>
            </a:r>
            <a:r>
              <a:rPr lang="en-US" altLang="zh-CN" sz="1600" dirty="0">
                <a:latin typeface="华文中宋" panose="02010600040101010101" pitchFamily="2" charset="-122"/>
                <a:ea typeface="华文中宋" panose="02010600040101010101" pitchFamily="2" charset="-122"/>
              </a:rPr>
              <a:t>);</a:t>
            </a:r>
          </a:p>
          <a:p>
            <a:pPr marR="93580"/>
            <a:r>
              <a:rPr lang="en-US" altLang="zh-CN" sz="1600" dirty="0">
                <a:solidFill>
                  <a:srgbClr val="3333CC"/>
                </a:solidFill>
                <a:latin typeface="华文中宋" panose="02010600040101010101" pitchFamily="2" charset="-122"/>
                <a:ea typeface="华文中宋" panose="02010600040101010101" pitchFamily="2" charset="-122"/>
              </a:rPr>
              <a:t>      if (</a:t>
            </a:r>
            <a:r>
              <a:rPr lang="en-US" altLang="zh-CN" sz="1600" dirty="0" err="1">
                <a:solidFill>
                  <a:srgbClr val="3333CC"/>
                </a:solidFill>
                <a:latin typeface="华文中宋" panose="02010600040101010101" pitchFamily="2" charset="-122"/>
                <a:ea typeface="华文中宋" panose="02010600040101010101" pitchFamily="2" charset="-122"/>
              </a:rPr>
              <a:t>pr</a:t>
            </a:r>
            <a:r>
              <a:rPr lang="en-US" altLang="zh-CN" sz="1600" dirty="0">
                <a:solidFill>
                  <a:srgbClr val="3333CC"/>
                </a:solidFill>
                <a:latin typeface="华文中宋" panose="02010600040101010101" pitchFamily="2" charset="-122"/>
                <a:ea typeface="华文中宋" panose="02010600040101010101" pitchFamily="2" charset="-122"/>
              </a:rPr>
              <a:t>!=NULL) {</a:t>
            </a:r>
          </a:p>
          <a:p>
            <a:pPr marR="33460"/>
            <a:r>
              <a:rPr lang="en-US" altLang="zh-CN" sz="1600" dirty="0">
                <a:solidFill>
                  <a:srgbClr val="3333CC"/>
                </a:solidFill>
                <a:latin typeface="华文中宋" panose="02010600040101010101" pitchFamily="2" charset="-122"/>
                <a:ea typeface="华文中宋" panose="02010600040101010101" pitchFamily="2" charset="-122"/>
              </a:rPr>
              <a:t>         if ( </a:t>
            </a:r>
            <a:r>
              <a:rPr lang="en-US" altLang="zh-CN" sz="1600" dirty="0" err="1">
                <a:solidFill>
                  <a:srgbClr val="3333CC"/>
                </a:solidFill>
                <a:latin typeface="华文中宋" panose="02010600040101010101" pitchFamily="2" charset="-122"/>
                <a:ea typeface="华文中宋" panose="02010600040101010101" pitchFamily="2" charset="-122"/>
              </a:rPr>
              <a:t>pr</a:t>
            </a:r>
            <a:r>
              <a:rPr lang="en-US" altLang="zh-CN" sz="1600" dirty="0">
                <a:solidFill>
                  <a:srgbClr val="3333CC"/>
                </a:solidFill>
                <a:latin typeface="华文中宋" panose="02010600040101010101" pitchFamily="2" charset="-122"/>
                <a:ea typeface="华文中宋" panose="02010600040101010101" pitchFamily="2" charset="-122"/>
              </a:rPr>
              <a:t>-&gt;</a:t>
            </a:r>
            <a:r>
              <a:rPr lang="en-US" altLang="zh-CN" sz="1600" dirty="0" err="1">
                <a:solidFill>
                  <a:srgbClr val="3333CC"/>
                </a:solidFill>
                <a:latin typeface="华文中宋" panose="02010600040101010101" pitchFamily="2" charset="-122"/>
                <a:ea typeface="华文中宋" panose="02010600040101010101" pitchFamily="2" charset="-122"/>
              </a:rPr>
              <a:t>rlink</a:t>
            </a:r>
            <a:r>
              <a:rPr lang="en-US" altLang="zh-CN" sz="1600" dirty="0">
                <a:solidFill>
                  <a:srgbClr val="3333CC"/>
                </a:solidFill>
                <a:latin typeface="华文中宋" panose="02010600040101010101" pitchFamily="2" charset="-122"/>
                <a:ea typeface="华文中宋" panose="02010600040101010101" pitchFamily="2" charset="-122"/>
              </a:rPr>
              <a:t>==NULL ) { </a:t>
            </a:r>
            <a:r>
              <a:rPr lang="en-US" altLang="zh-CN" sz="1600" dirty="0" err="1">
                <a:solidFill>
                  <a:srgbClr val="3333CC"/>
                </a:solidFill>
                <a:latin typeface="华文中宋" panose="02010600040101010101" pitchFamily="2" charset="-122"/>
                <a:ea typeface="华文中宋" panose="02010600040101010101" pitchFamily="2" charset="-122"/>
              </a:rPr>
              <a:t>pr</a:t>
            </a:r>
            <a:r>
              <a:rPr lang="en-US" altLang="zh-CN" sz="1600" dirty="0">
                <a:solidFill>
                  <a:srgbClr val="3333CC"/>
                </a:solidFill>
                <a:latin typeface="华文中宋" panose="02010600040101010101" pitchFamily="2" charset="-122"/>
                <a:ea typeface="华文中宋" panose="02010600040101010101" pitchFamily="2" charset="-122"/>
              </a:rPr>
              <a:t>-&gt;</a:t>
            </a:r>
            <a:r>
              <a:rPr lang="en-US" altLang="zh-CN" sz="1600" dirty="0" err="1">
                <a:solidFill>
                  <a:srgbClr val="3333CC"/>
                </a:solidFill>
                <a:latin typeface="华文中宋" panose="02010600040101010101" pitchFamily="2" charset="-122"/>
                <a:ea typeface="华文中宋" panose="02010600040101010101" pitchFamily="2" charset="-122"/>
              </a:rPr>
              <a:t>rlink</a:t>
            </a:r>
            <a:r>
              <a:rPr lang="en-US" altLang="zh-CN" sz="1600" dirty="0">
                <a:solidFill>
                  <a:srgbClr val="3333CC"/>
                </a:solidFill>
                <a:latin typeface="华文中宋" panose="02010600040101010101" pitchFamily="2" charset="-122"/>
                <a:ea typeface="华文中宋" panose="02010600040101010101" pitchFamily="2" charset="-122"/>
              </a:rPr>
              <a:t> = p; </a:t>
            </a:r>
            <a:r>
              <a:rPr lang="en-US" altLang="zh-CN" sz="1600" dirty="0" err="1">
                <a:solidFill>
                  <a:srgbClr val="3333CC"/>
                </a:solidFill>
                <a:latin typeface="华文中宋" panose="02010600040101010101" pitchFamily="2" charset="-122"/>
                <a:ea typeface="华文中宋" panose="02010600040101010101" pitchFamily="2" charset="-122"/>
              </a:rPr>
              <a:t>pr</a:t>
            </a:r>
            <a:r>
              <a:rPr lang="en-US" altLang="zh-CN" sz="1600" dirty="0">
                <a:solidFill>
                  <a:srgbClr val="3333CC"/>
                </a:solidFill>
                <a:latin typeface="华文中宋" panose="02010600040101010101" pitchFamily="2" charset="-122"/>
                <a:ea typeface="华文中宋" panose="02010600040101010101" pitchFamily="2" charset="-122"/>
              </a:rPr>
              <a:t>-&gt;</a:t>
            </a:r>
            <a:r>
              <a:rPr lang="en-US" altLang="zh-CN" sz="1600" dirty="0" err="1">
                <a:solidFill>
                  <a:srgbClr val="3333CC"/>
                </a:solidFill>
                <a:latin typeface="华文中宋" panose="02010600040101010101" pitchFamily="2" charset="-122"/>
                <a:ea typeface="华文中宋" panose="02010600040101010101" pitchFamily="2" charset="-122"/>
              </a:rPr>
              <a:t>rtag</a:t>
            </a:r>
            <a:r>
              <a:rPr lang="en-US" altLang="zh-CN" sz="1600" dirty="0">
                <a:solidFill>
                  <a:srgbClr val="3333CC"/>
                </a:solidFill>
                <a:latin typeface="华文中宋" panose="02010600040101010101" pitchFamily="2" charset="-122"/>
                <a:ea typeface="华文中宋" panose="02010600040101010101" pitchFamily="2" charset="-122"/>
              </a:rPr>
              <a:t> = 1; }</a:t>
            </a:r>
          </a:p>
          <a:p>
            <a:pPr marR="38460"/>
            <a:r>
              <a:rPr lang="en-US" altLang="zh-CN" sz="1600" dirty="0">
                <a:solidFill>
                  <a:srgbClr val="3333CC"/>
                </a:solidFill>
                <a:latin typeface="华文中宋" panose="02010600040101010101" pitchFamily="2" charset="-122"/>
                <a:ea typeface="华文中宋" panose="02010600040101010101" pitchFamily="2" charset="-122"/>
              </a:rPr>
              <a:t>         if ( p-&gt;</a:t>
            </a:r>
            <a:r>
              <a:rPr lang="en-US" altLang="zh-CN" sz="1600" dirty="0" err="1">
                <a:solidFill>
                  <a:srgbClr val="3333CC"/>
                </a:solidFill>
                <a:latin typeface="华文中宋" panose="02010600040101010101" pitchFamily="2" charset="-122"/>
                <a:ea typeface="华文中宋" panose="02010600040101010101" pitchFamily="2" charset="-122"/>
              </a:rPr>
              <a:t>llink</a:t>
            </a:r>
            <a:r>
              <a:rPr lang="en-US" altLang="zh-CN" sz="1600" dirty="0">
                <a:solidFill>
                  <a:srgbClr val="3333CC"/>
                </a:solidFill>
                <a:latin typeface="华文中宋" panose="02010600040101010101" pitchFamily="2" charset="-122"/>
                <a:ea typeface="华文中宋" panose="02010600040101010101" pitchFamily="2" charset="-122"/>
              </a:rPr>
              <a:t>==NULL ) { p-&gt;</a:t>
            </a:r>
            <a:r>
              <a:rPr lang="en-US" altLang="zh-CN" sz="1600" dirty="0" err="1">
                <a:solidFill>
                  <a:srgbClr val="3333CC"/>
                </a:solidFill>
                <a:latin typeface="华文中宋" panose="02010600040101010101" pitchFamily="2" charset="-122"/>
                <a:ea typeface="华文中宋" panose="02010600040101010101" pitchFamily="2" charset="-122"/>
              </a:rPr>
              <a:t>llink</a:t>
            </a:r>
            <a:r>
              <a:rPr lang="en-US" altLang="zh-CN" sz="1600" dirty="0">
                <a:solidFill>
                  <a:srgbClr val="3333CC"/>
                </a:solidFill>
                <a:latin typeface="华文中宋" panose="02010600040101010101" pitchFamily="2" charset="-122"/>
                <a:ea typeface="华文中宋" panose="02010600040101010101" pitchFamily="2" charset="-122"/>
              </a:rPr>
              <a:t> = </a:t>
            </a:r>
            <a:r>
              <a:rPr lang="en-US" altLang="zh-CN" sz="1600" dirty="0" err="1">
                <a:solidFill>
                  <a:srgbClr val="3333CC"/>
                </a:solidFill>
                <a:latin typeface="华文中宋" panose="02010600040101010101" pitchFamily="2" charset="-122"/>
                <a:ea typeface="华文中宋" panose="02010600040101010101" pitchFamily="2" charset="-122"/>
              </a:rPr>
              <a:t>pr</a:t>
            </a:r>
            <a:r>
              <a:rPr lang="en-US" altLang="zh-CN" sz="1600" dirty="0">
                <a:solidFill>
                  <a:srgbClr val="3333CC"/>
                </a:solidFill>
                <a:latin typeface="华文中宋" panose="02010600040101010101" pitchFamily="2" charset="-122"/>
                <a:ea typeface="华文中宋" panose="02010600040101010101" pitchFamily="2" charset="-122"/>
              </a:rPr>
              <a:t>; p-&gt;</a:t>
            </a:r>
            <a:r>
              <a:rPr lang="en-US" altLang="zh-CN" sz="1600" dirty="0" err="1">
                <a:solidFill>
                  <a:srgbClr val="3333CC"/>
                </a:solidFill>
                <a:latin typeface="华文中宋" panose="02010600040101010101" pitchFamily="2" charset="-122"/>
                <a:ea typeface="华文中宋" panose="02010600040101010101" pitchFamily="2" charset="-122"/>
              </a:rPr>
              <a:t>ltag</a:t>
            </a:r>
            <a:r>
              <a:rPr lang="en-US" altLang="zh-CN" sz="1600" dirty="0">
                <a:solidFill>
                  <a:srgbClr val="3333CC"/>
                </a:solidFill>
                <a:latin typeface="华文中宋" panose="02010600040101010101" pitchFamily="2" charset="-122"/>
                <a:ea typeface="华文中宋" panose="02010600040101010101" pitchFamily="2" charset="-122"/>
              </a:rPr>
              <a:t> = 1;}</a:t>
            </a:r>
          </a:p>
          <a:p>
            <a:pPr marR="75530"/>
            <a:r>
              <a:rPr lang="en-US" altLang="zh-CN" sz="1600" dirty="0">
                <a:solidFill>
                  <a:srgbClr val="3333CC"/>
                </a:solidFill>
                <a:latin typeface="华文中宋" panose="02010600040101010101" pitchFamily="2" charset="-122"/>
                <a:ea typeface="华文中宋" panose="02010600040101010101" pitchFamily="2" charset="-122"/>
              </a:rPr>
              <a:t>      }</a:t>
            </a:r>
            <a:endParaRPr lang="zh-CN" altLang="en-US" sz="1600" dirty="0">
              <a:solidFill>
                <a:srgbClr val="3333CC"/>
              </a:solidFill>
              <a:latin typeface="华文中宋" panose="02010600040101010101" pitchFamily="2" charset="-122"/>
              <a:ea typeface="华文中宋" panose="02010600040101010101" pitchFamily="2" charset="-122"/>
            </a:endParaRPr>
          </a:p>
          <a:p>
            <a:pPr marR="48060"/>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pr</a:t>
            </a:r>
            <a:r>
              <a:rPr lang="en-US" altLang="zh-CN" sz="1600" dirty="0">
                <a:latin typeface="华文中宋" panose="02010600040101010101" pitchFamily="2" charset="-122"/>
                <a:ea typeface="华文中宋" panose="02010600040101010101" pitchFamily="2" charset="-122"/>
              </a:rPr>
              <a:t> = p; p = p-&gt;</a:t>
            </a:r>
            <a:r>
              <a:rPr lang="en-US" altLang="zh-CN" sz="1600" dirty="0" err="1">
                <a:latin typeface="华文中宋" panose="02010600040101010101" pitchFamily="2" charset="-122"/>
                <a:ea typeface="华文中宋" panose="02010600040101010101" pitchFamily="2" charset="-122"/>
              </a:rPr>
              <a:t>rlink</a:t>
            </a:r>
            <a:r>
              <a:rPr lang="en-US" altLang="zh-CN" sz="1600" dirty="0">
                <a:latin typeface="华文中宋" panose="02010600040101010101" pitchFamily="2" charset="-122"/>
                <a:ea typeface="华文中宋" panose="02010600040101010101" pitchFamily="2" charset="-122"/>
              </a:rPr>
              <a:t>; </a:t>
            </a:r>
          </a:p>
          <a:p>
            <a:pPr marR="49280"/>
            <a:r>
              <a:rPr lang="en-US" altLang="zh-CN" sz="1600" dirty="0">
                <a:latin typeface="华文中宋" panose="02010600040101010101" pitchFamily="2" charset="-122"/>
                <a:ea typeface="华文中宋" panose="02010600040101010101" pitchFamily="2" charset="-122"/>
              </a:rPr>
              <a:t>  }</a:t>
            </a:r>
          </a:p>
          <a:p>
            <a:pPr marR="49280"/>
            <a:r>
              <a:rPr lang="en-US" altLang="zh-CN" sz="1600" dirty="0">
                <a:latin typeface="华文中宋" panose="02010600040101010101" pitchFamily="2" charset="-122"/>
                <a:ea typeface="华文中宋" panose="02010600040101010101" pitchFamily="2" charset="-122"/>
              </a:rPr>
              <a:t>  while ( !</a:t>
            </a:r>
            <a:r>
              <a:rPr lang="en-US" altLang="zh-CN" sz="1600" dirty="0" err="1">
                <a:latin typeface="华文中宋" panose="02010600040101010101" pitchFamily="2" charset="-122"/>
                <a:ea typeface="华文中宋" panose="02010600040101010101" pitchFamily="2" charset="-122"/>
              </a:rPr>
              <a:t>isEmptyStack_seq</a:t>
            </a:r>
            <a:r>
              <a:rPr lang="en-US" altLang="zh-CN" sz="1600" dirty="0">
                <a:latin typeface="华文中宋" panose="02010600040101010101" pitchFamily="2" charset="-122"/>
                <a:ea typeface="华文中宋" panose="02010600040101010101" pitchFamily="2" charset="-122"/>
              </a:rPr>
              <a:t>(</a:t>
            </a:r>
            <a:r>
              <a:rPr lang="en-US" altLang="zh-CN" sz="1600" dirty="0" err="1">
                <a:latin typeface="华文中宋" panose="02010600040101010101" pitchFamily="2" charset="-122"/>
                <a:ea typeface="华文中宋" panose="02010600040101010101" pitchFamily="2" charset="-122"/>
              </a:rPr>
              <a:t>st</a:t>
            </a:r>
            <a:r>
              <a:rPr lang="en-US" altLang="zh-CN" sz="1600" dirty="0">
                <a:latin typeface="华文中宋" panose="02010600040101010101" pitchFamily="2" charset="-122"/>
                <a:ea typeface="华文中宋" panose="02010600040101010101" pitchFamily="2" charset="-122"/>
              </a:rPr>
              <a:t>) || p!=NULL ); </a:t>
            </a:r>
          </a:p>
          <a:p>
            <a:pPr marR="49280"/>
            <a:endParaRPr lang="en-US" altLang="zh-CN" sz="1600" dirty="0">
              <a:latin typeface="华文中宋" panose="02010600040101010101" pitchFamily="2" charset="-122"/>
              <a:ea typeface="华文中宋" panose="02010600040101010101" pitchFamily="2" charset="-122"/>
            </a:endParaRPr>
          </a:p>
          <a:p>
            <a:pPr marR="115550"/>
            <a:r>
              <a:rPr lang="en-US" altLang="zh-CN" sz="1600" dirty="0">
                <a:latin typeface="华文中宋" panose="02010600040101010101" pitchFamily="2" charset="-122"/>
                <a:ea typeface="华文中宋" panose="02010600040101010101" pitchFamily="2" charset="-122"/>
              </a:rPr>
              <a:t>}</a:t>
            </a:r>
            <a:endParaRPr lang="zh-CN" altLang="en-US" sz="1600" dirty="0">
              <a:latin typeface="华文中宋" panose="02010600040101010101" pitchFamily="2" charset="-122"/>
              <a:ea typeface="华文中宋" panose="02010600040101010101" pitchFamily="2" charset="-122"/>
            </a:endParaRPr>
          </a:p>
        </p:txBody>
      </p:sp>
      <p:sp>
        <p:nvSpPr>
          <p:cNvPr id="5" name="圆角矩形 4"/>
          <p:cNvSpPr/>
          <p:nvPr/>
        </p:nvSpPr>
        <p:spPr bwMode="auto">
          <a:xfrm>
            <a:off x="1030310" y="4262907"/>
            <a:ext cx="6143222" cy="940158"/>
          </a:xfrm>
          <a:prstGeom prst="roundRect">
            <a:avLst/>
          </a:prstGeom>
          <a:solidFill>
            <a:schemeClr val="accent6">
              <a:lumMod val="60000"/>
              <a:lumOff val="4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119282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线索二叉树</a:t>
            </a:r>
          </a:p>
        </p:txBody>
      </p:sp>
      <p:sp>
        <p:nvSpPr>
          <p:cNvPr id="3" name="内容占位符 2"/>
          <p:cNvSpPr>
            <a:spLocks noGrp="1"/>
          </p:cNvSpPr>
          <p:nvPr>
            <p:ph idx="1"/>
          </p:nvPr>
        </p:nvSpPr>
        <p:spPr>
          <a:xfrm>
            <a:off x="452354" y="1341438"/>
            <a:ext cx="8153400" cy="5001305"/>
          </a:xfrm>
        </p:spPr>
        <p:txBody>
          <a:bodyPr/>
          <a:lstStyle/>
          <a:p>
            <a:r>
              <a:rPr lang="zh-CN" altLang="en-US" dirty="0"/>
              <a:t>基于对称序周游线索化二叉树</a:t>
            </a:r>
            <a:endParaRPr lang="en-US" altLang="zh-CN" dirty="0"/>
          </a:p>
          <a:p>
            <a:pPr lvl="1"/>
            <a:r>
              <a:rPr lang="zh-CN" altLang="en-US" dirty="0"/>
              <a:t>首先找到对称序列中的第一个结点，然后依次找到结点的后继结点，直至其后继结点为空即可</a:t>
            </a:r>
          </a:p>
          <a:p>
            <a:pPr lvl="1"/>
            <a:r>
              <a:rPr lang="zh-CN" altLang="en-US" dirty="0"/>
              <a:t>第一个结点：从根结点出发沿着左指针不断往下走，直至左指针为空，到达“最左下”的结点，即对称序第一个结点</a:t>
            </a:r>
          </a:p>
          <a:p>
            <a:pPr lvl="1"/>
            <a:r>
              <a:rPr lang="zh-CN" altLang="en-US" dirty="0"/>
              <a:t>任意结点的对称序后继：结点在对称序下的后继应是此结点右子树的最左下结点（</a:t>
            </a:r>
            <a:r>
              <a:rPr lang="zh-CN" altLang="en-US" dirty="0">
                <a:solidFill>
                  <a:srgbClr val="FF0000"/>
                </a:solidFill>
              </a:rPr>
              <a:t>若其无右子树呢？</a:t>
            </a:r>
            <a:r>
              <a:rPr lang="zh-CN" altLang="en-US" dirty="0"/>
              <a:t>）</a:t>
            </a:r>
          </a:p>
          <a:p>
            <a:endParaRPr lang="en-US" altLang="zh-CN" dirty="0"/>
          </a:p>
        </p:txBody>
      </p:sp>
    </p:spTree>
    <p:extLst>
      <p:ext uri="{BB962C8B-B14F-4D97-AF65-F5344CB8AC3E}">
        <p14:creationId xmlns:p14="http://schemas.microsoft.com/office/powerpoint/2010/main" val="82773369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线索二叉树：对称序遍历</a:t>
            </a:r>
          </a:p>
        </p:txBody>
      </p:sp>
      <p:sp>
        <p:nvSpPr>
          <p:cNvPr id="4" name="矩形 3"/>
          <p:cNvSpPr/>
          <p:nvPr/>
        </p:nvSpPr>
        <p:spPr>
          <a:xfrm>
            <a:off x="609600" y="1489735"/>
            <a:ext cx="7921171" cy="4770537"/>
          </a:xfrm>
          <a:prstGeom prst="rect">
            <a:avLst/>
          </a:prstGeom>
          <a:solidFill>
            <a:schemeClr val="bg1">
              <a:lumMod val="90000"/>
            </a:schemeClr>
          </a:solidFill>
        </p:spPr>
        <p:txBody>
          <a:bodyPr wrap="square">
            <a:spAutoFit/>
          </a:bodyPr>
          <a:lstStyle/>
          <a:p>
            <a:pPr marR="80530"/>
            <a:r>
              <a:rPr lang="en-US" altLang="zh-CN" sz="1600" dirty="0">
                <a:latin typeface="华文中宋" panose="02010600040101010101" pitchFamily="2" charset="-122"/>
                <a:ea typeface="华文中宋" panose="02010600040101010101" pitchFamily="2" charset="-122"/>
              </a:rPr>
              <a:t>void </a:t>
            </a:r>
            <a:r>
              <a:rPr lang="en-US" altLang="zh-CN" sz="1600" dirty="0" err="1">
                <a:latin typeface="华文中宋" panose="02010600040101010101" pitchFamily="2" charset="-122"/>
                <a:ea typeface="华文中宋" panose="02010600040101010101" pitchFamily="2" charset="-122"/>
              </a:rPr>
              <a:t>nInOrder</a:t>
            </a:r>
            <a:r>
              <a:rPr lang="en-US" altLang="zh-CN" sz="1600" dirty="0">
                <a:latin typeface="华文中宋" panose="02010600040101010101" pitchFamily="2" charset="-122"/>
                <a:ea typeface="华文中宋" panose="02010600040101010101" pitchFamily="2" charset="-122"/>
              </a:rPr>
              <a:t>(</a:t>
            </a:r>
            <a:r>
              <a:rPr lang="en-US" altLang="zh-CN" sz="1600" dirty="0" err="1">
                <a:latin typeface="华文中宋" panose="02010600040101010101" pitchFamily="2" charset="-122"/>
                <a:ea typeface="华文中宋" panose="02010600040101010101" pitchFamily="2" charset="-122"/>
              </a:rPr>
              <a:t>ThrTree</a:t>
            </a:r>
            <a:r>
              <a:rPr lang="en-US" altLang="zh-CN" sz="1600" dirty="0">
                <a:latin typeface="华文中宋" panose="02010600040101010101" pitchFamily="2" charset="-122"/>
                <a:ea typeface="华文中宋" panose="02010600040101010101" pitchFamily="2" charset="-122"/>
              </a:rPr>
              <a:t> t ) </a:t>
            </a:r>
          </a:p>
          <a:p>
            <a:pPr marR="80530"/>
            <a:r>
              <a:rPr lang="en-US" altLang="zh-CN" sz="1600" dirty="0">
                <a:latin typeface="华文中宋" panose="02010600040101010101" pitchFamily="2" charset="-122"/>
                <a:ea typeface="华文中宋" panose="02010600040101010101" pitchFamily="2" charset="-122"/>
              </a:rPr>
              <a:t>{ </a:t>
            </a:r>
          </a:p>
          <a:p>
            <a:pPr marR="80530"/>
            <a:r>
              <a:rPr lang="en-US" altLang="zh-CN" sz="1600" dirty="0">
                <a:latin typeface="华文中宋" panose="02010600040101010101" pitchFamily="2" charset="-122"/>
                <a:ea typeface="华文中宋" panose="02010600040101010101" pitchFamily="2" charset="-122"/>
              </a:rPr>
              <a:t>    </a:t>
            </a:r>
            <a:r>
              <a:rPr lang="en-US" altLang="zh-CN" sz="1600" dirty="0" err="1">
                <a:latin typeface="华文中宋" panose="02010600040101010101" pitchFamily="2" charset="-122"/>
                <a:ea typeface="华文中宋" panose="02010600040101010101" pitchFamily="2" charset="-122"/>
              </a:rPr>
              <a:t>ThrTree</a:t>
            </a:r>
            <a:r>
              <a:rPr lang="en-US" altLang="zh-CN" sz="1600" dirty="0">
                <a:latin typeface="华文中宋" panose="02010600040101010101" pitchFamily="2" charset="-122"/>
                <a:ea typeface="华文中宋" panose="02010600040101010101" pitchFamily="2" charset="-122"/>
              </a:rPr>
              <a:t> p= t;</a:t>
            </a:r>
          </a:p>
          <a:p>
            <a:pPr marR="80530"/>
            <a:r>
              <a:rPr lang="en-US" altLang="zh-CN" sz="1600" dirty="0">
                <a:latin typeface="华文中宋" panose="02010600040101010101" pitchFamily="2" charset="-122"/>
                <a:ea typeface="华文中宋" panose="02010600040101010101" pitchFamily="2" charset="-122"/>
              </a:rPr>
              <a:t>    if (t==NULL) return ;</a:t>
            </a:r>
          </a:p>
          <a:p>
            <a:pPr marR="80530"/>
            <a:endParaRPr lang="en-US" altLang="zh-CN" sz="1600" dirty="0">
              <a:latin typeface="华文中宋" panose="02010600040101010101" pitchFamily="2" charset="-122"/>
              <a:ea typeface="华文中宋" panose="02010600040101010101" pitchFamily="2" charset="-122"/>
            </a:endParaRPr>
          </a:p>
          <a:p>
            <a:pPr marR="80530"/>
            <a:r>
              <a:rPr lang="en-US" altLang="zh-CN" sz="1600" dirty="0">
                <a:latin typeface="华文中宋" panose="02010600040101010101" pitchFamily="2" charset="-122"/>
                <a:ea typeface="华文中宋" panose="02010600040101010101" pitchFamily="2" charset="-122"/>
              </a:rPr>
              <a:t>    while ( p-&gt;</a:t>
            </a:r>
            <a:r>
              <a:rPr lang="en-US" altLang="zh-CN" sz="1600" dirty="0" err="1">
                <a:latin typeface="华文中宋" panose="02010600040101010101" pitchFamily="2" charset="-122"/>
                <a:ea typeface="华文中宋" panose="02010600040101010101" pitchFamily="2" charset="-122"/>
              </a:rPr>
              <a:t>llink</a:t>
            </a:r>
            <a:r>
              <a:rPr lang="en-US" altLang="zh-CN" sz="1600" dirty="0">
                <a:latin typeface="华文中宋" panose="02010600040101010101" pitchFamily="2" charset="-122"/>
                <a:ea typeface="华文中宋" panose="02010600040101010101" pitchFamily="2" charset="-122"/>
              </a:rPr>
              <a:t>!=NULL &amp;&amp; p-&gt;</a:t>
            </a:r>
            <a:r>
              <a:rPr lang="en-US" altLang="zh-CN" sz="1600" dirty="0" err="1">
                <a:latin typeface="华文中宋" panose="02010600040101010101" pitchFamily="2" charset="-122"/>
                <a:ea typeface="华文中宋" panose="02010600040101010101" pitchFamily="2" charset="-122"/>
              </a:rPr>
              <a:t>ltag</a:t>
            </a:r>
            <a:r>
              <a:rPr lang="en-US" altLang="zh-CN" sz="1600" dirty="0">
                <a:latin typeface="华文中宋" panose="02010600040101010101" pitchFamily="2" charset="-122"/>
                <a:ea typeface="华文中宋" panose="02010600040101010101" pitchFamily="2" charset="-122"/>
              </a:rPr>
              <a:t>==0 ) </a:t>
            </a:r>
          </a:p>
          <a:p>
            <a:pPr marR="80530"/>
            <a:r>
              <a:rPr lang="en-US" altLang="zh-CN" sz="1600" dirty="0">
                <a:latin typeface="华文中宋" panose="02010600040101010101" pitchFamily="2" charset="-122"/>
                <a:ea typeface="华文中宋" panose="02010600040101010101" pitchFamily="2" charset="-122"/>
              </a:rPr>
              <a:t>        p = p-&gt;</a:t>
            </a:r>
            <a:r>
              <a:rPr lang="en-US" altLang="zh-CN" sz="1600" dirty="0" err="1">
                <a:latin typeface="华文中宋" panose="02010600040101010101" pitchFamily="2" charset="-122"/>
                <a:ea typeface="华文中宋" panose="02010600040101010101" pitchFamily="2" charset="-122"/>
              </a:rPr>
              <a:t>llink</a:t>
            </a:r>
            <a:r>
              <a:rPr lang="en-US" altLang="zh-CN" sz="1600" dirty="0">
                <a:latin typeface="华文中宋" panose="02010600040101010101" pitchFamily="2" charset="-122"/>
                <a:ea typeface="华文中宋" panose="02010600040101010101" pitchFamily="2" charset="-122"/>
              </a:rPr>
              <a:t>;</a:t>
            </a:r>
          </a:p>
          <a:p>
            <a:pPr marR="80530"/>
            <a:endParaRPr lang="en-US" altLang="zh-CN" sz="1600" dirty="0">
              <a:latin typeface="华文中宋" panose="02010600040101010101" pitchFamily="2" charset="-122"/>
              <a:ea typeface="华文中宋" panose="02010600040101010101" pitchFamily="2" charset="-122"/>
            </a:endParaRPr>
          </a:p>
          <a:p>
            <a:pPr marR="80530"/>
            <a:r>
              <a:rPr lang="en-US" altLang="zh-CN" sz="1600" dirty="0">
                <a:latin typeface="华文中宋" panose="02010600040101010101" pitchFamily="2" charset="-122"/>
                <a:ea typeface="华文中宋" panose="02010600040101010101" pitchFamily="2" charset="-122"/>
              </a:rPr>
              <a:t>    while (p!=NULL) {</a:t>
            </a:r>
          </a:p>
          <a:p>
            <a:pPr marR="80530"/>
            <a:r>
              <a:rPr lang="en-US" altLang="zh-CN" sz="1600" dirty="0">
                <a:latin typeface="华文中宋" panose="02010600040101010101" pitchFamily="2" charset="-122"/>
                <a:ea typeface="华文中宋" panose="02010600040101010101" pitchFamily="2" charset="-122"/>
              </a:rPr>
              <a:t>       visit(*p);</a:t>
            </a:r>
          </a:p>
          <a:p>
            <a:pPr marR="80530"/>
            <a:r>
              <a:rPr lang="en-US" altLang="zh-CN" sz="1600" dirty="0">
                <a:latin typeface="华文中宋" panose="02010600040101010101" pitchFamily="2" charset="-122"/>
                <a:ea typeface="华文中宋" panose="02010600040101010101" pitchFamily="2" charset="-122"/>
              </a:rPr>
              <a:t>       if ( p-&gt;</a:t>
            </a:r>
            <a:r>
              <a:rPr lang="en-US" altLang="zh-CN" sz="1600" dirty="0" err="1">
                <a:latin typeface="华文中宋" panose="02010600040101010101" pitchFamily="2" charset="-122"/>
                <a:ea typeface="华文中宋" panose="02010600040101010101" pitchFamily="2" charset="-122"/>
              </a:rPr>
              <a:t>rlink</a:t>
            </a:r>
            <a:r>
              <a:rPr lang="en-US" altLang="zh-CN" sz="1600" dirty="0">
                <a:latin typeface="华文中宋" panose="02010600040101010101" pitchFamily="2" charset="-122"/>
                <a:ea typeface="华文中宋" panose="02010600040101010101" pitchFamily="2" charset="-122"/>
              </a:rPr>
              <a:t>!=NULL &amp;&amp; p-&gt;</a:t>
            </a:r>
            <a:r>
              <a:rPr lang="en-US" altLang="zh-CN" sz="1600" dirty="0" err="1">
                <a:latin typeface="华文中宋" panose="02010600040101010101" pitchFamily="2" charset="-122"/>
                <a:ea typeface="华文中宋" panose="02010600040101010101" pitchFamily="2" charset="-122"/>
              </a:rPr>
              <a:t>rtag</a:t>
            </a:r>
            <a:r>
              <a:rPr lang="en-US" altLang="zh-CN" sz="1600" dirty="0">
                <a:latin typeface="华文中宋" panose="02010600040101010101" pitchFamily="2" charset="-122"/>
                <a:ea typeface="华文中宋" panose="02010600040101010101" pitchFamily="2" charset="-122"/>
              </a:rPr>
              <a:t>==0 ) { </a:t>
            </a:r>
          </a:p>
          <a:p>
            <a:pPr marR="80530"/>
            <a:r>
              <a:rPr lang="en-US" altLang="zh-CN" sz="1600" dirty="0">
                <a:latin typeface="华文中宋" panose="02010600040101010101" pitchFamily="2" charset="-122"/>
                <a:ea typeface="华文中宋" panose="02010600040101010101" pitchFamily="2" charset="-122"/>
              </a:rPr>
              <a:t>      /* </a:t>
            </a:r>
            <a:r>
              <a:rPr lang="zh-CN" altLang="en-US" sz="1600" dirty="0">
                <a:latin typeface="华文中宋" panose="02010600040101010101" pitchFamily="2" charset="-122"/>
                <a:ea typeface="华文中宋" panose="02010600040101010101" pitchFamily="2" charset="-122"/>
              </a:rPr>
              <a:t>右子树不是线索时*</a:t>
            </a:r>
            <a:r>
              <a:rPr lang="en-US" altLang="zh-CN" sz="1600" dirty="0">
                <a:latin typeface="华文中宋" panose="02010600040101010101" pitchFamily="2" charset="-122"/>
                <a:ea typeface="华文中宋" panose="02010600040101010101" pitchFamily="2" charset="-122"/>
              </a:rPr>
              <a:t>/</a:t>
            </a:r>
            <a:endParaRPr lang="zh-CN" altLang="en-US" sz="1600" dirty="0">
              <a:latin typeface="华文中宋" panose="02010600040101010101" pitchFamily="2" charset="-122"/>
              <a:ea typeface="华文中宋" panose="02010600040101010101" pitchFamily="2" charset="-122"/>
            </a:endParaRPr>
          </a:p>
          <a:p>
            <a:pPr marR="80530"/>
            <a:r>
              <a:rPr lang="en-US" altLang="zh-CN" sz="1600" dirty="0">
                <a:solidFill>
                  <a:srgbClr val="3333CC"/>
                </a:solidFill>
                <a:latin typeface="华文中宋" panose="02010600040101010101" pitchFamily="2" charset="-122"/>
                <a:ea typeface="华文中宋" panose="02010600040101010101" pitchFamily="2" charset="-122"/>
              </a:rPr>
              <a:t>          p = p-&gt;</a:t>
            </a:r>
            <a:r>
              <a:rPr lang="en-US" altLang="zh-CN" sz="1600" dirty="0" err="1">
                <a:solidFill>
                  <a:srgbClr val="3333CC"/>
                </a:solidFill>
                <a:latin typeface="华文中宋" panose="02010600040101010101" pitchFamily="2" charset="-122"/>
                <a:ea typeface="华文中宋" panose="02010600040101010101" pitchFamily="2" charset="-122"/>
              </a:rPr>
              <a:t>rlink</a:t>
            </a:r>
            <a:r>
              <a:rPr lang="en-US" altLang="zh-CN" sz="1600" dirty="0">
                <a:solidFill>
                  <a:srgbClr val="3333CC"/>
                </a:solidFill>
                <a:latin typeface="华文中宋" panose="02010600040101010101" pitchFamily="2" charset="-122"/>
                <a:ea typeface="华文中宋" panose="02010600040101010101" pitchFamily="2" charset="-122"/>
              </a:rPr>
              <a:t>;</a:t>
            </a:r>
          </a:p>
          <a:p>
            <a:pPr marR="80530"/>
            <a:r>
              <a:rPr lang="en-US" altLang="zh-CN" sz="1600" dirty="0">
                <a:solidFill>
                  <a:srgbClr val="3333CC"/>
                </a:solidFill>
                <a:latin typeface="华文中宋" panose="02010600040101010101" pitchFamily="2" charset="-122"/>
                <a:ea typeface="华文中宋" panose="02010600040101010101" pitchFamily="2" charset="-122"/>
              </a:rPr>
              <a:t>          while (p-&gt;</a:t>
            </a:r>
            <a:r>
              <a:rPr lang="en-US" altLang="zh-CN" sz="1600" dirty="0" err="1">
                <a:solidFill>
                  <a:srgbClr val="3333CC"/>
                </a:solidFill>
                <a:latin typeface="华文中宋" panose="02010600040101010101" pitchFamily="2" charset="-122"/>
                <a:ea typeface="华文中宋" panose="02010600040101010101" pitchFamily="2" charset="-122"/>
              </a:rPr>
              <a:t>llink</a:t>
            </a:r>
            <a:r>
              <a:rPr lang="en-US" altLang="zh-CN" sz="1600" dirty="0">
                <a:solidFill>
                  <a:srgbClr val="3333CC"/>
                </a:solidFill>
                <a:latin typeface="华文中宋" panose="02010600040101010101" pitchFamily="2" charset="-122"/>
                <a:ea typeface="华文中宋" panose="02010600040101010101" pitchFamily="2" charset="-122"/>
              </a:rPr>
              <a:t>!=NULL&amp;&amp;p-&gt;</a:t>
            </a:r>
            <a:r>
              <a:rPr lang="en-US" altLang="zh-CN" sz="1600" dirty="0" err="1">
                <a:solidFill>
                  <a:srgbClr val="3333CC"/>
                </a:solidFill>
                <a:latin typeface="华文中宋" panose="02010600040101010101" pitchFamily="2" charset="-122"/>
                <a:ea typeface="华文中宋" panose="02010600040101010101" pitchFamily="2" charset="-122"/>
              </a:rPr>
              <a:t>ltag</a:t>
            </a:r>
            <a:r>
              <a:rPr lang="en-US" altLang="zh-CN" sz="1600" dirty="0">
                <a:solidFill>
                  <a:srgbClr val="3333CC"/>
                </a:solidFill>
                <a:latin typeface="华文中宋" panose="02010600040101010101" pitchFamily="2" charset="-122"/>
                <a:ea typeface="华文中宋" panose="02010600040101010101" pitchFamily="2" charset="-122"/>
              </a:rPr>
              <a:t>==0) </a:t>
            </a:r>
          </a:p>
          <a:p>
            <a:pPr marR="80530"/>
            <a:r>
              <a:rPr lang="en-US" altLang="zh-CN" sz="1600" dirty="0">
                <a:solidFill>
                  <a:srgbClr val="3333CC"/>
                </a:solidFill>
                <a:latin typeface="华文中宋" panose="02010600040101010101" pitchFamily="2" charset="-122"/>
                <a:ea typeface="华文中宋" panose="02010600040101010101" pitchFamily="2" charset="-122"/>
              </a:rPr>
              <a:t>              p = p-&gt;</a:t>
            </a:r>
            <a:r>
              <a:rPr lang="en-US" altLang="zh-CN" sz="1600" dirty="0" err="1">
                <a:solidFill>
                  <a:srgbClr val="3333CC"/>
                </a:solidFill>
                <a:latin typeface="华文中宋" panose="02010600040101010101" pitchFamily="2" charset="-122"/>
                <a:ea typeface="华文中宋" panose="02010600040101010101" pitchFamily="2" charset="-122"/>
              </a:rPr>
              <a:t>llink</a:t>
            </a:r>
            <a:r>
              <a:rPr lang="en-US" altLang="zh-CN" sz="1600" dirty="0">
                <a:solidFill>
                  <a:srgbClr val="3333CC"/>
                </a:solidFill>
                <a:latin typeface="华文中宋" panose="02010600040101010101" pitchFamily="2" charset="-122"/>
                <a:ea typeface="华文中宋" panose="02010600040101010101" pitchFamily="2" charset="-122"/>
              </a:rPr>
              <a:t>; </a:t>
            </a:r>
            <a:r>
              <a:rPr lang="en-US" altLang="zh-CN" sz="1600" dirty="0">
                <a:latin typeface="华文中宋" panose="02010600040101010101" pitchFamily="2" charset="-122"/>
                <a:ea typeface="华文中宋" panose="02010600040101010101" pitchFamily="2" charset="-122"/>
              </a:rPr>
              <a:t>/*</a:t>
            </a:r>
            <a:r>
              <a:rPr lang="zh-CN" altLang="en-US" sz="1600" dirty="0">
                <a:latin typeface="华文中宋" panose="02010600040101010101" pitchFamily="2" charset="-122"/>
                <a:ea typeface="华文中宋" panose="02010600040101010101" pitchFamily="2" charset="-122"/>
              </a:rPr>
              <a:t>顺右子树的左子树一直向下*</a:t>
            </a:r>
            <a:r>
              <a:rPr lang="en-US" altLang="zh-CN" sz="1600" dirty="0">
                <a:latin typeface="华文中宋" panose="02010600040101010101" pitchFamily="2" charset="-122"/>
                <a:ea typeface="华文中宋" panose="02010600040101010101" pitchFamily="2" charset="-122"/>
              </a:rPr>
              <a:t>/</a:t>
            </a:r>
            <a:endParaRPr lang="zh-CN" altLang="en-US" sz="1600" dirty="0">
              <a:latin typeface="华文中宋" panose="02010600040101010101" pitchFamily="2" charset="-122"/>
              <a:ea typeface="华文中宋" panose="02010600040101010101" pitchFamily="2" charset="-122"/>
            </a:endParaRPr>
          </a:p>
          <a:p>
            <a:pPr marR="80530"/>
            <a:r>
              <a:rPr lang="en-US" altLang="zh-CN" sz="1600" dirty="0">
                <a:latin typeface="华文中宋" panose="02010600040101010101" pitchFamily="2" charset="-122"/>
                <a:ea typeface="华文中宋" panose="02010600040101010101" pitchFamily="2" charset="-122"/>
              </a:rPr>
              <a:t>       }</a:t>
            </a:r>
            <a:endParaRPr lang="zh-CN" altLang="en-US" sz="1600" dirty="0">
              <a:latin typeface="华文中宋" panose="02010600040101010101" pitchFamily="2" charset="-122"/>
              <a:ea typeface="华文中宋" panose="02010600040101010101" pitchFamily="2" charset="-122"/>
            </a:endParaRPr>
          </a:p>
          <a:p>
            <a:pPr marR="80530"/>
            <a:r>
              <a:rPr lang="en-US" altLang="zh-CN" sz="1600" dirty="0">
                <a:latin typeface="华文中宋" panose="02010600040101010101" pitchFamily="2" charset="-122"/>
                <a:ea typeface="华文中宋" panose="02010600040101010101" pitchFamily="2" charset="-122"/>
              </a:rPr>
              <a:t>      else p = p-&gt;</a:t>
            </a:r>
            <a:r>
              <a:rPr lang="en-US" altLang="zh-CN" sz="1600" dirty="0" err="1">
                <a:latin typeface="华文中宋" panose="02010600040101010101" pitchFamily="2" charset="-122"/>
                <a:ea typeface="华文中宋" panose="02010600040101010101" pitchFamily="2" charset="-122"/>
              </a:rPr>
              <a:t>rlink</a:t>
            </a:r>
            <a:r>
              <a:rPr lang="en-US" altLang="zh-CN" sz="1600" dirty="0">
                <a:latin typeface="华文中宋" panose="02010600040101010101" pitchFamily="2" charset="-122"/>
                <a:ea typeface="华文中宋" panose="02010600040101010101" pitchFamily="2" charset="-122"/>
              </a:rPr>
              <a:t>; </a:t>
            </a:r>
          </a:p>
          <a:p>
            <a:pPr marR="80530"/>
            <a:r>
              <a:rPr lang="en-US" altLang="zh-CN" sz="1600" dirty="0">
                <a:latin typeface="华文中宋" panose="02010600040101010101" pitchFamily="2" charset="-122"/>
                <a:ea typeface="华文中宋" panose="02010600040101010101" pitchFamily="2" charset="-122"/>
              </a:rPr>
              <a:t>   }</a:t>
            </a:r>
            <a:endParaRPr lang="zh-CN" altLang="en-US" sz="1600" dirty="0">
              <a:latin typeface="华文中宋" panose="02010600040101010101" pitchFamily="2" charset="-122"/>
              <a:ea typeface="华文中宋" panose="02010600040101010101" pitchFamily="2" charset="-122"/>
            </a:endParaRPr>
          </a:p>
          <a:p>
            <a:pPr marR="80530"/>
            <a:r>
              <a:rPr lang="en-US" altLang="zh-CN" sz="1600" dirty="0">
                <a:latin typeface="华文中宋" panose="02010600040101010101" pitchFamily="2" charset="-122"/>
                <a:ea typeface="华文中宋" panose="02010600040101010101" pitchFamily="2" charset="-122"/>
              </a:rPr>
              <a:t>}</a:t>
            </a:r>
            <a:endParaRPr lang="zh-CN" altLang="en-US" sz="1600" dirty="0">
              <a:latin typeface="华文中宋" panose="02010600040101010101" pitchFamily="2" charset="-122"/>
              <a:ea typeface="华文中宋" panose="02010600040101010101" pitchFamily="2" charset="-122"/>
            </a:endParaRPr>
          </a:p>
        </p:txBody>
      </p:sp>
      <p:sp>
        <p:nvSpPr>
          <p:cNvPr id="5" name="圆角矩形 4"/>
          <p:cNvSpPr/>
          <p:nvPr/>
        </p:nvSpPr>
        <p:spPr bwMode="auto">
          <a:xfrm>
            <a:off x="1030310" y="4250028"/>
            <a:ext cx="6143222" cy="940158"/>
          </a:xfrm>
          <a:prstGeom prst="roundRect">
            <a:avLst/>
          </a:prstGeom>
          <a:solidFill>
            <a:srgbClr val="F575E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614667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二叉树的周游</a:t>
            </a:r>
            <a:endParaRPr lang="zh-CN" altLang="en-US" dirty="0">
              <a:solidFill>
                <a:srgbClr val="555555"/>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树与树林</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r>
                <a:rPr lang="zh-CN" altLang="en-US" sz="2400" dirty="0">
                  <a:solidFill>
                    <a:srgbClr val="FF0000"/>
                  </a:solidFill>
                  <a:latin typeface="黑体" pitchFamily="49" charset="-122"/>
                  <a:ea typeface="黑体" pitchFamily="49" charset="-122"/>
                  <a:sym typeface="微软雅黑" pitchFamily="34" charset="-122"/>
                </a:rPr>
                <a:t>哈夫曼树</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二叉树的存储表示</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 二叉树基本概念</a:t>
              </a:r>
              <a:endParaRPr lang="zh-CN" altLang="en-US" sz="2400" dirty="0">
                <a:solidFill>
                  <a:srgbClr val="555555"/>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644202486"/>
      </p:ext>
    </p:extLst>
  </p:cSld>
  <p:clrMapOvr>
    <a:masterClrMapping/>
  </p:clrMapOvr>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a:t>
            </a:r>
          </a:p>
        </p:txBody>
      </p:sp>
      <p:sp>
        <p:nvSpPr>
          <p:cNvPr id="3" name="内容占位符 2"/>
          <p:cNvSpPr>
            <a:spLocks noGrp="1"/>
          </p:cNvSpPr>
          <p:nvPr>
            <p:ph idx="1"/>
          </p:nvPr>
        </p:nvSpPr>
        <p:spPr>
          <a:xfrm>
            <a:off x="452353" y="1341438"/>
            <a:ext cx="8446947" cy="3477305"/>
          </a:xfrm>
        </p:spPr>
        <p:txBody>
          <a:bodyPr/>
          <a:lstStyle/>
          <a:p>
            <a:r>
              <a:rPr lang="zh-CN" altLang="en-US" dirty="0"/>
              <a:t>在扩充二叉树中</a:t>
            </a:r>
            <a:r>
              <a:rPr lang="en-US" altLang="zh-CN" dirty="0"/>
              <a:t>, </a:t>
            </a:r>
            <a:r>
              <a:rPr lang="zh-CN" altLang="en-US" dirty="0"/>
              <a:t>若外部结点为</a:t>
            </a:r>
            <a:r>
              <a:rPr lang="en-US" altLang="zh-CN" dirty="0">
                <a:solidFill>
                  <a:srgbClr val="3333CC"/>
                </a:solidFill>
              </a:rPr>
              <a:t>m</a:t>
            </a:r>
            <a:r>
              <a:rPr lang="zh-CN" altLang="en-US" dirty="0"/>
              <a:t>个，从根到第</a:t>
            </a:r>
            <a:r>
              <a:rPr lang="en-US" altLang="zh-CN" dirty="0" err="1"/>
              <a:t>i</a:t>
            </a:r>
            <a:r>
              <a:rPr lang="zh-CN" altLang="en-US" dirty="0"/>
              <a:t>个外部结点的路径长度为</a:t>
            </a:r>
            <a:r>
              <a:rPr lang="en-US" altLang="zh-CN" dirty="0">
                <a:solidFill>
                  <a:srgbClr val="3333CC"/>
                </a:solidFill>
              </a:rPr>
              <a:t>l</a:t>
            </a:r>
            <a:r>
              <a:rPr lang="en-US" altLang="zh-CN" baseline="-25000" dirty="0">
                <a:solidFill>
                  <a:srgbClr val="3333CC"/>
                </a:solidFill>
              </a:rPr>
              <a:t>i</a:t>
            </a:r>
            <a:r>
              <a:rPr lang="en-US" altLang="zh-CN" dirty="0">
                <a:solidFill>
                  <a:srgbClr val="3333CC"/>
                </a:solidFill>
              </a:rPr>
              <a:t> </a:t>
            </a:r>
            <a:r>
              <a:rPr lang="zh-CN" altLang="en-US" dirty="0"/>
              <a:t>，则该扩充二叉树的外部路径长度为</a:t>
            </a:r>
          </a:p>
          <a:p>
            <a:endParaRPr lang="en-US" altLang="zh-CN" dirty="0"/>
          </a:p>
          <a:p>
            <a:endParaRPr lang="en-US" altLang="zh-CN" dirty="0"/>
          </a:p>
          <a:p>
            <a:endParaRPr lang="en-US" altLang="zh-CN" dirty="0"/>
          </a:p>
          <a:p>
            <a:r>
              <a:rPr lang="zh-CN" altLang="en-US" dirty="0"/>
              <a:t>若每个外部结点都带有权值</a:t>
            </a:r>
            <a:r>
              <a:rPr lang="en-US" altLang="zh-CN" dirty="0"/>
              <a:t>, </a:t>
            </a:r>
            <a:r>
              <a:rPr lang="zh-CN" altLang="en-US" dirty="0"/>
              <a:t>且第</a:t>
            </a:r>
            <a:r>
              <a:rPr lang="en-US" altLang="zh-CN" dirty="0" err="1"/>
              <a:t>i</a:t>
            </a:r>
            <a:r>
              <a:rPr lang="zh-CN" altLang="en-US" dirty="0"/>
              <a:t>个外部结点的权值为</a:t>
            </a:r>
            <a:r>
              <a:rPr lang="en-US" altLang="zh-CN" dirty="0" err="1">
                <a:solidFill>
                  <a:srgbClr val="3333CC"/>
                </a:solidFill>
              </a:rPr>
              <a:t>w</a:t>
            </a:r>
            <a:r>
              <a:rPr lang="en-US" altLang="zh-CN" baseline="-25000" dirty="0" err="1">
                <a:solidFill>
                  <a:srgbClr val="3333CC"/>
                </a:solidFill>
              </a:rPr>
              <a:t>i</a:t>
            </a:r>
            <a:r>
              <a:rPr lang="zh-CN" altLang="en-US" dirty="0"/>
              <a:t>，则该扩充二叉树的带权外部路径长度为</a:t>
            </a:r>
          </a:p>
        </p:txBody>
      </p:sp>
      <mc:AlternateContent xmlns:mc="http://schemas.openxmlformats.org/markup-compatibility/2006" xmlns:a14="http://schemas.microsoft.com/office/drawing/2010/main">
        <mc:Choice Requires="a14">
          <p:sp>
            <p:nvSpPr>
              <p:cNvPr id="4" name="文本框 3"/>
              <p:cNvSpPr txBox="1"/>
              <p:nvPr/>
            </p:nvSpPr>
            <p:spPr>
              <a:xfrm>
                <a:off x="3931711" y="2452915"/>
                <a:ext cx="1543115" cy="110055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sz="2400" b="0" i="1" smtClean="0">
                          <a:latin typeface="Cambria Math" panose="02040503050406030204" pitchFamily="18" charset="0"/>
                        </a:rPr>
                        <m:t>𝐸</m:t>
                      </m:r>
                      <m:r>
                        <a:rPr lang="en-US" altLang="zh-CN" sz="2400" b="0" i="1" smtClean="0">
                          <a:latin typeface="Cambria Math" panose="02040503050406030204" pitchFamily="18" charset="0"/>
                        </a:rPr>
                        <m:t>=</m:t>
                      </m:r>
                      <m:nary>
                        <m:naryPr>
                          <m:chr m:val="∑"/>
                          <m:ctrlPr>
                            <a:rPr lang="en-US" altLang="zh-CN" sz="2400" b="0" i="1" smtClean="0">
                              <a:latin typeface="Cambria Math" panose="02040503050406030204" pitchFamily="18" charset="0"/>
                            </a:rPr>
                          </m:ctrlPr>
                        </m:naryPr>
                        <m:sub>
                          <m:r>
                            <m:rPr>
                              <m:brk m:alnAt="23"/>
                            </m:rP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=1</m:t>
                          </m:r>
                        </m:sub>
                        <m:sup>
                          <m:r>
                            <a:rPr lang="en-US" altLang="zh-CN" sz="2400" b="0" i="1" smtClean="0">
                              <a:latin typeface="Cambria Math" panose="02040503050406030204" pitchFamily="18" charset="0"/>
                            </a:rPr>
                            <m:t>𝑚</m:t>
                          </m:r>
                        </m:sup>
                        <m:e>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𝑙</m:t>
                              </m:r>
                            </m:e>
                            <m:sub>
                              <m:r>
                                <a:rPr lang="en-US" altLang="zh-CN" sz="2400" b="0" i="1" smtClean="0">
                                  <a:latin typeface="Cambria Math" panose="02040503050406030204" pitchFamily="18" charset="0"/>
                                </a:rPr>
                                <m:t>𝑖</m:t>
                              </m:r>
                            </m:sub>
                          </m:sSub>
                        </m:e>
                      </m:nary>
                    </m:oMath>
                  </m:oMathPara>
                </a14:m>
                <a:endParaRPr lang="zh-CN" altLang="en-US" sz="2400" dirty="0">
                  <a:latin typeface="华文中宋" panose="02010600040101010101" pitchFamily="2" charset="-122"/>
                  <a:ea typeface="华文中宋" panose="02010600040101010101" pitchFamily="2" charset="-122"/>
                </a:endParaRPr>
              </a:p>
            </p:txBody>
          </p:sp>
        </mc:Choice>
        <mc:Fallback xmlns="">
          <p:sp>
            <p:nvSpPr>
              <p:cNvPr id="4" name="文本框 3"/>
              <p:cNvSpPr txBox="1">
                <a:spLocks noRot="1" noChangeAspect="1" noMove="1" noResize="1" noEditPoints="1" noAdjustHandles="1" noChangeArrowheads="1" noChangeShapeType="1" noTextEdit="1"/>
              </p:cNvSpPr>
              <p:nvPr/>
            </p:nvSpPr>
            <p:spPr>
              <a:xfrm>
                <a:off x="3931711" y="2452915"/>
                <a:ext cx="1543115" cy="1100558"/>
              </a:xfrm>
              <a:prstGeom prst="rect">
                <a:avLst/>
              </a:prstGeom>
              <a:blipFill rotWithShape="0">
                <a:blip r:embed="rId2" cstate="print"/>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文本框 4"/>
              <p:cNvSpPr txBox="1"/>
              <p:nvPr/>
            </p:nvSpPr>
            <p:spPr>
              <a:xfrm>
                <a:off x="3549554" y="4901099"/>
                <a:ext cx="2307427" cy="110055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altLang="zh-CN" sz="2400" b="0" i="1" smtClean="0">
                          <a:latin typeface="Cambria Math" panose="02040503050406030204" pitchFamily="18" charset="0"/>
                        </a:rPr>
                        <m:t>𝑊𝑃𝐿</m:t>
                      </m:r>
                      <m:r>
                        <a:rPr lang="en-US" altLang="zh-CN" sz="2400" b="0" i="1" smtClean="0">
                          <a:latin typeface="Cambria Math" panose="02040503050406030204" pitchFamily="18" charset="0"/>
                        </a:rPr>
                        <m:t>=</m:t>
                      </m:r>
                      <m:nary>
                        <m:naryPr>
                          <m:chr m:val="∑"/>
                          <m:ctrlPr>
                            <a:rPr lang="en-US" altLang="zh-CN" sz="2400" b="0" i="1" smtClean="0">
                              <a:latin typeface="Cambria Math" panose="02040503050406030204" pitchFamily="18" charset="0"/>
                            </a:rPr>
                          </m:ctrlPr>
                        </m:naryPr>
                        <m:sub>
                          <m:r>
                            <m:rPr>
                              <m:brk m:alnAt="23"/>
                            </m:rPr>
                            <a:rPr lang="en-US" altLang="zh-CN" sz="2400" b="0" i="1" smtClean="0">
                              <a:latin typeface="Cambria Math" panose="02040503050406030204" pitchFamily="18" charset="0"/>
                            </a:rPr>
                            <m:t>𝑖</m:t>
                          </m:r>
                          <m:r>
                            <a:rPr lang="en-US" altLang="zh-CN" sz="2400" b="0" i="1" smtClean="0">
                              <a:latin typeface="Cambria Math" panose="02040503050406030204" pitchFamily="18" charset="0"/>
                            </a:rPr>
                            <m:t>=1</m:t>
                          </m:r>
                        </m:sub>
                        <m:sup>
                          <m:r>
                            <a:rPr lang="en-US" altLang="zh-CN" sz="2400" b="0" i="1" smtClean="0">
                              <a:latin typeface="Cambria Math" panose="02040503050406030204" pitchFamily="18" charset="0"/>
                            </a:rPr>
                            <m:t>𝑚</m:t>
                          </m:r>
                        </m:sup>
                        <m:e>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𝑤</m:t>
                              </m:r>
                            </m:e>
                            <m:sub>
                              <m:r>
                                <a:rPr lang="en-US" altLang="zh-CN" sz="2400" b="0" i="1" smtClean="0">
                                  <a:latin typeface="Cambria Math" panose="02040503050406030204" pitchFamily="18" charset="0"/>
                                </a:rPr>
                                <m:t>𝑖</m:t>
                              </m:r>
                            </m:sub>
                          </m:sSub>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𝑙</m:t>
                              </m:r>
                            </m:e>
                            <m:sub>
                              <m:r>
                                <a:rPr lang="en-US" altLang="zh-CN" sz="2400" b="0" i="1" smtClean="0">
                                  <a:latin typeface="Cambria Math" panose="02040503050406030204" pitchFamily="18" charset="0"/>
                                </a:rPr>
                                <m:t>𝑖</m:t>
                              </m:r>
                            </m:sub>
                          </m:sSub>
                        </m:e>
                      </m:nary>
                    </m:oMath>
                  </m:oMathPara>
                </a14:m>
                <a:endParaRPr lang="zh-CN" altLang="en-US" sz="2400" dirty="0">
                  <a:latin typeface="华文中宋" panose="02010600040101010101" pitchFamily="2" charset="-122"/>
                  <a:ea typeface="华文中宋" panose="02010600040101010101" pitchFamily="2" charset="-122"/>
                </a:endParaRPr>
              </a:p>
            </p:txBody>
          </p:sp>
        </mc:Choice>
        <mc:Fallback xmlns="">
          <p:sp>
            <p:nvSpPr>
              <p:cNvPr id="5" name="文本框 4"/>
              <p:cNvSpPr txBox="1">
                <a:spLocks noRot="1" noChangeAspect="1" noMove="1" noResize="1" noEditPoints="1" noAdjustHandles="1" noChangeArrowheads="1" noChangeShapeType="1" noTextEdit="1"/>
              </p:cNvSpPr>
              <p:nvPr/>
            </p:nvSpPr>
            <p:spPr>
              <a:xfrm>
                <a:off x="3549554" y="4901099"/>
                <a:ext cx="2307427" cy="1100558"/>
              </a:xfrm>
              <a:prstGeom prst="rect">
                <a:avLst/>
              </a:prstGeom>
              <a:blipFill rotWithShape="0">
                <a:blip r:embed="rId3" cstate="print"/>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94776974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a:t>
            </a:r>
          </a:p>
        </p:txBody>
      </p:sp>
      <p:sp>
        <p:nvSpPr>
          <p:cNvPr id="5" name="椭圆 4"/>
          <p:cNvSpPr/>
          <p:nvPr/>
        </p:nvSpPr>
        <p:spPr bwMode="auto">
          <a:xfrm>
            <a:off x="6602778" y="1293334"/>
            <a:ext cx="370589" cy="383002"/>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6" name="椭圆 5"/>
          <p:cNvSpPr/>
          <p:nvPr/>
        </p:nvSpPr>
        <p:spPr bwMode="auto">
          <a:xfrm>
            <a:off x="5300535" y="1857570"/>
            <a:ext cx="370589" cy="383002"/>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椭圆 7"/>
          <p:cNvSpPr/>
          <p:nvPr/>
        </p:nvSpPr>
        <p:spPr bwMode="auto">
          <a:xfrm>
            <a:off x="7792841" y="1860484"/>
            <a:ext cx="370589" cy="383002"/>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cxnSp>
        <p:nvCxnSpPr>
          <p:cNvPr id="9" name="直接连接符 8"/>
          <p:cNvCxnSpPr>
            <a:stCxn id="5" idx="2"/>
            <a:endCxn id="6" idx="7"/>
          </p:cNvCxnSpPr>
          <p:nvPr/>
        </p:nvCxnSpPr>
        <p:spPr bwMode="auto">
          <a:xfrm flipH="1">
            <a:off x="5616852" y="1484835"/>
            <a:ext cx="985926" cy="42882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8" idx="0"/>
            <a:endCxn id="5" idx="6"/>
          </p:cNvCxnSpPr>
          <p:nvPr/>
        </p:nvCxnSpPr>
        <p:spPr bwMode="auto">
          <a:xfrm flipH="1" flipV="1">
            <a:off x="6973367" y="1484835"/>
            <a:ext cx="1004769" cy="37564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直接连接符 13"/>
          <p:cNvCxnSpPr>
            <a:endCxn id="8" idx="5"/>
          </p:cNvCxnSpPr>
          <p:nvPr/>
        </p:nvCxnSpPr>
        <p:spPr bwMode="auto">
          <a:xfrm flipH="1" flipV="1">
            <a:off x="8109158" y="2187397"/>
            <a:ext cx="470661" cy="3222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4"/>
          <p:cNvCxnSpPr>
            <a:stCxn id="8" idx="3"/>
          </p:cNvCxnSpPr>
          <p:nvPr/>
        </p:nvCxnSpPr>
        <p:spPr bwMode="auto">
          <a:xfrm flipH="1">
            <a:off x="7372422" y="2187397"/>
            <a:ext cx="474691" cy="3222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直接连接符 16"/>
          <p:cNvCxnSpPr/>
          <p:nvPr/>
        </p:nvCxnSpPr>
        <p:spPr bwMode="auto">
          <a:xfrm flipH="1">
            <a:off x="4962977" y="2210085"/>
            <a:ext cx="425968" cy="34826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矩形 22"/>
          <p:cNvSpPr/>
          <p:nvPr/>
        </p:nvSpPr>
        <p:spPr bwMode="auto">
          <a:xfrm>
            <a:off x="8180171" y="2509620"/>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4" name="矩形 23"/>
          <p:cNvSpPr/>
          <p:nvPr/>
        </p:nvSpPr>
        <p:spPr bwMode="auto">
          <a:xfrm>
            <a:off x="6966022" y="2509620"/>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5" name="矩形 24"/>
          <p:cNvSpPr/>
          <p:nvPr/>
        </p:nvSpPr>
        <p:spPr bwMode="auto">
          <a:xfrm>
            <a:off x="5703268" y="2558249"/>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11</a:t>
            </a:r>
            <a:endParaRPr lang="zh-CN" altLang="en-US" dirty="0">
              <a:latin typeface="华文中宋" panose="02010600040101010101" pitchFamily="2" charset="-122"/>
              <a:ea typeface="华文中宋" panose="02010600040101010101" pitchFamily="2" charset="-122"/>
            </a:endParaRPr>
          </a:p>
        </p:txBody>
      </p:sp>
      <p:sp>
        <p:nvSpPr>
          <p:cNvPr id="26" name="矩形 25"/>
          <p:cNvSpPr/>
          <p:nvPr/>
        </p:nvSpPr>
        <p:spPr bwMode="auto">
          <a:xfrm>
            <a:off x="4556577" y="2538649"/>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cxnSp>
        <p:nvCxnSpPr>
          <p:cNvPr id="27" name="直接连接符 26"/>
          <p:cNvCxnSpPr/>
          <p:nvPr/>
        </p:nvCxnSpPr>
        <p:spPr bwMode="auto">
          <a:xfrm flipH="1" flipV="1">
            <a:off x="5614858" y="2202180"/>
            <a:ext cx="476685" cy="356174"/>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 name="椭圆 33"/>
          <p:cNvSpPr/>
          <p:nvPr/>
        </p:nvSpPr>
        <p:spPr bwMode="auto">
          <a:xfrm>
            <a:off x="1062867" y="1497462"/>
            <a:ext cx="370589" cy="383002"/>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35" name="椭圆 34"/>
          <p:cNvSpPr/>
          <p:nvPr/>
        </p:nvSpPr>
        <p:spPr bwMode="auto">
          <a:xfrm>
            <a:off x="3084769" y="2706393"/>
            <a:ext cx="370589" cy="383002"/>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6" name="椭圆 35"/>
          <p:cNvSpPr/>
          <p:nvPr/>
        </p:nvSpPr>
        <p:spPr bwMode="auto">
          <a:xfrm>
            <a:off x="2252930" y="2064612"/>
            <a:ext cx="370589" cy="383002"/>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cxnSp>
        <p:nvCxnSpPr>
          <p:cNvPr id="37" name="直接连接符 36"/>
          <p:cNvCxnSpPr>
            <a:stCxn id="36" idx="6"/>
            <a:endCxn id="35" idx="0"/>
          </p:cNvCxnSpPr>
          <p:nvPr/>
        </p:nvCxnSpPr>
        <p:spPr bwMode="auto">
          <a:xfrm>
            <a:off x="2623519" y="2256113"/>
            <a:ext cx="646545" cy="45028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8" name="直接连接符 37"/>
          <p:cNvCxnSpPr>
            <a:stCxn id="36" idx="0"/>
            <a:endCxn id="34" idx="6"/>
          </p:cNvCxnSpPr>
          <p:nvPr/>
        </p:nvCxnSpPr>
        <p:spPr bwMode="auto">
          <a:xfrm flipH="1" flipV="1">
            <a:off x="1433456" y="1688963"/>
            <a:ext cx="1004769" cy="37564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直接连接符 38"/>
          <p:cNvCxnSpPr/>
          <p:nvPr/>
        </p:nvCxnSpPr>
        <p:spPr bwMode="auto">
          <a:xfrm flipH="1" flipV="1">
            <a:off x="3424504" y="3031833"/>
            <a:ext cx="470661" cy="3222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0" name="直接连接符 39"/>
          <p:cNvCxnSpPr/>
          <p:nvPr/>
        </p:nvCxnSpPr>
        <p:spPr bwMode="auto">
          <a:xfrm flipH="1">
            <a:off x="2644962" y="3031833"/>
            <a:ext cx="474691" cy="3222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1" name="直接连接符 40"/>
          <p:cNvCxnSpPr/>
          <p:nvPr/>
        </p:nvCxnSpPr>
        <p:spPr bwMode="auto">
          <a:xfrm flipH="1">
            <a:off x="685757" y="1848788"/>
            <a:ext cx="425968" cy="34826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2" name="矩形 41"/>
          <p:cNvSpPr/>
          <p:nvPr/>
        </p:nvSpPr>
        <p:spPr bwMode="auto">
          <a:xfrm>
            <a:off x="3495517" y="3354056"/>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43" name="矩形 42"/>
          <p:cNvSpPr/>
          <p:nvPr/>
        </p:nvSpPr>
        <p:spPr bwMode="auto">
          <a:xfrm>
            <a:off x="2238562" y="3354056"/>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44" name="矩形 43"/>
          <p:cNvSpPr/>
          <p:nvPr/>
        </p:nvSpPr>
        <p:spPr bwMode="auto">
          <a:xfrm>
            <a:off x="1279416" y="2674823"/>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279357" y="2177352"/>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11</a:t>
            </a:r>
            <a:endParaRPr lang="zh-CN" altLang="en-US" dirty="0">
              <a:latin typeface="华文中宋" panose="02010600040101010101" pitchFamily="2" charset="-122"/>
              <a:ea typeface="华文中宋" panose="02010600040101010101" pitchFamily="2" charset="-122"/>
            </a:endParaRPr>
          </a:p>
        </p:txBody>
      </p:sp>
      <p:cxnSp>
        <p:nvCxnSpPr>
          <p:cNvPr id="46" name="直接连接符 45"/>
          <p:cNvCxnSpPr>
            <a:endCxn id="36" idx="2"/>
          </p:cNvCxnSpPr>
          <p:nvPr/>
        </p:nvCxnSpPr>
        <p:spPr bwMode="auto">
          <a:xfrm flipV="1">
            <a:off x="1667692" y="2256113"/>
            <a:ext cx="585238" cy="41881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2" name="文本框 51"/>
          <p:cNvSpPr txBox="1"/>
          <p:nvPr/>
        </p:nvSpPr>
        <p:spPr>
          <a:xfrm>
            <a:off x="6284686" y="5820229"/>
            <a:ext cx="1205779" cy="461665"/>
          </a:xfrm>
          <a:prstGeom prst="rect">
            <a:avLst/>
          </a:prstGeom>
          <a:solidFill>
            <a:srgbClr val="FFE697"/>
          </a:solid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WPL=?</a:t>
            </a:r>
            <a:endParaRPr lang="zh-CN" altLang="en-US"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79875483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a:t>
            </a:r>
          </a:p>
        </p:txBody>
      </p:sp>
      <p:sp>
        <p:nvSpPr>
          <p:cNvPr id="3" name="内容占位符 2"/>
          <p:cNvSpPr>
            <a:spLocks noGrp="1"/>
          </p:cNvSpPr>
          <p:nvPr>
            <p:ph idx="1"/>
          </p:nvPr>
        </p:nvSpPr>
        <p:spPr>
          <a:xfrm>
            <a:off x="452354" y="1341438"/>
            <a:ext cx="8153400" cy="2171019"/>
          </a:xfrm>
        </p:spPr>
        <p:txBody>
          <a:bodyPr/>
          <a:lstStyle/>
          <a:p>
            <a:r>
              <a:rPr lang="zh-CN" altLang="en-US" dirty="0"/>
              <a:t>给定一组实数 </a:t>
            </a:r>
            <a:r>
              <a:rPr lang="en-US" altLang="zh-CN" dirty="0"/>
              <a:t>{</a:t>
            </a:r>
            <a:r>
              <a:rPr lang="en-US" altLang="zh-CN" i="1" dirty="0"/>
              <a:t>w</a:t>
            </a:r>
            <a:r>
              <a:rPr lang="en-US" altLang="zh-CN" baseline="-25000" dirty="0"/>
              <a:t>1</a:t>
            </a:r>
            <a:r>
              <a:rPr lang="en-US" altLang="zh-CN" dirty="0"/>
              <a:t>,</a:t>
            </a:r>
            <a:r>
              <a:rPr lang="en-US" altLang="zh-CN" i="1" dirty="0"/>
              <a:t>w</a:t>
            </a:r>
            <a:r>
              <a:rPr lang="en-US" altLang="zh-CN" baseline="-25000" dirty="0"/>
              <a:t>2</a:t>
            </a:r>
            <a:r>
              <a:rPr lang="en-US" altLang="zh-CN" dirty="0"/>
              <a:t>,..,</a:t>
            </a:r>
            <a:r>
              <a:rPr lang="en-US" altLang="zh-CN" i="1" dirty="0"/>
              <a:t>w</a:t>
            </a:r>
            <a:r>
              <a:rPr lang="en-US" altLang="zh-CN" i="1" baseline="-25000" dirty="0"/>
              <a:t>m</a:t>
            </a:r>
            <a:r>
              <a:rPr lang="en-US" altLang="zh-CN" dirty="0"/>
              <a:t>} , </a:t>
            </a:r>
            <a:r>
              <a:rPr lang="zh-CN" altLang="en-US" dirty="0"/>
              <a:t>扩充二叉树</a:t>
            </a:r>
            <a:r>
              <a:rPr lang="en-US" altLang="zh-CN" dirty="0"/>
              <a:t>T</a:t>
            </a:r>
            <a:r>
              <a:rPr lang="zh-CN" altLang="en-US" dirty="0"/>
              <a:t>称为哈夫曼树（或最优二叉树）</a:t>
            </a:r>
            <a:r>
              <a:rPr lang="en-US" altLang="zh-CN" dirty="0"/>
              <a:t>, </a:t>
            </a:r>
            <a:r>
              <a:rPr lang="zh-CN" altLang="en-US" dirty="0"/>
              <a:t>当且仅当</a:t>
            </a:r>
            <a:r>
              <a:rPr lang="en-US" altLang="zh-CN" dirty="0"/>
              <a:t>T</a:t>
            </a:r>
            <a:r>
              <a:rPr lang="zh-CN" altLang="en-US" dirty="0"/>
              <a:t>满足</a:t>
            </a:r>
            <a:r>
              <a:rPr lang="en-US" altLang="zh-CN" dirty="0"/>
              <a:t>:</a:t>
            </a:r>
          </a:p>
          <a:p>
            <a:pPr lvl="1"/>
            <a:r>
              <a:rPr lang="zh-CN" altLang="en-US" dirty="0"/>
              <a:t>有</a:t>
            </a:r>
            <a:r>
              <a:rPr lang="en-US" altLang="zh-CN" dirty="0"/>
              <a:t>m</a:t>
            </a:r>
            <a:r>
              <a:rPr lang="zh-CN" altLang="en-US" dirty="0"/>
              <a:t>个外部结点</a:t>
            </a:r>
            <a:r>
              <a:rPr lang="en-US" altLang="zh-CN" dirty="0"/>
              <a:t>, </a:t>
            </a:r>
            <a:r>
              <a:rPr lang="zh-CN" altLang="en-US" dirty="0"/>
              <a:t>且分别以</a:t>
            </a:r>
            <a:r>
              <a:rPr lang="en-US" altLang="zh-CN" dirty="0" err="1"/>
              <a:t>w</a:t>
            </a:r>
            <a:r>
              <a:rPr lang="en-US" altLang="zh-CN" baseline="-25000" dirty="0" err="1"/>
              <a:t>i</a:t>
            </a:r>
            <a:r>
              <a:rPr lang="zh-CN" altLang="en-US" dirty="0"/>
              <a:t>为（</a:t>
            </a:r>
            <a:r>
              <a:rPr lang="en-US" altLang="zh-CN" dirty="0" err="1"/>
              <a:t>i</a:t>
            </a:r>
            <a:r>
              <a:rPr lang="en-US" altLang="zh-CN" dirty="0"/>
              <a:t>=1,…,m</a:t>
            </a:r>
            <a:r>
              <a:rPr lang="zh-CN" altLang="en-US" dirty="0"/>
              <a:t>）其权值</a:t>
            </a:r>
            <a:endParaRPr lang="en-US" altLang="zh-CN" dirty="0"/>
          </a:p>
          <a:p>
            <a:pPr lvl="1"/>
            <a:r>
              <a:rPr lang="en-US" altLang="zh-CN" dirty="0"/>
              <a:t>T</a:t>
            </a:r>
            <a:r>
              <a:rPr lang="zh-CN" altLang="en-US" dirty="0"/>
              <a:t>是满足第一项条件的扩充二叉树中带权路径长度最小的</a:t>
            </a:r>
            <a:endParaRPr lang="en-US" altLang="zh-CN" dirty="0"/>
          </a:p>
        </p:txBody>
      </p:sp>
    </p:spTree>
    <p:extLst>
      <p:ext uri="{BB962C8B-B14F-4D97-AF65-F5344CB8AC3E}">
        <p14:creationId xmlns:p14="http://schemas.microsoft.com/office/powerpoint/2010/main" val="112078504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a:t>
            </a:r>
          </a:p>
        </p:txBody>
      </p:sp>
      <p:sp>
        <p:nvSpPr>
          <p:cNvPr id="3" name="内容占位符 2"/>
          <p:cNvSpPr>
            <a:spLocks noGrp="1"/>
          </p:cNvSpPr>
          <p:nvPr>
            <p:ph idx="1"/>
          </p:nvPr>
        </p:nvSpPr>
        <p:spPr>
          <a:xfrm>
            <a:off x="452354" y="1341438"/>
            <a:ext cx="8590046" cy="4784725"/>
          </a:xfrm>
        </p:spPr>
        <p:txBody>
          <a:bodyPr/>
          <a:lstStyle/>
          <a:p>
            <a:r>
              <a:rPr lang="zh-CN" altLang="en-US" dirty="0"/>
              <a:t>给定权值集合</a:t>
            </a:r>
            <a:r>
              <a:rPr lang="en-US" altLang="zh-CN" dirty="0"/>
              <a:t>{</a:t>
            </a:r>
            <a:r>
              <a:rPr lang="en-US" altLang="zh-CN" i="1" dirty="0"/>
              <a:t>w</a:t>
            </a:r>
            <a:r>
              <a:rPr lang="en-US" altLang="zh-CN" baseline="-25000" dirty="0"/>
              <a:t>1</a:t>
            </a:r>
            <a:r>
              <a:rPr lang="en-US" altLang="zh-CN" dirty="0"/>
              <a:t>,</a:t>
            </a:r>
            <a:r>
              <a:rPr lang="en-US" altLang="zh-CN" i="1" dirty="0"/>
              <a:t>w</a:t>
            </a:r>
            <a:r>
              <a:rPr lang="en-US" altLang="zh-CN" baseline="-25000" dirty="0"/>
              <a:t>2</a:t>
            </a:r>
            <a:r>
              <a:rPr lang="en-US" altLang="zh-CN" dirty="0"/>
              <a:t>, … ,</a:t>
            </a:r>
            <a:r>
              <a:rPr lang="en-US" altLang="zh-CN" i="1" dirty="0" err="1"/>
              <a:t>w</a:t>
            </a:r>
            <a:r>
              <a:rPr lang="en-US" altLang="zh-CN" i="1" baseline="-25000" dirty="0" err="1"/>
              <a:t>m</a:t>
            </a:r>
            <a:r>
              <a:rPr lang="en-US" altLang="zh-CN" dirty="0"/>
              <a:t>}</a:t>
            </a:r>
            <a:r>
              <a:rPr lang="zh-CN" altLang="en-US" dirty="0"/>
              <a:t>，构造哈夫曼树</a:t>
            </a:r>
            <a:endParaRPr lang="en-US" altLang="zh-CN" dirty="0"/>
          </a:p>
          <a:p>
            <a:pPr lvl="1"/>
            <a:r>
              <a:rPr lang="zh-CN" altLang="en-US" dirty="0"/>
              <a:t>由给定的</a:t>
            </a:r>
            <a:r>
              <a:rPr lang="en-US" altLang="zh-CN" dirty="0"/>
              <a:t>m</a:t>
            </a:r>
            <a:r>
              <a:rPr lang="zh-CN" altLang="en-US" dirty="0"/>
              <a:t>个权值</a:t>
            </a:r>
            <a:r>
              <a:rPr lang="en-US" altLang="zh-CN" dirty="0"/>
              <a:t>{</a:t>
            </a:r>
            <a:r>
              <a:rPr lang="en-US" altLang="zh-CN" i="1" dirty="0"/>
              <a:t>w</a:t>
            </a:r>
            <a:r>
              <a:rPr lang="en-US" altLang="zh-CN" baseline="-25000" dirty="0"/>
              <a:t>1</a:t>
            </a:r>
            <a:r>
              <a:rPr lang="en-US" altLang="zh-CN" dirty="0"/>
              <a:t>,</a:t>
            </a:r>
            <a:r>
              <a:rPr lang="en-US" altLang="zh-CN" i="1" dirty="0"/>
              <a:t>w</a:t>
            </a:r>
            <a:r>
              <a:rPr lang="en-US" altLang="zh-CN" baseline="-25000" dirty="0"/>
              <a:t>2</a:t>
            </a:r>
            <a:r>
              <a:rPr lang="en-US" altLang="zh-CN" dirty="0"/>
              <a:t>, … ,</a:t>
            </a:r>
            <a:r>
              <a:rPr lang="en-US" altLang="zh-CN" i="1" dirty="0" err="1"/>
              <a:t>w</a:t>
            </a:r>
            <a:r>
              <a:rPr lang="en-US" altLang="zh-CN" i="1" baseline="-25000" dirty="0" err="1"/>
              <a:t>m</a:t>
            </a:r>
            <a:r>
              <a:rPr lang="en-US" altLang="zh-CN" dirty="0"/>
              <a:t>}</a:t>
            </a:r>
            <a:r>
              <a:rPr lang="zh-CN" altLang="en-US" dirty="0"/>
              <a:t>，构造包含</a:t>
            </a:r>
            <a:r>
              <a:rPr lang="en-US" altLang="zh-CN" dirty="0"/>
              <a:t>m</a:t>
            </a:r>
            <a:r>
              <a:rPr lang="zh-CN" altLang="en-US" dirty="0"/>
              <a:t>棵二叉树的集合</a:t>
            </a:r>
            <a:r>
              <a:rPr lang="en-US" altLang="zh-CN" i="1" dirty="0"/>
              <a:t>F</a:t>
            </a:r>
            <a:r>
              <a:rPr lang="en-US" altLang="zh-CN" dirty="0"/>
              <a:t>= {</a:t>
            </a:r>
            <a:r>
              <a:rPr lang="en-US" altLang="zh-CN" i="1" dirty="0"/>
              <a:t>T</a:t>
            </a:r>
            <a:r>
              <a:rPr lang="en-US" altLang="zh-CN" baseline="-25000" dirty="0"/>
              <a:t>1</a:t>
            </a:r>
            <a:r>
              <a:rPr lang="en-US" altLang="zh-CN" dirty="0"/>
              <a:t>,</a:t>
            </a:r>
            <a:r>
              <a:rPr lang="en-US" altLang="zh-CN" i="1" dirty="0"/>
              <a:t>T</a:t>
            </a:r>
            <a:r>
              <a:rPr lang="en-US" altLang="zh-CN" baseline="-25000" dirty="0"/>
              <a:t>2</a:t>
            </a:r>
            <a:r>
              <a:rPr lang="en-US" altLang="zh-CN" dirty="0"/>
              <a:t>,…,</a:t>
            </a:r>
            <a:r>
              <a:rPr lang="en-US" altLang="zh-CN" i="1" dirty="0"/>
              <a:t>T</a:t>
            </a:r>
            <a:r>
              <a:rPr lang="en-US" altLang="zh-CN" i="1" baseline="-25000" dirty="0"/>
              <a:t>m</a:t>
            </a:r>
            <a:r>
              <a:rPr lang="en-US" altLang="zh-CN" dirty="0"/>
              <a:t>}</a:t>
            </a:r>
            <a:r>
              <a:rPr lang="zh-CN" altLang="en-US" dirty="0"/>
              <a:t>，</a:t>
            </a:r>
            <a:r>
              <a:rPr lang="en-US" altLang="zh-CN" dirty="0"/>
              <a:t> </a:t>
            </a:r>
            <a:r>
              <a:rPr lang="zh-CN" altLang="en-US" dirty="0"/>
              <a:t>其中二叉树</a:t>
            </a:r>
            <a:r>
              <a:rPr lang="en-US" altLang="zh-CN" i="1" dirty="0" err="1"/>
              <a:t>T</a:t>
            </a:r>
            <a:r>
              <a:rPr lang="en-US" altLang="zh-CN" baseline="-25000" dirty="0" err="1"/>
              <a:t>i</a:t>
            </a:r>
            <a:r>
              <a:rPr lang="zh-CN" altLang="en-US" dirty="0"/>
              <a:t>只含权为</a:t>
            </a:r>
            <a:r>
              <a:rPr lang="en-US" altLang="zh-CN" i="1" dirty="0" err="1"/>
              <a:t>w</a:t>
            </a:r>
            <a:r>
              <a:rPr lang="en-US" altLang="zh-CN" i="1" baseline="-25000" dirty="0" err="1"/>
              <a:t>i</a:t>
            </a:r>
            <a:r>
              <a:rPr lang="zh-CN" altLang="en-US" dirty="0"/>
              <a:t>的根结点</a:t>
            </a:r>
            <a:endParaRPr lang="en-US" altLang="zh-CN" dirty="0"/>
          </a:p>
          <a:p>
            <a:pPr lvl="1"/>
            <a:r>
              <a:rPr lang="zh-CN" altLang="en-US" dirty="0"/>
              <a:t>从</a:t>
            </a:r>
            <a:r>
              <a:rPr lang="en-US" altLang="zh-CN" i="1" dirty="0"/>
              <a:t>F</a:t>
            </a:r>
            <a:r>
              <a:rPr lang="zh-CN" altLang="en-US" dirty="0"/>
              <a:t>中选取根结点权最小和次最小的两棵二叉树，将其作为左、右子树</a:t>
            </a:r>
            <a:r>
              <a:rPr lang="en-US" altLang="zh-CN" dirty="0"/>
              <a:t>,</a:t>
            </a:r>
            <a:r>
              <a:rPr lang="zh-CN" altLang="en-US" dirty="0"/>
              <a:t>构造一棵新的二叉树。新二叉树的根结点权值为两棵子树的根结点权值之和</a:t>
            </a:r>
            <a:endParaRPr lang="en-US" altLang="zh-CN" dirty="0"/>
          </a:p>
          <a:p>
            <a:pPr lvl="1"/>
            <a:r>
              <a:rPr lang="zh-CN" altLang="en-US" dirty="0"/>
              <a:t>从</a:t>
            </a:r>
            <a:r>
              <a:rPr lang="en-US" altLang="zh-CN" i="1" dirty="0"/>
              <a:t>F</a:t>
            </a:r>
            <a:r>
              <a:rPr lang="zh-CN" altLang="en-US" dirty="0"/>
              <a:t>删除所选的两棵二叉树，把新构造的二叉树加入</a:t>
            </a:r>
            <a:r>
              <a:rPr lang="en-US" altLang="zh-CN" i="1" dirty="0"/>
              <a:t>F</a:t>
            </a:r>
            <a:endParaRPr lang="en-US" altLang="zh-CN" dirty="0"/>
          </a:p>
          <a:p>
            <a:pPr lvl="1"/>
            <a:r>
              <a:rPr lang="zh-CN" altLang="en-US" dirty="0"/>
              <a:t>重复第</a:t>
            </a:r>
            <a:r>
              <a:rPr lang="en-US" altLang="zh-CN" dirty="0"/>
              <a:t>2</a:t>
            </a:r>
            <a:r>
              <a:rPr lang="zh-CN" altLang="en-US" dirty="0"/>
              <a:t>、</a:t>
            </a:r>
            <a:r>
              <a:rPr lang="en-US" altLang="zh-CN" dirty="0"/>
              <a:t>3</a:t>
            </a:r>
            <a:r>
              <a:rPr lang="zh-CN" altLang="en-US" dirty="0"/>
              <a:t>步，直到</a:t>
            </a:r>
            <a:r>
              <a:rPr lang="en-US" altLang="zh-CN" dirty="0"/>
              <a:t>F</a:t>
            </a:r>
            <a:r>
              <a:rPr lang="zh-CN" altLang="en-US" dirty="0"/>
              <a:t>中只含一棵二叉树为止，此二叉树即哈夫曼树</a:t>
            </a:r>
            <a:endParaRPr lang="en-US" altLang="zh-CN" dirty="0"/>
          </a:p>
        </p:txBody>
      </p:sp>
    </p:spTree>
    <p:extLst>
      <p:ext uri="{BB962C8B-B14F-4D97-AF65-F5344CB8AC3E}">
        <p14:creationId xmlns:p14="http://schemas.microsoft.com/office/powerpoint/2010/main" val="266476600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a:t>
            </a:r>
          </a:p>
        </p:txBody>
      </p:sp>
      <p:sp>
        <p:nvSpPr>
          <p:cNvPr id="3" name="内容占位符 2"/>
          <p:cNvSpPr>
            <a:spLocks noGrp="1"/>
          </p:cNvSpPr>
          <p:nvPr>
            <p:ph idx="1"/>
          </p:nvPr>
        </p:nvSpPr>
        <p:spPr>
          <a:xfrm>
            <a:off x="452354" y="1341438"/>
            <a:ext cx="8153400" cy="530905"/>
          </a:xfrm>
        </p:spPr>
        <p:txBody>
          <a:bodyPr/>
          <a:lstStyle/>
          <a:p>
            <a:r>
              <a:rPr lang="zh-CN" altLang="en-US" dirty="0"/>
              <a:t>哈夫曼树构造示例：</a:t>
            </a:r>
            <a:r>
              <a:rPr lang="en-US" altLang="zh-CN" b="1" dirty="0"/>
              <a:t>w = { 9, 6, 3, 2 } </a:t>
            </a:r>
            <a:endParaRPr lang="en-US" altLang="zh-CN" dirty="0"/>
          </a:p>
        </p:txBody>
      </p:sp>
      <p:sp>
        <p:nvSpPr>
          <p:cNvPr id="5" name="椭圆 4"/>
          <p:cNvSpPr/>
          <p:nvPr/>
        </p:nvSpPr>
        <p:spPr bwMode="auto">
          <a:xfrm>
            <a:off x="2865123" y="4197417"/>
            <a:ext cx="607476" cy="657693"/>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9" name="直接连接符 8"/>
          <p:cNvCxnSpPr/>
          <p:nvPr/>
        </p:nvCxnSpPr>
        <p:spPr bwMode="auto">
          <a:xfrm flipH="1" flipV="1">
            <a:off x="3347350" y="4747719"/>
            <a:ext cx="426741" cy="74627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stCxn id="5" idx="3"/>
            <a:endCxn id="12" idx="0"/>
          </p:cNvCxnSpPr>
          <p:nvPr/>
        </p:nvCxnSpPr>
        <p:spPr bwMode="auto">
          <a:xfrm flipH="1">
            <a:off x="2583972" y="4758793"/>
            <a:ext cx="370114" cy="69842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矩形 11"/>
          <p:cNvSpPr/>
          <p:nvPr/>
        </p:nvSpPr>
        <p:spPr bwMode="auto">
          <a:xfrm>
            <a:off x="2177572" y="5457219"/>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3367691" y="5445838"/>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4557755" y="5457218"/>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6</a:t>
            </a:r>
            <a:endParaRPr lang="zh-CN" altLang="en-US" dirty="0">
              <a:latin typeface="华文中宋" panose="02010600040101010101" pitchFamily="2" charset="-122"/>
              <a:ea typeface="华文中宋" panose="02010600040101010101" pitchFamily="2" charset="-122"/>
            </a:endParaRPr>
          </a:p>
        </p:txBody>
      </p:sp>
      <p:sp>
        <p:nvSpPr>
          <p:cNvPr id="15" name="矩形 14"/>
          <p:cNvSpPr/>
          <p:nvPr/>
        </p:nvSpPr>
        <p:spPr bwMode="auto">
          <a:xfrm>
            <a:off x="1224290" y="3178442"/>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9</a:t>
            </a:r>
            <a:endParaRPr lang="zh-CN" altLang="en-US" dirty="0">
              <a:latin typeface="华文中宋" panose="02010600040101010101" pitchFamily="2" charset="-122"/>
              <a:ea typeface="华文中宋" panose="02010600040101010101" pitchFamily="2" charset="-122"/>
            </a:endParaRPr>
          </a:p>
        </p:txBody>
      </p:sp>
      <p:sp>
        <p:nvSpPr>
          <p:cNvPr id="26" name="椭圆 25"/>
          <p:cNvSpPr/>
          <p:nvPr/>
        </p:nvSpPr>
        <p:spPr bwMode="auto">
          <a:xfrm>
            <a:off x="3647438" y="2997903"/>
            <a:ext cx="607476" cy="657693"/>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11</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7" name="直接连接符 26"/>
          <p:cNvCxnSpPr>
            <a:endCxn id="26" idx="5"/>
          </p:cNvCxnSpPr>
          <p:nvPr/>
        </p:nvCxnSpPr>
        <p:spPr bwMode="auto">
          <a:xfrm flipH="1" flipV="1">
            <a:off x="4165951" y="3559279"/>
            <a:ext cx="820847" cy="188656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a:stCxn id="26" idx="3"/>
            <a:endCxn id="5" idx="0"/>
          </p:cNvCxnSpPr>
          <p:nvPr/>
        </p:nvCxnSpPr>
        <p:spPr bwMode="auto">
          <a:xfrm flipH="1">
            <a:off x="3168861" y="3559279"/>
            <a:ext cx="567540" cy="63813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椭圆 30"/>
          <p:cNvSpPr/>
          <p:nvPr/>
        </p:nvSpPr>
        <p:spPr bwMode="auto">
          <a:xfrm>
            <a:off x="2411621" y="1845727"/>
            <a:ext cx="607476" cy="657693"/>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20</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2" name="直接连接符 31"/>
          <p:cNvCxnSpPr>
            <a:stCxn id="15" idx="0"/>
            <a:endCxn id="31" idx="3"/>
          </p:cNvCxnSpPr>
          <p:nvPr/>
        </p:nvCxnSpPr>
        <p:spPr bwMode="auto">
          <a:xfrm flipV="1">
            <a:off x="1630690" y="2407103"/>
            <a:ext cx="869894" cy="77133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连接符 32"/>
          <p:cNvCxnSpPr>
            <a:stCxn id="31" idx="5"/>
            <a:endCxn id="26" idx="0"/>
          </p:cNvCxnSpPr>
          <p:nvPr/>
        </p:nvCxnSpPr>
        <p:spPr bwMode="auto">
          <a:xfrm>
            <a:off x="2930134" y="2407103"/>
            <a:ext cx="1021042" cy="59080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4139696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500"/>
                                        <p:tgtEl>
                                          <p:spTgt spid="26"/>
                                        </p:tgtEl>
                                      </p:cBhvr>
                                    </p:animEffect>
                                  </p:childTnLst>
                                </p:cTn>
                              </p:par>
                              <p:par>
                                <p:cTn id="33" presetID="10" presetClass="entr" presetSubtype="0" fill="hold" nodeType="with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par>
                                <p:cTn id="36" presetID="10" presetClass="entr" presetSubtype="0" fill="hold" nodeType="with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500"/>
                                        <p:tgtEl>
                                          <p:spTgt spid="27"/>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fade">
                                      <p:cBhvr>
                                        <p:cTn id="43" dur="500"/>
                                        <p:tgtEl>
                                          <p:spTgt spid="3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500"/>
                                        <p:tgtEl>
                                          <p:spTgt spid="31"/>
                                        </p:tgtEl>
                                      </p:cBhvr>
                                    </p:animEffect>
                                  </p:childTnLst>
                                </p:cTn>
                              </p:par>
                              <p:par>
                                <p:cTn id="47" presetID="10" presetClass="entr" presetSubtype="0" fill="hold" nodeType="with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fade">
                                      <p:cBhvr>
                                        <p:cTn id="4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2" grpId="0" animBg="1"/>
      <p:bldP spid="13" grpId="0" animBg="1"/>
      <p:bldP spid="14" grpId="0" animBg="1"/>
      <p:bldP spid="15" grpId="0" animBg="1"/>
      <p:bldP spid="26" grpId="0" animBg="1"/>
      <p:bldP spid="31" grpId="0" animBg="1"/>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哈夫曼树</a:t>
            </a:r>
          </a:p>
        </p:txBody>
      </p:sp>
      <p:sp>
        <p:nvSpPr>
          <p:cNvPr id="3" name="内容占位符 2"/>
          <p:cNvSpPr>
            <a:spLocks noGrp="1"/>
          </p:cNvSpPr>
          <p:nvPr>
            <p:ph idx="1"/>
          </p:nvPr>
        </p:nvSpPr>
        <p:spPr>
          <a:xfrm>
            <a:off x="452354" y="1341438"/>
            <a:ext cx="8153400" cy="530905"/>
          </a:xfrm>
        </p:spPr>
        <p:txBody>
          <a:bodyPr/>
          <a:lstStyle/>
          <a:p>
            <a:r>
              <a:rPr lang="zh-CN" altLang="en-US" dirty="0"/>
              <a:t>哈夫曼树构造示例：</a:t>
            </a:r>
            <a:r>
              <a:rPr lang="en-US" altLang="zh-CN" b="1" dirty="0"/>
              <a:t>w = { 1, 2, 3, 4</a:t>
            </a:r>
            <a:r>
              <a:rPr lang="zh-CN" altLang="en-US" b="1" dirty="0"/>
              <a:t>，</a:t>
            </a:r>
            <a:r>
              <a:rPr lang="en-US" altLang="zh-CN" b="1" dirty="0"/>
              <a:t>5 } </a:t>
            </a:r>
            <a:endParaRPr lang="en-US" altLang="zh-CN" dirty="0"/>
          </a:p>
        </p:txBody>
      </p:sp>
      <p:sp>
        <p:nvSpPr>
          <p:cNvPr id="5" name="椭圆 4"/>
          <p:cNvSpPr/>
          <p:nvPr/>
        </p:nvSpPr>
        <p:spPr bwMode="auto">
          <a:xfrm>
            <a:off x="2058049" y="3100153"/>
            <a:ext cx="607476" cy="657693"/>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6</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9" name="直接连接符 8"/>
          <p:cNvCxnSpPr>
            <a:endCxn id="5" idx="5"/>
          </p:cNvCxnSpPr>
          <p:nvPr/>
        </p:nvCxnSpPr>
        <p:spPr bwMode="auto">
          <a:xfrm flipH="1" flipV="1">
            <a:off x="2576562" y="3661529"/>
            <a:ext cx="1197530" cy="183246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连接符 9"/>
          <p:cNvCxnSpPr>
            <a:stCxn id="21" idx="5"/>
            <a:endCxn id="12" idx="0"/>
          </p:cNvCxnSpPr>
          <p:nvPr/>
        </p:nvCxnSpPr>
        <p:spPr bwMode="auto">
          <a:xfrm>
            <a:off x="2298377" y="4759238"/>
            <a:ext cx="285595" cy="69798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矩形 11"/>
          <p:cNvSpPr/>
          <p:nvPr/>
        </p:nvSpPr>
        <p:spPr bwMode="auto">
          <a:xfrm>
            <a:off x="2177572" y="5457219"/>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3367691" y="5445838"/>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4356034" y="5439054"/>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15" name="矩形 14"/>
          <p:cNvSpPr/>
          <p:nvPr/>
        </p:nvSpPr>
        <p:spPr bwMode="auto">
          <a:xfrm>
            <a:off x="5875700" y="5445837"/>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sp>
        <p:nvSpPr>
          <p:cNvPr id="26" name="椭圆 25"/>
          <p:cNvSpPr/>
          <p:nvPr/>
        </p:nvSpPr>
        <p:spPr bwMode="auto">
          <a:xfrm>
            <a:off x="4762434" y="3164821"/>
            <a:ext cx="607476" cy="657693"/>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9</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7" name="直接连接符 26"/>
          <p:cNvCxnSpPr>
            <a:endCxn id="26" idx="4"/>
          </p:cNvCxnSpPr>
          <p:nvPr/>
        </p:nvCxnSpPr>
        <p:spPr bwMode="auto">
          <a:xfrm flipV="1">
            <a:off x="4624432" y="3822514"/>
            <a:ext cx="441740" cy="163470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椭圆 30"/>
          <p:cNvSpPr/>
          <p:nvPr/>
        </p:nvSpPr>
        <p:spPr bwMode="auto">
          <a:xfrm>
            <a:off x="3367691" y="2048563"/>
            <a:ext cx="607476" cy="657693"/>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15</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32" name="直接连接符 31"/>
          <p:cNvCxnSpPr>
            <a:stCxn id="26" idx="1"/>
            <a:endCxn id="31" idx="6"/>
          </p:cNvCxnSpPr>
          <p:nvPr/>
        </p:nvCxnSpPr>
        <p:spPr bwMode="auto">
          <a:xfrm flipH="1" flipV="1">
            <a:off x="3975167" y="2377410"/>
            <a:ext cx="876230" cy="88372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直接连接符 32"/>
          <p:cNvCxnSpPr>
            <a:stCxn id="31" idx="2"/>
            <a:endCxn id="5" idx="7"/>
          </p:cNvCxnSpPr>
          <p:nvPr/>
        </p:nvCxnSpPr>
        <p:spPr bwMode="auto">
          <a:xfrm flipH="1">
            <a:off x="2576562" y="2377410"/>
            <a:ext cx="791129" cy="81906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矩形 17">
            <a:extLst>
              <a:ext uri="{FF2B5EF4-FFF2-40B4-BE49-F238E27FC236}">
                <a16:creationId xmlns:a16="http://schemas.microsoft.com/office/drawing/2014/main" id="{2FB9A6FF-F3A7-4B38-99A4-D7B87363B08E}"/>
              </a:ext>
            </a:extLst>
          </p:cNvPr>
          <p:cNvSpPr/>
          <p:nvPr/>
        </p:nvSpPr>
        <p:spPr bwMode="auto">
          <a:xfrm>
            <a:off x="1101123" y="5457219"/>
            <a:ext cx="812800" cy="501115"/>
          </a:xfrm>
          <a:prstGeom prst="rect">
            <a:avLst/>
          </a:prstGeom>
          <a:solidFill>
            <a:srgbClr val="FFFF00"/>
          </a:solid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cxnSp>
        <p:nvCxnSpPr>
          <p:cNvPr id="20" name="直接连接符 19">
            <a:extLst>
              <a:ext uri="{FF2B5EF4-FFF2-40B4-BE49-F238E27FC236}">
                <a16:creationId xmlns:a16="http://schemas.microsoft.com/office/drawing/2014/main" id="{51A1DDD3-EF92-4FC1-AB0B-96305A987C88}"/>
              </a:ext>
            </a:extLst>
          </p:cNvPr>
          <p:cNvCxnSpPr/>
          <p:nvPr/>
        </p:nvCxnSpPr>
        <p:spPr bwMode="auto">
          <a:xfrm flipH="1">
            <a:off x="1480552" y="4758792"/>
            <a:ext cx="370114" cy="69842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椭圆 20">
            <a:extLst>
              <a:ext uri="{FF2B5EF4-FFF2-40B4-BE49-F238E27FC236}">
                <a16:creationId xmlns:a16="http://schemas.microsoft.com/office/drawing/2014/main" id="{226640A1-6993-47E5-9B87-66B846877730}"/>
              </a:ext>
            </a:extLst>
          </p:cNvPr>
          <p:cNvSpPr/>
          <p:nvPr/>
        </p:nvSpPr>
        <p:spPr bwMode="auto">
          <a:xfrm>
            <a:off x="1779864" y="4197862"/>
            <a:ext cx="607476" cy="657693"/>
          </a:xfrm>
          <a:prstGeom prst="ellipse">
            <a:avLst/>
          </a:prstGeom>
          <a:solidFill>
            <a:schemeClr val="accent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29" name="直接连接符 28">
            <a:extLst>
              <a:ext uri="{FF2B5EF4-FFF2-40B4-BE49-F238E27FC236}">
                <a16:creationId xmlns:a16="http://schemas.microsoft.com/office/drawing/2014/main" id="{96065B6E-30CB-4CAC-8462-04EB92F7AEC7}"/>
              </a:ext>
            </a:extLst>
          </p:cNvPr>
          <p:cNvCxnSpPr>
            <a:stCxn id="5" idx="4"/>
            <a:endCxn id="21" idx="0"/>
          </p:cNvCxnSpPr>
          <p:nvPr/>
        </p:nvCxnSpPr>
        <p:spPr bwMode="auto">
          <a:xfrm flipH="1">
            <a:off x="2083602" y="3757846"/>
            <a:ext cx="278185" cy="44001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直接连接符 36">
            <a:extLst>
              <a:ext uri="{FF2B5EF4-FFF2-40B4-BE49-F238E27FC236}">
                <a16:creationId xmlns:a16="http://schemas.microsoft.com/office/drawing/2014/main" id="{15B5627F-D545-4B5C-B694-5ACDA9BB078C}"/>
              </a:ext>
            </a:extLst>
          </p:cNvPr>
          <p:cNvCxnSpPr/>
          <p:nvPr/>
        </p:nvCxnSpPr>
        <p:spPr bwMode="auto">
          <a:xfrm>
            <a:off x="5155111" y="3803219"/>
            <a:ext cx="848649" cy="165400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290680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2" grpId="0" animBg="1"/>
      <p:bldP spid="13" grpId="0" animBg="1"/>
      <p:bldP spid="14" grpId="0" animBg="1"/>
      <p:bldP spid="15" grpId="0" animBg="1"/>
      <p:bldP spid="26" grpId="0" animBg="1"/>
      <p:bldP spid="31" grpId="0" animBg="1"/>
      <p:bldP spid="18" grpId="0" animBg="1"/>
      <p:bldP spid="21" grpId="0" animBg="1"/>
    </p:bldLst>
  </p:timing>
</p:sld>
</file>

<file path=ppt/theme/theme1.xml><?xml version="1.0" encoding="utf-8"?>
<a:theme xmlns:a="http://schemas.openxmlformats.org/drawingml/2006/main" name="2_ayzhou.thmx.">
  <a:themeElements>
    <a:clrScheme name="">
      <a:dk1>
        <a:srgbClr val="555555"/>
      </a:dk1>
      <a:lt1>
        <a:srgbClr val="F9F9F9"/>
      </a:lt1>
      <a:dk2>
        <a:srgbClr val="775F55"/>
      </a:dk2>
      <a:lt2>
        <a:srgbClr val="EBDDC3"/>
      </a:lt2>
      <a:accent1>
        <a:srgbClr val="94B6D2"/>
      </a:accent1>
      <a:accent2>
        <a:srgbClr val="DD8047"/>
      </a:accent2>
      <a:accent3>
        <a:srgbClr val="FBFBFB"/>
      </a:accent3>
      <a:accent4>
        <a:srgbClr val="474747"/>
      </a:accent4>
      <a:accent5>
        <a:srgbClr val="C8D7E5"/>
      </a:accent5>
      <a:accent6>
        <a:srgbClr val="C8733F"/>
      </a:accent6>
      <a:hlink>
        <a:srgbClr val="F7B615"/>
      </a:hlink>
      <a:folHlink>
        <a:srgbClr val="704404"/>
      </a:folHlink>
    </a:clrScheme>
    <a:fontScheme name="ayzhou.thmx.">
      <a:majorFont>
        <a:latin typeface="Tw Cen MT"/>
        <a:ea typeface="华文仿宋"/>
        <a:cs typeface=""/>
      </a:majorFont>
      <a:minorFont>
        <a:latin typeface="Tw Cen MT"/>
        <a:ea typeface="华文仿宋"/>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555555"/>
      </a:dk1>
      <a:lt1>
        <a:srgbClr val="F9F9F9"/>
      </a:lt1>
      <a:dk2>
        <a:srgbClr val="775F55"/>
      </a:dk2>
      <a:lt2>
        <a:srgbClr val="EBDDC3"/>
      </a:lt2>
      <a:accent1>
        <a:srgbClr val="94B6D2"/>
      </a:accent1>
      <a:accent2>
        <a:srgbClr val="DD8047"/>
      </a:accent2>
      <a:accent3>
        <a:srgbClr val="FBFBFB"/>
      </a:accent3>
      <a:accent4>
        <a:srgbClr val="474747"/>
      </a:accent4>
      <a:accent5>
        <a:srgbClr val="C8D7E5"/>
      </a:accent5>
      <a:accent6>
        <a:srgbClr val="C8733F"/>
      </a:accent6>
      <a:hlink>
        <a:srgbClr val="F7B615"/>
      </a:hlink>
      <a:folHlink>
        <a:srgbClr val="704404"/>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25779</TotalTime>
  <Pages>0</Pages>
  <Words>10052</Words>
  <Characters>0</Characters>
  <Application>Microsoft Office PowerPoint</Application>
  <DocSecurity>0</DocSecurity>
  <PresentationFormat>全屏显示(4:3)</PresentationFormat>
  <Lines>0</Lines>
  <Paragraphs>1808</Paragraphs>
  <Slides>142</Slides>
  <Notes>18</Notes>
  <HiddenSlides>1</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142</vt:i4>
      </vt:variant>
    </vt:vector>
  </HeadingPairs>
  <TitlesOfParts>
    <vt:vector size="153" baseType="lpstr">
      <vt:lpstr>Cambria Math</vt:lpstr>
      <vt:lpstr>Wingdings</vt:lpstr>
      <vt:lpstr>Times New Roman</vt:lpstr>
      <vt:lpstr>Arial</vt:lpstr>
      <vt:lpstr>华文新魏</vt:lpstr>
      <vt:lpstr>微软雅黑</vt:lpstr>
      <vt:lpstr>Wingdings 2</vt:lpstr>
      <vt:lpstr>Tw Cen MT</vt:lpstr>
      <vt:lpstr>黑体</vt:lpstr>
      <vt:lpstr>华文中宋</vt:lpstr>
      <vt:lpstr>2_ayzhou.thmx.</vt:lpstr>
      <vt:lpstr>PowerPoint 演示文稿</vt:lpstr>
      <vt:lpstr>内容回顾</vt:lpstr>
      <vt:lpstr>问题1：如何表达一个公司的架构</vt:lpstr>
      <vt:lpstr>问题2：家族的族谱</vt:lpstr>
      <vt:lpstr>问题3：文件目录结构</vt:lpstr>
      <vt:lpstr>内容概要</vt:lpstr>
      <vt:lpstr>二叉树：基本概念</vt:lpstr>
      <vt:lpstr>二叉树</vt:lpstr>
      <vt:lpstr>几个问题</vt:lpstr>
      <vt:lpstr>二叉树：基本术语</vt:lpstr>
      <vt:lpstr>二叉树：基本术语</vt:lpstr>
      <vt:lpstr>二叉树：基本术语</vt:lpstr>
      <vt:lpstr>二叉树：基本术语</vt:lpstr>
      <vt:lpstr>二叉树：基本术语</vt:lpstr>
      <vt:lpstr>二叉树</vt:lpstr>
      <vt:lpstr>二叉树</vt:lpstr>
      <vt:lpstr>二叉树</vt:lpstr>
      <vt:lpstr>二叉树</vt:lpstr>
      <vt:lpstr>二叉树</vt:lpstr>
      <vt:lpstr>二叉树的性质</vt:lpstr>
      <vt:lpstr>二叉树的性质</vt:lpstr>
      <vt:lpstr>二叉树的性质</vt:lpstr>
      <vt:lpstr>二叉树的性质</vt:lpstr>
      <vt:lpstr>二叉树的性质</vt:lpstr>
      <vt:lpstr>二叉树的性质</vt:lpstr>
      <vt:lpstr>二叉树的性质</vt:lpstr>
      <vt:lpstr>二叉树的性质</vt:lpstr>
      <vt:lpstr>二叉树：抽象数据类型</vt:lpstr>
      <vt:lpstr>二叉树：抽象数据类型</vt:lpstr>
      <vt:lpstr>二叉树的顺序存储</vt:lpstr>
      <vt:lpstr>二叉树的顺序存储表示</vt:lpstr>
      <vt:lpstr>二叉树的顺序表示</vt:lpstr>
      <vt:lpstr>二叉树的顺序表示</vt:lpstr>
      <vt:lpstr>二叉树的顺序表示</vt:lpstr>
      <vt:lpstr>二叉树顺序存储的操作实现</vt:lpstr>
      <vt:lpstr>二叉树顺序存储的操作实现</vt:lpstr>
      <vt:lpstr>二叉树顺序存储的操作实现</vt:lpstr>
      <vt:lpstr>二叉树顺序存储的操作实现</vt:lpstr>
      <vt:lpstr>二叉树顺序存储的操作实现</vt:lpstr>
      <vt:lpstr>二叉树的链接表示</vt:lpstr>
      <vt:lpstr>二叉树的链接表示</vt:lpstr>
      <vt:lpstr>二叉树的链接表示</vt:lpstr>
      <vt:lpstr>二叉树的链接表示</vt:lpstr>
      <vt:lpstr>二叉树顺序存储的操作实现</vt:lpstr>
      <vt:lpstr>二叉树的输入</vt:lpstr>
      <vt:lpstr>二叉树的周游</vt:lpstr>
      <vt:lpstr>二叉树的周游</vt:lpstr>
      <vt:lpstr>二叉树的周游</vt:lpstr>
      <vt:lpstr>二叉树的先序周游</vt:lpstr>
      <vt:lpstr>二叉树：先根次序周游</vt:lpstr>
      <vt:lpstr>二叉树：先根次序周游</vt:lpstr>
      <vt:lpstr>二叉树：先根次序周游</vt:lpstr>
      <vt:lpstr>二叉树的先根次序周游</vt:lpstr>
      <vt:lpstr>二叉树的链接表示</vt:lpstr>
      <vt:lpstr>二叉树的链接表示</vt:lpstr>
      <vt:lpstr>二叉树的链接表示</vt:lpstr>
      <vt:lpstr>线索二叉树</vt:lpstr>
      <vt:lpstr>内容概要</vt:lpstr>
      <vt:lpstr>二叉树的周游（遍历）</vt:lpstr>
      <vt:lpstr>二叉树的周游</vt:lpstr>
      <vt:lpstr>二叉树的周游</vt:lpstr>
      <vt:lpstr>二叉树的周游</vt:lpstr>
      <vt:lpstr>二叉树的周游</vt:lpstr>
      <vt:lpstr>二叉树的周游</vt:lpstr>
      <vt:lpstr>二叉树的周游</vt:lpstr>
      <vt:lpstr>二叉树</vt:lpstr>
      <vt:lpstr>二叉树的先根次序周游</vt:lpstr>
      <vt:lpstr>二叉树的先根次序周游</vt:lpstr>
      <vt:lpstr>二叉树的周游</vt:lpstr>
      <vt:lpstr>二叉树的对称序周游</vt:lpstr>
      <vt:lpstr>二叉树的对称序周游</vt:lpstr>
      <vt:lpstr>二叉树的对称序周游</vt:lpstr>
      <vt:lpstr>二叉树的对称序周游</vt:lpstr>
      <vt:lpstr>PowerPoint 演示文稿</vt:lpstr>
      <vt:lpstr>二叉树的后根次序周游</vt:lpstr>
      <vt:lpstr>二叉树的后根次序周游</vt:lpstr>
      <vt:lpstr>二叉树的后根次序周游</vt:lpstr>
      <vt:lpstr>二叉树的后根次序周游</vt:lpstr>
      <vt:lpstr>二叉树的广度优先周游</vt:lpstr>
      <vt:lpstr>二叉树的广度优先周游</vt:lpstr>
      <vt:lpstr>二叉树的广度优先周游</vt:lpstr>
      <vt:lpstr>二叉树的广度优先周游</vt:lpstr>
      <vt:lpstr>课堂测试1</vt:lpstr>
      <vt:lpstr>课堂测试2</vt:lpstr>
      <vt:lpstr>二叉树的实现</vt:lpstr>
      <vt:lpstr>线索二叉树</vt:lpstr>
      <vt:lpstr>线索二叉树示例</vt:lpstr>
      <vt:lpstr>线索二叉树定义</vt:lpstr>
      <vt:lpstr>线索二叉树</vt:lpstr>
      <vt:lpstr>线索二叉树</vt:lpstr>
      <vt:lpstr>线索二叉树</vt:lpstr>
      <vt:lpstr>线索二叉树：对称序遍历</vt:lpstr>
      <vt:lpstr>内容概要</vt:lpstr>
      <vt:lpstr>哈夫曼树</vt:lpstr>
      <vt:lpstr>哈夫曼树</vt:lpstr>
      <vt:lpstr>哈夫曼树</vt:lpstr>
      <vt:lpstr>哈夫曼树</vt:lpstr>
      <vt:lpstr>哈夫曼树</vt:lpstr>
      <vt:lpstr>哈夫曼树</vt:lpstr>
      <vt:lpstr>哈夫曼树：顺序存储表示</vt:lpstr>
      <vt:lpstr>哈夫曼树：顺序存储表示</vt:lpstr>
      <vt:lpstr>哈夫曼树：顺序存储表示</vt:lpstr>
      <vt:lpstr>哈夫曼树：构造算法</vt:lpstr>
      <vt:lpstr>哈夫曼树的应用：哈夫曼编码</vt:lpstr>
      <vt:lpstr>哈夫曼树的应用：哈夫曼编码</vt:lpstr>
      <vt:lpstr>哈夫曼树</vt:lpstr>
      <vt:lpstr>哈夫曼树：编码示例</vt:lpstr>
      <vt:lpstr>哈夫曼树的应用：哈夫曼编码</vt:lpstr>
      <vt:lpstr>内容概要</vt:lpstr>
      <vt:lpstr>树的定义</vt:lpstr>
      <vt:lpstr>树：抽象数据类型</vt:lpstr>
      <vt:lpstr>树的存储表示</vt:lpstr>
      <vt:lpstr>树的存储表示：父指针表示法</vt:lpstr>
      <vt:lpstr>树的存储表示：父指针表示法</vt:lpstr>
      <vt:lpstr>树的存储表示：父指针表示法</vt:lpstr>
      <vt:lpstr>树的存储表示：父指针表示法</vt:lpstr>
      <vt:lpstr>树的存储表示：子表表示法</vt:lpstr>
      <vt:lpstr>树的存储表示：子表表示法</vt:lpstr>
      <vt:lpstr>树的存储表示：子表表示法</vt:lpstr>
      <vt:lpstr>树的存储表示：子表表示法</vt:lpstr>
      <vt:lpstr>树的存储表示：子表表示法</vt:lpstr>
      <vt:lpstr>树的存储表示：长子-兄弟表示法</vt:lpstr>
      <vt:lpstr>树的存储表示：长子-兄弟表示法</vt:lpstr>
      <vt:lpstr>树的存储表示：长子-兄弟表示法</vt:lpstr>
      <vt:lpstr>树的周游</vt:lpstr>
      <vt:lpstr>树的周游</vt:lpstr>
      <vt:lpstr>树的周游</vt:lpstr>
      <vt:lpstr>树的周游</vt:lpstr>
      <vt:lpstr>树的周游</vt:lpstr>
      <vt:lpstr>树林</vt:lpstr>
      <vt:lpstr>树林的周游</vt:lpstr>
      <vt:lpstr>树林的存储表示</vt:lpstr>
      <vt:lpstr>树林的存储表示</vt:lpstr>
      <vt:lpstr>树林的存储表示</vt:lpstr>
      <vt:lpstr>树林的存储表示</vt:lpstr>
      <vt:lpstr>树与树林</vt:lpstr>
      <vt:lpstr>树林转换为二叉树</vt:lpstr>
      <vt:lpstr>树林转换为二叉树</vt:lpstr>
      <vt:lpstr>二叉树转换为树林</vt:lpstr>
      <vt:lpstr>二叉树转换为树林</vt:lpstr>
      <vt:lpstr>作业</vt:lpstr>
      <vt:lpstr>PowerPoint 演示文稿</vt:lpstr>
    </vt:vector>
  </TitlesOfParts>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大数据时代的 若干数据管理和分析问题</dc:title>
  <dc:creator>Aoying Zhou</dc:creator>
  <cp:lastModifiedBy>宇英</cp:lastModifiedBy>
  <cp:revision>1424</cp:revision>
  <dcterms:created xsi:type="dcterms:W3CDTF">2012-05-22T06:24:00Z</dcterms:created>
  <dcterms:modified xsi:type="dcterms:W3CDTF">2022-10-09T02:56:03Z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2052-9.1.0.4280</vt:lpwstr>
  </property>
</Properties>
</file>